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1" r:id="rId2"/>
    <p:sldId id="302" r:id="rId3"/>
    <p:sldId id="304" r:id="rId4"/>
    <p:sldId id="320" r:id="rId5"/>
    <p:sldId id="332" r:id="rId6"/>
    <p:sldId id="333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92" r:id="rId17"/>
    <p:sldId id="334" r:id="rId18"/>
    <p:sldId id="356" r:id="rId19"/>
    <p:sldId id="357" r:id="rId20"/>
    <p:sldId id="358" r:id="rId21"/>
    <p:sldId id="359" r:id="rId22"/>
    <p:sldId id="360" r:id="rId23"/>
    <p:sldId id="391" r:id="rId24"/>
    <p:sldId id="387" r:id="rId25"/>
    <p:sldId id="388" r:id="rId26"/>
    <p:sldId id="389" r:id="rId27"/>
    <p:sldId id="390" r:id="rId28"/>
    <p:sldId id="361" r:id="rId29"/>
    <p:sldId id="362" r:id="rId30"/>
    <p:sldId id="370" r:id="rId31"/>
    <p:sldId id="386" r:id="rId32"/>
    <p:sldId id="385" r:id="rId33"/>
    <p:sldId id="365" r:id="rId34"/>
    <p:sldId id="364" r:id="rId35"/>
    <p:sldId id="363" r:id="rId36"/>
    <p:sldId id="366" r:id="rId37"/>
    <p:sldId id="368" r:id="rId38"/>
    <p:sldId id="367" r:id="rId39"/>
    <p:sldId id="369" r:id="rId40"/>
    <p:sldId id="371" r:id="rId41"/>
    <p:sldId id="372" r:id="rId42"/>
    <p:sldId id="373" r:id="rId43"/>
    <p:sldId id="374" r:id="rId44"/>
    <p:sldId id="375" r:id="rId45"/>
    <p:sldId id="305" r:id="rId46"/>
    <p:sldId id="34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EE28"/>
    <a:srgbClr val="1E3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7C19-A9C2-AD44-A527-33EC43A6BE83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5FAA-9F97-4A48-9446-B4C9A455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C6ECC8-0FA9-9F46-987C-5FEE2BD9C5AC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95B971-1EEA-984B-89B1-3A2565BB04A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95B971-1EEA-984B-89B1-3A2565BB04A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3402A-D152-884A-B8E1-19CC0C56E3AB}" type="slidenum">
              <a:rPr lang="en-US"/>
              <a:pPr/>
              <a:t>24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Rapid growth after 10k years of slow growth.  Estimates vary on current pop size as well as growth rate.  Estimates of doubling time of 51 yrs.</a:t>
            </a:r>
          </a:p>
          <a:p>
            <a:r>
              <a:rPr lang="en-US" sz="1600"/>
              <a:t>Birth rate is not increasing, but death rate is decreasing.  Antibiotics made a big difference. Exception: in European countries, demographic transition began around 1800.  Triggered by 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08175-20DC-8742-BF97-AF2C7AFF3FC7}" type="slidenum">
              <a:rPr lang="en-US"/>
              <a:pPr/>
              <a:t>25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Resembles which model? Exponential</a:t>
            </a:r>
          </a:p>
          <a:p>
            <a:r>
              <a:rPr lang="en-US" sz="1600"/>
              <a:t>Agriculture provided stable food supply, about 10K years ago.</a:t>
            </a:r>
          </a:p>
          <a:p>
            <a:r>
              <a:rPr lang="en-US" sz="1600"/>
              <a:t>Expansion into different environments, allowed by uses of concentrated energy sources.</a:t>
            </a:r>
          </a:p>
          <a:p>
            <a:r>
              <a:rPr lang="en-US" sz="1600"/>
              <a:t>Note: depending on graph, can give different impression of these data.  Change of scale on both axes can flatten this curve.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AF91A-C871-F244-BD3E-67F367757514}" type="slidenum">
              <a:rPr lang="en-US"/>
              <a:pPr/>
              <a:t>26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3DD94-DFE1-4B46-962A-91C353FB3CBA}" type="slidenum">
              <a:rPr lang="en-US"/>
              <a:pPr/>
              <a:t>27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ped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465661"/>
            <a:ext cx="5977256" cy="6181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2119857"/>
            <a:ext cx="5249335" cy="1182158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1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8"/>
            <a:ext cx="4815418" cy="2465917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9"/>
            <a:ext cx="4815418" cy="2698751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 typeface="Arial"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4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F300A7-DA39-ED47-A57C-0A3B7326A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4D59-AE9A-F744-8E17-7A7D8B714AB1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6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E3408"/>
                </a:solidFill>
              </a:rPr>
              <a:t>ecology</a:t>
            </a:r>
            <a:endParaRPr lang="en-US" dirty="0">
              <a:solidFill>
                <a:srgbClr val="1E340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06875" y="1190625"/>
            <a:ext cx="4937125" cy="984250"/>
          </a:xfrm>
        </p:spPr>
        <p:txBody>
          <a:bodyPr/>
          <a:lstStyle/>
          <a:p>
            <a:r>
              <a:rPr lang="en-US" dirty="0">
                <a:solidFill>
                  <a:srgbClr val="FC7500"/>
                </a:solidFill>
              </a:rPr>
              <a:t>S</a:t>
            </a:r>
            <a:r>
              <a:rPr lang="en-US" dirty="0" smtClean="0">
                <a:solidFill>
                  <a:srgbClr val="FC7500"/>
                </a:solidFill>
              </a:rPr>
              <a:t>cience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Exponential </a:t>
            </a:r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Growth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-BoldMT" charset="0"/>
              </a:rPr>
              <a:t>Exponential Growth</a:t>
            </a:r>
          </a:p>
          <a:p>
            <a:pPr lvl="1"/>
            <a:r>
              <a:rPr lang="en-US" sz="3600" dirty="0">
                <a:solidFill>
                  <a:schemeClr val="tx2"/>
                </a:solidFill>
                <a:latin typeface="TimesNewRomanPSMT" charset="0"/>
              </a:rPr>
              <a:t>If a population has abundant space and food, and is protected from predators and disease, then organisms in that population will multiply and the population size will increase.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8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&#10;Picture 3.png                                                  001B78FArowlf                          C0DD3B6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9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96" y="533400"/>
            <a:ext cx="7772400" cy="5334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Exponential Growth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600" b="1" u="sng">
                <a:solidFill>
                  <a:schemeClr val="tx2"/>
                </a:solidFill>
                <a:latin typeface="TimesNewRomanPS-BoldMT" charset="0"/>
                <a:hlinkClick r:id=""/>
              </a:rPr>
              <a:t>Exponential growth</a:t>
            </a:r>
            <a:r>
              <a:rPr lang="en-US" sz="3600">
                <a:solidFill>
                  <a:schemeClr val="tx2"/>
                </a:solidFill>
                <a:latin typeface="TimesNewRomanPSMT" charset="0"/>
              </a:rPr>
              <a:t> occurs when the individuals in a population reproduce at a constant rate. </a:t>
            </a:r>
          </a:p>
          <a:p>
            <a:pPr lvl="1">
              <a:buFontTx/>
              <a:buNone/>
            </a:pPr>
            <a:r>
              <a:rPr lang="en-US" sz="3600" b="1">
                <a:solidFill>
                  <a:schemeClr val="tx2"/>
                </a:solidFill>
                <a:latin typeface="TimesNewRomanPS-BoldMT" charset="0"/>
              </a:rPr>
              <a:t> </a:t>
            </a:r>
          </a:p>
          <a:p>
            <a:pPr lvl="1">
              <a:buFontTx/>
              <a:buNone/>
            </a:pPr>
            <a:r>
              <a:rPr lang="en-US" sz="3600" b="1">
                <a:solidFill>
                  <a:schemeClr val="tx2"/>
                </a:solidFill>
                <a:latin typeface="TimesNewRomanPS-BoldMT" charset="0"/>
              </a:rPr>
              <a:t>Under ideal conditions with unlimited resources, a population will grow exponentially.</a:t>
            </a:r>
            <a:endParaRPr lang="en-US" sz="2400" b="1">
              <a:solidFill>
                <a:schemeClr val="tx2"/>
              </a:solidFill>
              <a:latin typeface="TimesNewRomanPS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832" y="364226"/>
            <a:ext cx="6862763" cy="8572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Checkpoint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Which of the following is NOT a condition for a population to reach exponential growth</a:t>
            </a:r>
            <a:r>
              <a:rPr lang="en-US" b="1" dirty="0" smtClean="0">
                <a:solidFill>
                  <a:schemeClr val="tx2"/>
                </a:solidFill>
                <a:latin typeface="TimesNewRomanPS-BoldMT" charset="0"/>
              </a:rPr>
              <a:t>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solidFill>
                <a:schemeClr val="tx2"/>
              </a:solidFill>
              <a:latin typeface="TimesNewRomanPS-BoldM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A.)  presence of unlimited resources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B.)  </a:t>
            </a:r>
            <a:r>
              <a:rPr lang="en-US" sz="3200" b="1" dirty="0" smtClean="0">
                <a:solidFill>
                  <a:schemeClr val="tx2"/>
                </a:solidFill>
                <a:latin typeface="TimesNewRomanPS-BoldMT" charset="0"/>
              </a:rPr>
              <a:t>absence </a:t>
            </a: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of predation and disease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C.)  movement of individuals out of the  population</a:t>
            </a:r>
            <a:endParaRPr lang="en-US" b="1" dirty="0">
              <a:solidFill>
                <a:schemeClr val="tx2"/>
              </a:solidFill>
              <a:latin typeface="TimesNewRomanPS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673" y="533400"/>
            <a:ext cx="7772400" cy="5334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Logistic Growth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3600" b="1" u="sng" dirty="0" smtClean="0">
              <a:solidFill>
                <a:schemeClr val="tx2"/>
              </a:solidFill>
              <a:latin typeface="TimesNewRomanPS-BoldMT" charset="0"/>
              <a:hlinkClick r:id=""/>
            </a:endParaRPr>
          </a:p>
          <a:p>
            <a:pPr>
              <a:lnSpc>
                <a:spcPct val="90000"/>
              </a:lnSpc>
            </a:pPr>
            <a:r>
              <a:rPr lang="en-US" sz="3600" b="1" u="sng" dirty="0" smtClean="0">
                <a:solidFill>
                  <a:schemeClr val="tx2"/>
                </a:solidFill>
                <a:latin typeface="TimesNewRomanPS-BoldMT" charset="0"/>
                <a:hlinkClick r:id=""/>
              </a:rPr>
              <a:t>Logistic </a:t>
            </a:r>
            <a:r>
              <a:rPr lang="en-US" sz="3600" b="1" u="sng" dirty="0">
                <a:solidFill>
                  <a:schemeClr val="tx2"/>
                </a:solidFill>
                <a:latin typeface="TimesNewRomanPS-BoldMT" charset="0"/>
                <a:hlinkClick r:id=""/>
              </a:rPr>
              <a:t>growth</a:t>
            </a:r>
            <a:r>
              <a:rPr lang="en-US" sz="3600" dirty="0">
                <a:solidFill>
                  <a:schemeClr val="tx2"/>
                </a:solidFill>
                <a:latin typeface="TimesNewRomanPSMT" charset="0"/>
              </a:rPr>
              <a:t> occurs when a population's growth slows or stops following a period of exponential growth.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3600" b="1" dirty="0">
                <a:solidFill>
                  <a:schemeClr val="tx2"/>
                </a:solidFill>
                <a:latin typeface="TimesNewRomanPS-BoldMT" charset="0"/>
              </a:rPr>
              <a:t>  </a:t>
            </a:r>
          </a:p>
          <a:p>
            <a:pPr>
              <a:lnSpc>
                <a:spcPct val="90000"/>
              </a:lnSpc>
            </a:pPr>
            <a:r>
              <a:rPr lang="en-US" sz="3600" b="1" i="1" dirty="0">
                <a:solidFill>
                  <a:srgbClr val="FFFF00"/>
                </a:solidFill>
                <a:latin typeface="TimesNewRomanPS-BoldMT" charset="0"/>
              </a:rPr>
              <a:t>As resources become less available, the growth of a population slows or stops</a:t>
            </a:r>
            <a:r>
              <a:rPr lang="en-US" sz="3600" b="1" dirty="0">
                <a:solidFill>
                  <a:schemeClr val="tx2"/>
                </a:solidFill>
                <a:latin typeface="TimesNewRomanPS-BoldMT" charset="0"/>
              </a:rPr>
              <a:t>.</a:t>
            </a:r>
            <a:r>
              <a:rPr lang="en-US" sz="3600" dirty="0">
                <a:solidFill>
                  <a:schemeClr val="tx2"/>
                </a:solidFill>
                <a:latin typeface="TimesNewRomanPSMT" charset="0"/>
              </a:rPr>
              <a:t> The general, S-shaped curve of this growth pattern, called logistic </a:t>
            </a:r>
            <a:r>
              <a:rPr lang="en-US" sz="3600" dirty="0" smtClean="0">
                <a:solidFill>
                  <a:schemeClr val="tx2"/>
                </a:solidFill>
                <a:latin typeface="TimesNewRomanPSMT" charset="0"/>
              </a:rPr>
              <a:t>growth.</a:t>
            </a:r>
            <a:endParaRPr lang="en-US" sz="2800" dirty="0">
              <a:solidFill>
                <a:schemeClr val="tx2"/>
              </a:solidFill>
              <a:latin typeface="TimesNewRomanPSMT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  <a:latin typeface="TimesNewRomanPS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&#10;Picture 1.png                                                  001B78FArowlf                          C0DD3B6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9913"/>
            <a:ext cx="7543800" cy="55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4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1E3408"/>
                </a:solidFill>
                <a:latin typeface="Adobe Caslon Pro Bold"/>
                <a:cs typeface="Adobe Caslon Pro Bold"/>
              </a:rPr>
              <a:t>CARRYING</a:t>
            </a:r>
            <a:br>
              <a:rPr lang="en-US" sz="4400" b="1" dirty="0" smtClean="0">
                <a:solidFill>
                  <a:srgbClr val="1E3408"/>
                </a:solidFill>
                <a:latin typeface="Adobe Caslon Pro Bold"/>
                <a:cs typeface="Adobe Caslon Pro Bold"/>
              </a:rPr>
            </a:br>
            <a:r>
              <a:rPr lang="en-US" sz="4400" b="1" dirty="0" smtClean="0">
                <a:solidFill>
                  <a:srgbClr val="1E3408"/>
                </a:solidFill>
                <a:latin typeface="Adobe Caslon Pro Bold"/>
                <a:cs typeface="Adobe Caslon Pro Bold"/>
              </a:rPr>
              <a:t/>
            </a:r>
            <a:br>
              <a:rPr lang="en-US" sz="4400" b="1" dirty="0" smtClean="0">
                <a:solidFill>
                  <a:srgbClr val="1E3408"/>
                </a:solidFill>
                <a:latin typeface="Adobe Caslon Pro Bold"/>
                <a:cs typeface="Adobe Caslon Pro Bold"/>
              </a:rPr>
            </a:br>
            <a:r>
              <a:rPr lang="en-US" sz="4400" b="1" dirty="0" smtClean="0">
                <a:solidFill>
                  <a:srgbClr val="1E3408"/>
                </a:solidFill>
                <a:latin typeface="Adobe Caslon Pro Bold"/>
                <a:cs typeface="Adobe Caslon Pro Bold"/>
              </a:rPr>
              <a:t>CAPACITY</a:t>
            </a:r>
            <a:endParaRPr lang="en-US" sz="4400" b="1" dirty="0">
              <a:solidFill>
                <a:srgbClr val="1E3408"/>
              </a:solidFill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6189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18506"/>
            <a:ext cx="77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carrying capacity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/>
              <a:cs typeface="Stencil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724425"/>
            <a:ext cx="83058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 The largest population of species that an environment can support.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689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18506"/>
            <a:ext cx="77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carrying capacity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/>
              <a:cs typeface="Stenci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5400" dirty="0" smtClean="0"/>
              <a:t>MATERIALS AND ENERGY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FOOD CHAINS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COMPETITION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DENSITY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6857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1. MATERIALS AND ENERGY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- All populations of organisms are ultimately limited by the amount of usable energy from the sun and other essential materials such as water, carbon, etc.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7349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49853" y="1750799"/>
            <a:ext cx="5564029" cy="2465917"/>
          </a:xfrm>
        </p:spPr>
        <p:txBody>
          <a:bodyPr>
            <a:normAutofit fontScale="85000" lnSpcReduction="20000"/>
          </a:bodyPr>
          <a:lstStyle/>
          <a:p>
            <a:endParaRPr lang="en-US" sz="2800" b="1" dirty="0">
              <a:solidFill>
                <a:srgbClr val="1E3408"/>
              </a:solidFill>
              <a:latin typeface="Chalkduster"/>
              <a:cs typeface="Chalkduster"/>
            </a:endParaRPr>
          </a:p>
          <a:p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Population</a:t>
            </a:r>
            <a:endParaRPr lang="en-US" sz="2800" b="1" dirty="0">
              <a:solidFill>
                <a:srgbClr val="1E3408"/>
              </a:solidFill>
              <a:latin typeface="Chalkduster"/>
              <a:cs typeface="Chalkduster"/>
            </a:endParaRPr>
          </a:p>
          <a:p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 Carrying Capacity</a:t>
            </a:r>
          </a:p>
          <a:p>
            <a:r>
              <a:rPr lang="en-US" sz="2800" b="1" dirty="0">
                <a:solidFill>
                  <a:srgbClr val="1E3408"/>
                </a:solidFill>
                <a:latin typeface="Chalkduster"/>
                <a:cs typeface="Chalkduster"/>
              </a:rPr>
              <a:t> </a:t>
            </a:r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 Productivity</a:t>
            </a:r>
          </a:p>
          <a:p>
            <a:r>
              <a:rPr lang="en-US" sz="2800" b="1" dirty="0">
                <a:solidFill>
                  <a:srgbClr val="1E3408"/>
                </a:solidFill>
                <a:latin typeface="Chalkduster"/>
                <a:cs typeface="Chalkduster"/>
              </a:rPr>
              <a:t> </a:t>
            </a:r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  Feeding People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-853717" y="9035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4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1430"/>
                <a:solidFill>
                  <a:srgbClr val="1E34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Topics</a:t>
            </a:r>
            <a:endParaRPr lang="en-US" sz="3600" b="1" dirty="0">
              <a:ln w="11430"/>
              <a:solidFill>
                <a:srgbClr val="1E34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1566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-populations are limited to their food supply.</a:t>
            </a:r>
          </a:p>
          <a:p>
            <a:pPr>
              <a:buNone/>
            </a:pPr>
            <a:r>
              <a:rPr lang="en-US" sz="4400" dirty="0" smtClean="0"/>
              <a:t>- Population sizes at any trophic level are limited by the population sizes in all the levels below.</a:t>
            </a:r>
            <a:endParaRPr lang="en-CA" sz="4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2. food chains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676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4000" dirty="0" smtClean="0"/>
              <a:t>Each organism has the same needs as other organisms of its species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INTRASPECIFIC</a:t>
            </a:r>
          </a:p>
          <a:p>
            <a:pPr>
              <a:buNone/>
            </a:pPr>
            <a:r>
              <a:rPr lang="en-US" sz="4000" dirty="0" smtClean="0"/>
              <a:t>-competition among members  of the same species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INTERSPECIFIC</a:t>
            </a:r>
          </a:p>
          <a:p>
            <a:pPr>
              <a:buNone/>
            </a:pPr>
            <a:r>
              <a:rPr lang="en-US" sz="4000" dirty="0" smtClean="0"/>
              <a:t>-competition between species</a:t>
            </a:r>
            <a:endParaRPr lang="en-CA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3. competition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385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4400" dirty="0" smtClean="0"/>
              <a:t>Different  species have different  needs of space.</a:t>
            </a:r>
          </a:p>
          <a:p>
            <a:pPr>
              <a:buFontTx/>
              <a:buChar char="-"/>
            </a:pPr>
            <a:endParaRPr lang="en-US" sz="4400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POPULATION DENSITY</a:t>
            </a:r>
          </a:p>
          <a:p>
            <a:pPr>
              <a:buFontTx/>
              <a:buChar char="-"/>
            </a:pPr>
            <a:r>
              <a:rPr lang="en-US" sz="4400" dirty="0" smtClean="0"/>
              <a:t>How many individuals can live in  an area at one time.</a:t>
            </a:r>
          </a:p>
          <a:p>
            <a:pPr>
              <a:buFont typeface="Arial" charset="0"/>
              <a:buChar char="•"/>
            </a:pP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4. density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02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5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Rate of population growth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(# births - # deaths ) + (# immigrants-#emigrants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_____________________________________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total population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POPULATION EXPLOSION</a:t>
            </a:r>
          </a:p>
          <a:p>
            <a:pPr>
              <a:buNone/>
            </a:pPr>
            <a:r>
              <a:rPr lang="en-US" dirty="0" smtClean="0"/>
              <a:t>- extreme fast  growth of population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73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752600"/>
            <a:ext cx="8420100" cy="3067050"/>
          </a:xfrm>
        </p:spPr>
        <p:txBody>
          <a:bodyPr/>
          <a:lstStyle/>
          <a:p>
            <a:pPr marL="307975" indent="-307975" defTabSz="822325"/>
            <a:r>
              <a:rPr lang="en-US" dirty="0"/>
              <a:t>doubled three times in the last three </a:t>
            </a:r>
            <a:r>
              <a:rPr lang="en-US" dirty="0" smtClean="0"/>
              <a:t>centuries</a:t>
            </a:r>
            <a:endParaRPr lang="en-US" dirty="0"/>
          </a:p>
          <a:p>
            <a:pPr marL="307975" indent="-307975" defTabSz="822325"/>
            <a:r>
              <a:rPr lang="en-US" dirty="0"/>
              <a:t>about 6.1 billion and may reach 9.3 billion by the year 2050</a:t>
            </a:r>
          </a:p>
          <a:p>
            <a:pPr marL="307975" indent="-307975" defTabSz="822325"/>
            <a:r>
              <a:rPr lang="en-US" dirty="0"/>
              <a:t>improved health and technology have lowered death rates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65225" y="892175"/>
            <a:ext cx="8686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/>
          <a:p>
            <a:pPr marL="619125" indent="-619125" defTabSz="822325" eaLnBrk="1" hangingPunct="1">
              <a:lnSpc>
                <a:spcPct val="90000"/>
              </a:lnSpc>
            </a:pPr>
            <a:r>
              <a:rPr lang="en-US" sz="3000" b="1">
                <a:solidFill>
                  <a:srgbClr val="990000"/>
                </a:solidFill>
                <a:latin typeface="Times New Roman" charset="0"/>
              </a:rPr>
              <a:t>THE HUMAN POPULATION</a:t>
            </a:r>
            <a:endParaRPr lang="en-US" sz="3000">
              <a:latin typeface="Times New Roman" charset="0"/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304800" y="533400"/>
            <a:ext cx="8534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bldLvl="2" autoUpdateAnimBg="0"/>
      <p:bldP spid="5222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25450"/>
            <a:ext cx="8610600" cy="641350"/>
          </a:xfrm>
        </p:spPr>
        <p:txBody>
          <a:bodyPr/>
          <a:lstStyle/>
          <a:p>
            <a:pPr marL="0" indent="0" defTabSz="822325">
              <a:buNone/>
            </a:pPr>
            <a:r>
              <a:rPr lang="en-US" dirty="0"/>
              <a:t>The history of human population growth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96200" y="60198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/>
          <a:p>
            <a:pPr algn="r"/>
            <a:r>
              <a:rPr lang="en-US" sz="1200">
                <a:latin typeface="Times New Roman" charset="0"/>
              </a:rPr>
              <a:t>Figure 35.8A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1219200" y="1447800"/>
            <a:ext cx="64008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459" name="Rectangle 3" descr="3917a"/>
          <p:cNvSpPr>
            <a:spLocks noGrp="1" noChangeAspect="1" noChangeArrowheads="1"/>
          </p:cNvSpPr>
          <p:nvPr/>
        </p:nvSpPr>
        <p:spPr bwMode="auto">
          <a:xfrm>
            <a:off x="0" y="1155700"/>
            <a:ext cx="9144000" cy="4545013"/>
          </a:xfrm>
          <a:prstGeom prst="rect">
            <a:avLst/>
          </a:prstGeom>
          <a:blipFill dpi="0" rotWithShape="1">
            <a:blip r:embed="rId3"/>
            <a:srcRect/>
            <a:stretch>
              <a:fillRect r="-1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483" name="Rectangle 3" descr="3917b"/>
          <p:cNvSpPr>
            <a:spLocks noGrp="1" noChangeAspect="1" noChangeArrowheads="1"/>
          </p:cNvSpPr>
          <p:nvPr/>
        </p:nvSpPr>
        <p:spPr bwMode="auto">
          <a:xfrm>
            <a:off x="0" y="1462088"/>
            <a:ext cx="9144000" cy="3932237"/>
          </a:xfrm>
          <a:prstGeom prst="rect">
            <a:avLst/>
          </a:prstGeom>
          <a:blipFill dpi="0" rotWithShape="1">
            <a:blip r:embed="rId3"/>
            <a:srcRect/>
            <a:stretch>
              <a:fillRect r="-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69643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Age structure diagrams by country, 1997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590006" y="5987972"/>
            <a:ext cx="3070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What affects the fertility rate?</a:t>
            </a:r>
          </a:p>
        </p:txBody>
      </p:sp>
    </p:spTree>
    <p:extLst>
      <p:ext uri="{BB962C8B-B14F-4D97-AF65-F5344CB8AC3E}">
        <p14:creationId xmlns:p14="http://schemas.microsoft.com/office/powerpoint/2010/main" val="18441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4800" b="1" dirty="0" smtClean="0">
                <a:solidFill>
                  <a:srgbClr val="FFFF00"/>
                </a:solidFill>
              </a:rPr>
              <a:t>DENSITY-DEPENDENT</a:t>
            </a:r>
          </a:p>
          <a:p>
            <a:pPr>
              <a:buNone/>
            </a:pPr>
            <a:r>
              <a:rPr lang="en-US" sz="4800" dirty="0" smtClean="0"/>
              <a:t>-Factors that increase in significance as a population grows.</a:t>
            </a:r>
          </a:p>
          <a:p>
            <a:pPr>
              <a:buNone/>
            </a:pPr>
            <a:r>
              <a:rPr lang="en-US" sz="4800" i="1" dirty="0" smtClean="0"/>
              <a:t>Example:</a:t>
            </a:r>
          </a:p>
          <a:p>
            <a:pPr>
              <a:buNone/>
            </a:pPr>
            <a:r>
              <a:rPr lang="en-US" sz="4800" dirty="0" smtClean="0"/>
              <a:t>Overcrowding</a:t>
            </a:r>
          </a:p>
          <a:p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limitations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6060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4800" b="1" dirty="0" smtClean="0">
                <a:solidFill>
                  <a:srgbClr val="FFFF00"/>
                </a:solidFill>
              </a:rPr>
              <a:t>DENSITY-INDEPENDENT </a:t>
            </a:r>
          </a:p>
          <a:p>
            <a:pPr>
              <a:buNone/>
            </a:pPr>
            <a:r>
              <a:rPr lang="en-US" sz="4800" dirty="0" smtClean="0"/>
              <a:t>-Factors that can limit population regardless of its size.</a:t>
            </a:r>
          </a:p>
          <a:p>
            <a:pPr>
              <a:buNone/>
            </a:pPr>
            <a:r>
              <a:rPr lang="en-US" sz="4800" i="1" dirty="0" smtClean="0"/>
              <a:t>Example:</a:t>
            </a:r>
          </a:p>
          <a:p>
            <a:pPr>
              <a:buNone/>
            </a:pPr>
            <a:r>
              <a:rPr lang="en-US" sz="4800" dirty="0" smtClean="0"/>
              <a:t>Forest fire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merican Typewriter"/>
                <a:cs typeface="American Typewriter"/>
              </a:rPr>
              <a:t>limitations</a:t>
            </a:r>
            <a:endParaRPr lang="en-CA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80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5841" y="1854981"/>
            <a:ext cx="5663474" cy="3119189"/>
          </a:xfrm>
        </p:spPr>
        <p:txBody>
          <a:bodyPr>
            <a:noAutofit/>
          </a:bodyPr>
          <a:lstStyle/>
          <a:p>
            <a:pPr marL="1200150" lvl="2" indent="-285750" algn="just">
              <a:buFontTx/>
              <a:buChar char="•"/>
            </a:pPr>
            <a:r>
              <a:rPr lang="en-US" sz="1600" b="1" dirty="0" smtClean="0">
                <a:solidFill>
                  <a:srgbClr val="1E3408"/>
                </a:solidFill>
              </a:rPr>
              <a:t>Describe </a:t>
            </a:r>
            <a:r>
              <a:rPr lang="en-US" sz="1600" b="1" dirty="0">
                <a:solidFill>
                  <a:srgbClr val="1E3408"/>
                </a:solidFill>
              </a:rPr>
              <a:t>and apply classification systems and nomenclature with respect to trophic levels in ecosystems;</a:t>
            </a:r>
          </a:p>
          <a:p>
            <a:pPr marL="1200150" lvl="2" indent="-285750" algn="just">
              <a:buFontTx/>
              <a:buChar char="•"/>
            </a:pPr>
            <a:r>
              <a:rPr lang="en-US" sz="1600" b="1" dirty="0" smtClean="0">
                <a:solidFill>
                  <a:srgbClr val="1E3408"/>
                </a:solidFill>
              </a:rPr>
              <a:t>Describe </a:t>
            </a:r>
            <a:r>
              <a:rPr lang="en-US" sz="1600" b="1" dirty="0">
                <a:solidFill>
                  <a:srgbClr val="1E3408"/>
                </a:solidFill>
              </a:rPr>
              <a:t>the mechanisms of bioaccumulation, and explain its potential impact on the viability and diversity of consumers at all trophic </a:t>
            </a:r>
            <a:r>
              <a:rPr lang="en-US" sz="1600" b="1" dirty="0" smtClean="0">
                <a:solidFill>
                  <a:srgbClr val="1E3408"/>
                </a:solidFill>
              </a:rPr>
              <a:t>levels; and</a:t>
            </a:r>
          </a:p>
          <a:p>
            <a:pPr marL="1200150" lvl="2" indent="-285750" algn="just">
              <a:buFontTx/>
              <a:buChar char="•"/>
            </a:pPr>
            <a:r>
              <a:rPr lang="en-US" sz="1600" b="1" dirty="0" smtClean="0">
                <a:solidFill>
                  <a:srgbClr val="1E3408"/>
                </a:solidFill>
              </a:rPr>
              <a:t>Explain </a:t>
            </a:r>
            <a:r>
              <a:rPr lang="en-US" sz="1600" b="1" dirty="0">
                <a:solidFill>
                  <a:srgbClr val="1E3408"/>
                </a:solidFill>
              </a:rPr>
              <a:t>how biodiversity of an ecosystem contributes to its </a:t>
            </a:r>
            <a:r>
              <a:rPr lang="en-US" sz="1600" b="1" dirty="0" smtClean="0">
                <a:solidFill>
                  <a:srgbClr val="1E3408"/>
                </a:solidFill>
              </a:rPr>
              <a:t>sustainability.</a:t>
            </a:r>
          </a:p>
          <a:p>
            <a:pPr marL="1200150" lvl="2" indent="-285750" algn="just">
              <a:buFontTx/>
              <a:buChar char="•"/>
            </a:pPr>
            <a:r>
              <a:rPr lang="en-US" sz="1600" b="1" dirty="0" smtClean="0">
                <a:solidFill>
                  <a:srgbClr val="1E3408"/>
                </a:solidFill>
              </a:rPr>
              <a:t>Explain </a:t>
            </a:r>
            <a:r>
              <a:rPr lang="en-US" sz="1600" b="1" dirty="0">
                <a:solidFill>
                  <a:srgbClr val="1E3408"/>
                </a:solidFill>
              </a:rPr>
              <a:t>w</a:t>
            </a:r>
            <a:r>
              <a:rPr lang="en-US" sz="1600" b="1" dirty="0" smtClean="0">
                <a:solidFill>
                  <a:srgbClr val="1E3408"/>
                </a:solidFill>
              </a:rPr>
              <a:t>hy </a:t>
            </a:r>
            <a:r>
              <a:rPr lang="en-US" sz="1600" b="1" dirty="0">
                <a:solidFill>
                  <a:srgbClr val="1E3408"/>
                </a:solidFill>
              </a:rPr>
              <a:t>the ecosystem may respond differently to short-term stress and long-term </a:t>
            </a:r>
            <a:r>
              <a:rPr lang="en-US" sz="1600" b="1" dirty="0" smtClean="0">
                <a:solidFill>
                  <a:srgbClr val="1E3408"/>
                </a:solidFill>
              </a:rPr>
              <a:t>change.</a:t>
            </a:r>
            <a:endParaRPr lang="en-US" sz="1600" b="1" dirty="0">
              <a:solidFill>
                <a:srgbClr val="1E3408"/>
              </a:solidFill>
            </a:endParaRPr>
          </a:p>
          <a:p>
            <a:pPr lvl="2" algn="just"/>
            <a:endParaRPr lang="en-US" sz="1600" b="1" dirty="0">
              <a:solidFill>
                <a:srgbClr val="1E3408"/>
              </a:solidFill>
            </a:endParaRPr>
          </a:p>
          <a:p>
            <a:pPr algn="just"/>
            <a:endParaRPr lang="en-US" sz="1600" b="1" dirty="0">
              <a:solidFill>
                <a:srgbClr val="1E340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1E3408"/>
                </a:solidFill>
              </a:rPr>
              <a:t>Students are expected to:</a:t>
            </a:r>
            <a:endParaRPr lang="en-US" sz="2800" i="1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i="1" dirty="0">
                <a:solidFill>
                  <a:srgbClr val="1E3408"/>
                </a:solidFill>
              </a:rPr>
              <a:t>The loss of certain organisms can change the flow of energy in an ecosystem.</a:t>
            </a:r>
            <a:br>
              <a:rPr lang="en-US" sz="3200" i="1" dirty="0">
                <a:solidFill>
                  <a:srgbClr val="1E3408"/>
                </a:solidFill>
              </a:rPr>
            </a:br>
            <a:endParaRPr lang="en-US" sz="3200" i="1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Issues: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9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/>
          <a:p>
            <a:pPr marL="457200" lvl="1" indent="0" eaLnBrk="1" hangingPunct="1">
              <a:spcBef>
                <a:spcPct val="45000"/>
              </a:spcBef>
              <a:spcAft>
                <a:spcPct val="20000"/>
              </a:spcAft>
              <a:buClr>
                <a:srgbClr val="990000"/>
              </a:buClr>
              <a:buNone/>
            </a:pPr>
            <a:r>
              <a:rPr lang="en-US" sz="2800" dirty="0">
                <a:latin typeface="Georgia" charset="0"/>
              </a:rPr>
              <a:t>Population is expanding, virtually </a:t>
            </a:r>
            <a:r>
              <a:rPr lang="en-US" sz="2800" dirty="0" smtClean="0">
                <a:latin typeface="Georgia" charset="0"/>
              </a:rPr>
              <a:t>uncontrolled.</a:t>
            </a:r>
            <a:r>
              <a:rPr lang="en-US" dirty="0" smtClean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Population </a:t>
            </a:r>
            <a:r>
              <a:rPr lang="en-US" sz="2800" dirty="0">
                <a:latin typeface="Georgia" charset="0"/>
              </a:rPr>
              <a:t>is harming other </a:t>
            </a:r>
            <a:r>
              <a:rPr lang="en-US" sz="2800" dirty="0" smtClean="0">
                <a:latin typeface="Georgia" charset="0"/>
              </a:rPr>
              <a:t>species.</a:t>
            </a:r>
            <a:endParaRPr lang="en-US" sz="2800" dirty="0">
              <a:latin typeface="Georgi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3352800"/>
            <a:ext cx="8610600" cy="109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 smtClean="0"/>
              <a:t>The starling population in China or the global human population? What is your say?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92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  <p:bldP spid="6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/>
          </p:nvPr>
        </p:nvSpPr>
        <p:spPr>
          <a:xfrm>
            <a:off x="762000" y="823491"/>
            <a:ext cx="7772400" cy="55626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b="1" dirty="0">
              <a:solidFill>
                <a:srgbClr val="0C9B00"/>
              </a:solidFill>
              <a:latin typeface="Arial-Bold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List three characteristics that are used to describe a population. 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chemeClr val="tx2"/>
              </a:solidFill>
              <a:latin typeface="TimesNewRomanPS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What factors can change a population's size? 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chemeClr val="tx2"/>
              </a:solidFill>
              <a:latin typeface="TimesNewRomanPS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What is the difference between </a:t>
            </a:r>
            <a:r>
              <a:rPr lang="en-US" u="sng" dirty="0">
                <a:solidFill>
                  <a:schemeClr val="tx2"/>
                </a:solidFill>
                <a:hlinkClick r:id=""/>
              </a:rPr>
              <a:t>exponential growth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and </a:t>
            </a:r>
            <a:r>
              <a:rPr lang="en-US" u="sng" dirty="0">
                <a:solidFill>
                  <a:schemeClr val="tx2"/>
                </a:solidFill>
                <a:hlinkClick r:id=""/>
              </a:rPr>
              <a:t>logistic growth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?</a:t>
            </a:r>
            <a:endParaRPr lang="en-US" dirty="0">
              <a:solidFill>
                <a:srgbClr val="0C9B00"/>
              </a:solidFill>
              <a:latin typeface="TimesNewRomanPSMT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2230" y="364226"/>
            <a:ext cx="6862763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cap="all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Checkpoint!</a:t>
            </a:r>
            <a:endParaRPr lang="en-US" sz="4000" b="1" cap="all" dirty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384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94415" y="2063746"/>
            <a:ext cx="4815418" cy="2698751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Answer:</a:t>
            </a:r>
          </a:p>
          <a:p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Check Your Understanding </a:t>
            </a:r>
          </a:p>
          <a:p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# 1-6 on page </a:t>
            </a:r>
            <a:r>
              <a:rPr lang="en-US" dirty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2</a:t>
            </a:r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4.</a:t>
            </a:r>
            <a:endParaRPr lang="en-US" dirty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endParaRPr lang="en-US" dirty="0" smtClean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      QUIZ NEXT MEETING!!!!!</a:t>
            </a:r>
            <a:endParaRPr lang="en-US" b="1" dirty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endParaRPr lang="en-US" dirty="0" smtClean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E3408"/>
                </a:solidFill>
              </a:rPr>
              <a:t>Homework</a:t>
            </a:r>
            <a:endParaRPr lang="en-US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E3408"/>
                </a:solidFill>
                <a:latin typeface="Bauhaus 93"/>
                <a:cs typeface="Bauhaus 93"/>
              </a:rPr>
              <a:t>PRODUCTIVITY</a:t>
            </a:r>
            <a:endParaRPr lang="en-US" sz="4800" b="1" dirty="0">
              <a:solidFill>
                <a:srgbClr val="1E3408"/>
              </a:solidFill>
              <a:latin typeface="Bauhaus 93"/>
              <a:cs typeface="Bauhaus 93"/>
            </a:endParaRPr>
          </a:p>
        </p:txBody>
      </p:sp>
    </p:spTree>
    <p:extLst>
      <p:ext uri="{BB962C8B-B14F-4D97-AF65-F5344CB8AC3E}">
        <p14:creationId xmlns:p14="http://schemas.microsoft.com/office/powerpoint/2010/main" val="30704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PRODUCTIVITY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/>
              <a:t>- The average amounts of new plant biomass produced each year per unit area.</a:t>
            </a:r>
          </a:p>
          <a:p>
            <a:pPr>
              <a:buNone/>
            </a:pPr>
            <a:endParaRPr lang="en-US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Factors that influence productivity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1) sunlight</a:t>
            </a:r>
          </a:p>
          <a:p>
            <a:pPr>
              <a:buNone/>
            </a:pPr>
            <a:r>
              <a:rPr lang="en-US" dirty="0" smtClean="0"/>
              <a:t>2) water</a:t>
            </a:r>
          </a:p>
          <a:p>
            <a:pPr>
              <a:buNone/>
            </a:pPr>
            <a:r>
              <a:rPr lang="en-US" dirty="0" smtClean="0"/>
              <a:t>3) carbon dioxide</a:t>
            </a:r>
          </a:p>
          <a:p>
            <a:pPr>
              <a:buNone/>
            </a:pPr>
            <a:r>
              <a:rPr lang="en-US" dirty="0" smtClean="0"/>
              <a:t>4) area (geographical location)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08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FACTS ABOUT PRODUCTIVITY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1) Areas with low temperatures and little water have the lowest levels of productivity.</a:t>
            </a:r>
          </a:p>
          <a:p>
            <a:pPr marL="514350" indent="-514350">
              <a:buAutoNum type="arabicParenR" startAt="2"/>
            </a:pPr>
            <a:r>
              <a:rPr lang="en-CA" sz="3600" dirty="0" smtClean="0"/>
              <a:t>Deserts have abundant sunlight and warmth, but they lack water &amp; minerals nutrients for plant growth.</a:t>
            </a:r>
          </a:p>
          <a:p>
            <a:pPr marL="514350" indent="-514350">
              <a:buAutoNum type="arabicParenR" startAt="2"/>
            </a:pPr>
            <a:r>
              <a:rPr lang="en-CA" sz="3600" dirty="0" smtClean="0"/>
              <a:t>Tropical forests are not always productive farmland.</a:t>
            </a:r>
          </a:p>
          <a:p>
            <a:pPr marL="514350" indent="-514350">
              <a:buAutoNum type="arabicParenR" startAt="2"/>
            </a:pPr>
            <a:endParaRPr lang="en-CA" sz="3600" dirty="0" smtClean="0"/>
          </a:p>
          <a:p>
            <a:pPr marL="514350" indent="-514350">
              <a:buAutoNum type="arabicParenR" startAt="2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815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743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FACTS ABOUT PRODUCTIVITY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1467">
            <a:off x="480898" y="1292256"/>
            <a:ext cx="3019152" cy="2264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66" y="1000061"/>
            <a:ext cx="4477134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0200">
            <a:off x="415121" y="4013926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227" y="3429000"/>
            <a:ext cx="4553573" cy="30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FACTS ABOUT PRODUCTIVITY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AutoNum type="arabicParenR"/>
            </a:pPr>
            <a:r>
              <a:rPr lang="en-US" dirty="0" smtClean="0"/>
              <a:t>Farm plants &amp; animals that are introduced from different parts of the world do not always survive well in new environments.</a:t>
            </a:r>
          </a:p>
          <a:p>
            <a:pPr marL="742950" indent="-742950">
              <a:buAutoNum type="arabicParenR"/>
            </a:pPr>
            <a:r>
              <a:rPr lang="en-US" dirty="0" smtClean="0"/>
              <a:t>Careful use of irrigation and fertilizers could increase plant productivity and make some areas suitable for crop production.</a:t>
            </a:r>
          </a:p>
          <a:p>
            <a:pPr marL="742950" indent="-742950">
              <a:buAutoNum type="arabicParenR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FACTS ABOUT PRODUCTIVITY</a:t>
            </a:r>
            <a:endParaRPr lang="en-CA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7" y="1768071"/>
            <a:ext cx="3289300" cy="4306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39" y="1768071"/>
            <a:ext cx="4614240" cy="43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ochin"/>
                <a:cs typeface="Cochin"/>
              </a:rPr>
              <a:t>explosion</a:t>
            </a:r>
          </a:p>
          <a:p>
            <a:r>
              <a:rPr lang="en-US" b="1" dirty="0" smtClean="0">
                <a:latin typeface="Cochin"/>
                <a:cs typeface="Cochin"/>
              </a:rPr>
              <a:t>exceeds</a:t>
            </a:r>
          </a:p>
          <a:p>
            <a:r>
              <a:rPr lang="en-US" b="1" dirty="0" smtClean="0">
                <a:latin typeface="Cochin"/>
                <a:cs typeface="Cochin"/>
              </a:rPr>
              <a:t>limit	</a:t>
            </a:r>
          </a:p>
          <a:p>
            <a:r>
              <a:rPr lang="en-US" b="1" dirty="0" smtClean="0">
                <a:latin typeface="Cochin"/>
                <a:cs typeface="Cochin"/>
              </a:rPr>
              <a:t>species</a:t>
            </a:r>
          </a:p>
          <a:p>
            <a:r>
              <a:rPr lang="en-US" b="1" dirty="0" smtClean="0">
                <a:latin typeface="Cochin"/>
                <a:cs typeface="Cochin"/>
              </a:rPr>
              <a:t>suitable</a:t>
            </a:r>
          </a:p>
          <a:p>
            <a:endParaRPr lang="en-US" b="1" dirty="0" smtClean="0">
              <a:latin typeface="Cochin"/>
              <a:cs typeface="Cochin"/>
            </a:endParaRPr>
          </a:p>
          <a:p>
            <a:endParaRPr lang="en-US" b="1" dirty="0" smtClean="0">
              <a:latin typeface="Cochin"/>
              <a:cs typeface="Cochin"/>
            </a:endParaRPr>
          </a:p>
          <a:p>
            <a:endParaRPr lang="en-US" b="1" dirty="0">
              <a:latin typeface="Cochin"/>
              <a:cs typeface="Cochi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1E3408"/>
                </a:solidFill>
              </a:rPr>
              <a:t>Vocabulary</a:t>
            </a:r>
            <a:endParaRPr lang="en-US" i="1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spc="0" dirty="0" smtClean="0">
                <a:ln w="0"/>
                <a:solidFill>
                  <a:srgbClr val="1E3408"/>
                </a:solidFill>
                <a:effectLst>
                  <a:reflection blurRad="12700" stA="50000" endPos="50000" dist="5000" dir="5400000" sy="-100000" rotWithShape="0"/>
                </a:effectLst>
              </a:rPr>
              <a:t>RELATIONSHIPS</a:t>
            </a:r>
            <a:endParaRPr lang="en-US" sz="4000" b="1" cap="all" spc="0" dirty="0">
              <a:ln w="0"/>
              <a:solidFill>
                <a:srgbClr val="1E340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FOOD AND POPULATION SIZE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typical food a certain group of people eat?</a:t>
            </a:r>
          </a:p>
          <a:p>
            <a:r>
              <a:rPr lang="en-US" dirty="0" smtClean="0"/>
              <a:t>Canadians eat more meat than most people.</a:t>
            </a:r>
          </a:p>
          <a:p>
            <a:r>
              <a:rPr lang="en-US" dirty="0" smtClean="0"/>
              <a:t>Irish people eat mostly potatoes compared to rice.</a:t>
            </a:r>
          </a:p>
          <a:p>
            <a:r>
              <a:rPr lang="en-US" dirty="0" smtClean="0"/>
              <a:t>What about Chinese?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The longer a food chain, the smaller the amount of sun’s energy that is available for humans at the end of the chain.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33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FOOD AND COMPETITORS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food chains in agricultural and natural ecosystems compare?</a:t>
            </a:r>
          </a:p>
          <a:p>
            <a:r>
              <a:rPr lang="en-US" dirty="0" smtClean="0"/>
              <a:t>How might monoculture affect populations of primary consumers?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If there is an increase amount of producers, the population of primary consumers will increase in numbers quickly.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96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POISONS IN FOOD CHAINS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refer to the book entitled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“</a:t>
            </a:r>
            <a:r>
              <a:rPr lang="en-US" b="1" dirty="0" smtClean="0">
                <a:solidFill>
                  <a:srgbClr val="FFFF00"/>
                </a:solidFill>
              </a:rPr>
              <a:t>Toxins in Food Chains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more explanations, read your textbook (p. 29).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4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CONSUMING THE PLANET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Questions to ponder!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much of Earth’s energy do people consume?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effects does our use of energy have on other species that share the planet with us?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Read p. 33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94415" y="2063746"/>
            <a:ext cx="4815418" cy="2698751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DDT in a Food Chain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Work with a partner and perform Investigation 1-C on pages 30-32.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Read the DDT Story on page 31.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Answer the questions in page 32.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E3408"/>
                </a:solidFill>
              </a:rPr>
              <a:t>Activity</a:t>
            </a:r>
            <a:endParaRPr lang="en-US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94415" y="2063746"/>
            <a:ext cx="4815418" cy="2698751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Answer:</a:t>
            </a:r>
          </a:p>
          <a:p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Check Your Understanding </a:t>
            </a:r>
          </a:p>
          <a:p>
            <a:r>
              <a:rPr lang="en-US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# 1-7 on page 34.</a:t>
            </a:r>
            <a:endParaRPr lang="en-US" dirty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endParaRPr lang="en-US" dirty="0" smtClean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      QUIZ NEXT MEETING!!!!!</a:t>
            </a:r>
            <a:endParaRPr lang="en-US" b="1" dirty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  <a:p>
            <a:endParaRPr lang="en-US" dirty="0" smtClean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E3408"/>
                </a:solidFill>
              </a:rPr>
              <a:t>Homework</a:t>
            </a:r>
            <a:endParaRPr lang="en-US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6807" y="1630289"/>
            <a:ext cx="5719153" cy="1182158"/>
          </a:xfrm>
        </p:spPr>
        <p:txBody>
          <a:bodyPr>
            <a:normAutofit/>
          </a:bodyPr>
          <a:lstStyle/>
          <a:p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340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Populations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E340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1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799015"/>
            <a:ext cx="77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populations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/>
              <a:cs typeface="Stencil"/>
            </a:endParaRP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228600" y="2667000"/>
            <a:ext cx="8305800" cy="4191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group of organisms of the same species that exists in the same place at the same time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120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780" y="533400"/>
            <a:ext cx="7772400" cy="762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Populations Growth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780" y="1524000"/>
            <a:ext cx="876422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  <a:latin typeface="TimesNewRomanPS-BoldMT" charset="0"/>
              </a:rPr>
              <a:t>Three 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factors can affect population size: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number of births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the number of deaths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the number of individuals that enter or leave the population.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tx2"/>
              </a:solidFill>
              <a:latin typeface="TimesNewRomanPSM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tx2"/>
                </a:solidFill>
                <a:latin typeface="TimesNewRomanPSMT" charset="0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TimesNewRomanPSMT" charset="0"/>
              </a:rPr>
              <a:t>* Simply put, a population will increase or decrease in size depending on how many individuals are added to it or removed from </a:t>
            </a:r>
            <a:r>
              <a:rPr lang="en-US" sz="3200" i="1" dirty="0" smtClean="0">
                <a:solidFill>
                  <a:schemeClr val="tx2"/>
                </a:solidFill>
                <a:latin typeface="TimesNewRomanPSMT" charset="0"/>
              </a:rPr>
              <a:t>it.</a:t>
            </a:r>
            <a:endParaRPr lang="en-US" sz="2400" i="1" dirty="0">
              <a:solidFill>
                <a:schemeClr val="tx2"/>
              </a:solidFill>
              <a:latin typeface="TimesNewRomanPS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1" y="533400"/>
            <a:ext cx="7772400" cy="762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Immigration &amp; </a:t>
            </a:r>
            <a:r>
              <a:rPr lang="en-US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Emigration</a:t>
            </a:r>
            <a:endParaRPr lang="en-US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u="sng">
                <a:solidFill>
                  <a:schemeClr val="tx2"/>
                </a:solidFill>
                <a:latin typeface="TimesNewRomanPS-BoldMT" charset="0"/>
                <a:hlinkClick r:id=""/>
              </a:rPr>
              <a:t>Immigration</a:t>
            </a:r>
            <a:r>
              <a:rPr lang="en-US" sz="3600">
                <a:solidFill>
                  <a:schemeClr val="tx2"/>
                </a:solidFill>
                <a:latin typeface="TimesNewRomanPSMT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  <a:latin typeface="TimesNewRomanPSMT" charset="0"/>
              </a:rPr>
              <a:t>the movement of individuals into an area, is another factor that can cause a population to grow. </a:t>
            </a:r>
          </a:p>
          <a:p>
            <a:pPr>
              <a:lnSpc>
                <a:spcPct val="90000"/>
              </a:lnSpc>
            </a:pPr>
            <a:r>
              <a:rPr lang="en-US" sz="3600" b="1" u="sng">
                <a:solidFill>
                  <a:schemeClr val="tx2"/>
                </a:solidFill>
                <a:latin typeface="TimesNewRomanPS-BoldMT" charset="0"/>
                <a:hlinkClick r:id=""/>
              </a:rPr>
              <a:t>Emigration</a:t>
            </a:r>
            <a:r>
              <a:rPr lang="en-US" sz="3600">
                <a:solidFill>
                  <a:schemeClr val="tx2"/>
                </a:solidFill>
                <a:latin typeface="TimesNewRomanPSMT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  <a:latin typeface="TimesNewRomanPSMT" charset="0"/>
              </a:rPr>
              <a:t>the movement of individuals out of an area, can cause a population to decrease in size</a:t>
            </a:r>
            <a:r>
              <a:rPr lang="en-US" sz="2400">
                <a:solidFill>
                  <a:schemeClr val="tx2"/>
                </a:solidFill>
                <a:latin typeface="TimesNewRomanPSMT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36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75" y="533400"/>
            <a:ext cx="7772400" cy="609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Word Origin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3772"/>
            <a:ext cx="8839200" cy="5029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Immigration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is formed from the Latin prefix </a:t>
            </a:r>
            <a:r>
              <a:rPr lang="en-US" i="1" dirty="0">
                <a:solidFill>
                  <a:srgbClr val="FF0000"/>
                </a:solidFill>
                <a:latin typeface="TimesNewRomanPS-ItalicMT" charset="0"/>
              </a:rPr>
              <a:t>in</a:t>
            </a:r>
            <a:r>
              <a:rPr lang="en-US" i="1" dirty="0">
                <a:solidFill>
                  <a:schemeClr val="tx2"/>
                </a:solidFill>
                <a:latin typeface="TimesNewRomanPS-ItalicMT" charset="0"/>
              </a:rPr>
              <a:t>-,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meaning </a:t>
            </a:r>
            <a:r>
              <a:rPr lang="ja-JP" altLang="en-US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0000FF"/>
                </a:solidFill>
                <a:latin typeface="TimesNewRomanPSMT" charset="0"/>
              </a:rPr>
              <a:t>in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,</a:t>
            </a:r>
            <a:r>
              <a:rPr lang="ja-JP" altLang="en-US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and </a:t>
            </a:r>
            <a:r>
              <a:rPr lang="en-US" b="1" i="1" dirty="0" err="1">
                <a:solidFill>
                  <a:srgbClr val="FF0000"/>
                </a:solidFill>
                <a:latin typeface="TimesNewRomanPS-ItalicMT" charset="0"/>
              </a:rPr>
              <a:t>migrare</a:t>
            </a:r>
            <a:r>
              <a:rPr lang="en-US" i="1" dirty="0">
                <a:solidFill>
                  <a:schemeClr val="tx2"/>
                </a:solidFill>
                <a:latin typeface="TimesNewRomanPS-ItalicMT" charset="0"/>
              </a:rPr>
              <a:t>,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 meaning </a:t>
            </a:r>
            <a:r>
              <a:rPr lang="ja-JP" altLang="en-US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NewRomanPSMT" charset="0"/>
              </a:rPr>
              <a:t>to move from one place to another</a:t>
            </a:r>
            <a:r>
              <a:rPr lang="en-US" dirty="0">
                <a:solidFill>
                  <a:schemeClr val="tx2"/>
                </a:solidFill>
                <a:latin typeface="TimesNewRomanPSMT" charset="0"/>
              </a:rPr>
              <a:t>.</a:t>
            </a:r>
          </a:p>
          <a:p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If the Latin prefix </a:t>
            </a:r>
            <a:r>
              <a:rPr lang="en-US" b="1" i="1" dirty="0">
                <a:solidFill>
                  <a:srgbClr val="FF0000"/>
                </a:solidFill>
                <a:latin typeface="TimesNewRomanPS-BoldItalicMT" charset="0"/>
              </a:rPr>
              <a:t>e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- means 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b="1" i="1" dirty="0">
                <a:solidFill>
                  <a:srgbClr val="0000FF"/>
                </a:solidFill>
                <a:latin typeface="TimesNewRomanPS-BoldMT" charset="0"/>
              </a:rPr>
              <a:t>out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,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 then which of the following means 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migration out</a:t>
            </a:r>
            <a:r>
              <a:rPr lang="ja-JP" altLang="en-US" b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b="1" dirty="0">
                <a:solidFill>
                  <a:schemeClr val="tx2"/>
                </a:solidFill>
                <a:latin typeface="TimesNewRomanPS-BoldMT" charset="0"/>
              </a:rPr>
              <a:t>?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A.)  emigration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B.)  migration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  <a:latin typeface="TimesNewRomanPS-BoldMT" charset="0"/>
              </a:rPr>
              <a:t>C.)  </a:t>
            </a:r>
            <a:r>
              <a:rPr lang="en-US" sz="3200" b="1" dirty="0" smtClean="0">
                <a:solidFill>
                  <a:schemeClr val="tx2"/>
                </a:solidFill>
                <a:latin typeface="TimesNewRomanPS-BoldMT" charset="0"/>
              </a:rPr>
              <a:t>immigration</a:t>
            </a:r>
            <a:endParaRPr lang="en-US" b="1" dirty="0">
              <a:solidFill>
                <a:schemeClr val="tx2"/>
              </a:solidFill>
              <a:latin typeface="TimesNewRomanPS-Bold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1267</Words>
  <Application>Microsoft Macintosh PowerPoint</Application>
  <PresentationFormat>On-screen Show (4:3)</PresentationFormat>
  <Paragraphs>199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ecology</vt:lpstr>
      <vt:lpstr>PowerPoint Presentation</vt:lpstr>
      <vt:lpstr>Students are expected to:</vt:lpstr>
      <vt:lpstr>Vocabulary</vt:lpstr>
      <vt:lpstr>Populations</vt:lpstr>
      <vt:lpstr>populations</vt:lpstr>
      <vt:lpstr>Populations Growth</vt:lpstr>
      <vt:lpstr>Immigration &amp; Emigration</vt:lpstr>
      <vt:lpstr>Word Origin</vt:lpstr>
      <vt:lpstr>Exponential Growth</vt:lpstr>
      <vt:lpstr>PowerPoint Presentation</vt:lpstr>
      <vt:lpstr>Exponential Growth</vt:lpstr>
      <vt:lpstr>Checkpoint</vt:lpstr>
      <vt:lpstr>Logistic Growth</vt:lpstr>
      <vt:lpstr>PowerPoint Presentation</vt:lpstr>
      <vt:lpstr>CARRYING  CAPACITY</vt:lpstr>
      <vt:lpstr>carrying capacity</vt:lpstr>
      <vt:lpstr>carrying capacity</vt:lpstr>
      <vt:lpstr>1. MATERIALS AND ENERGY</vt:lpstr>
      <vt:lpstr>2. food chains</vt:lpstr>
      <vt:lpstr>3. competition</vt:lpstr>
      <vt:lpstr>4. density</vt:lpstr>
      <vt:lpstr>Rate of population growth</vt:lpstr>
      <vt:lpstr>PowerPoint Presentation</vt:lpstr>
      <vt:lpstr>PowerPoint Presentation</vt:lpstr>
      <vt:lpstr>PowerPoint Presentation</vt:lpstr>
      <vt:lpstr>PowerPoint Presentation</vt:lpstr>
      <vt:lpstr>limitations</vt:lpstr>
      <vt:lpstr>limitations</vt:lpstr>
      <vt:lpstr>The loss of certain organisms can change the flow of energy in an ecosystem. </vt:lpstr>
      <vt:lpstr>Issues:</vt:lpstr>
      <vt:lpstr>PowerPoint Presentation</vt:lpstr>
      <vt:lpstr>Homework</vt:lpstr>
      <vt:lpstr>PRODUCTIVITY</vt:lpstr>
      <vt:lpstr>PRODUCTIVITY</vt:lpstr>
      <vt:lpstr>FACTS ABOUT PRODUCTIVITY</vt:lpstr>
      <vt:lpstr>FACTS ABOUT PRODUCTIVITY</vt:lpstr>
      <vt:lpstr>FACTS ABOUT PRODUCTIVITY</vt:lpstr>
      <vt:lpstr>FACTS ABOUT PRODUCTIVITY</vt:lpstr>
      <vt:lpstr>RELATIONSHIPS</vt:lpstr>
      <vt:lpstr>FOOD AND POPULATION SIZE</vt:lpstr>
      <vt:lpstr>FOOD AND COMPETITORS</vt:lpstr>
      <vt:lpstr>POISONS IN FOOD CHAINS</vt:lpstr>
      <vt:lpstr>CONSUMING THE PLANET</vt:lpstr>
      <vt:lpstr>Activity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apple</dc:creator>
  <cp:lastModifiedBy>mac apple</cp:lastModifiedBy>
  <cp:revision>38</cp:revision>
  <dcterms:created xsi:type="dcterms:W3CDTF">2013-02-25T14:13:10Z</dcterms:created>
  <dcterms:modified xsi:type="dcterms:W3CDTF">2013-04-18T13:29:19Z</dcterms:modified>
</cp:coreProperties>
</file>