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6" r:id="rId1"/>
  </p:sldMasterIdLst>
  <p:sldIdLst>
    <p:sldId id="256" r:id="rId2"/>
    <p:sldId id="258" r:id="rId3"/>
    <p:sldId id="259" r:id="rId4"/>
    <p:sldId id="260" r:id="rId5"/>
    <p:sldId id="261" r:id="rId6"/>
    <p:sldId id="262" r:id="rId7"/>
    <p:sldId id="263" r:id="rId8"/>
    <p:sldId id="264" r:id="rId9"/>
    <p:sldId id="276" r:id="rId10"/>
    <p:sldId id="277" r:id="rId11"/>
    <p:sldId id="279" r:id="rId12"/>
    <p:sldId id="265" r:id="rId13"/>
    <p:sldId id="266" r:id="rId14"/>
    <p:sldId id="267" r:id="rId15"/>
    <p:sldId id="268" r:id="rId16"/>
    <p:sldId id="269" r:id="rId17"/>
    <p:sldId id="270" r:id="rId18"/>
    <p:sldId id="271" r:id="rId19"/>
    <p:sldId id="272" r:id="rId20"/>
    <p:sldId id="273" r:id="rId21"/>
    <p:sldId id="274" r:id="rId22"/>
    <p:sldId id="275"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28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12/13/12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D703884-1864-0144-8013-44752E9F69C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FA2-3CA0-E14C-8641-178996C2CAE1}"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D703884-1864-0144-8013-44752E9F69C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FA2-3CA0-E14C-8641-178996C2CAE1}"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703884-1864-0144-8013-44752E9F69C0}" type="datetimeFigureOut">
              <a:rPr lang="en-US" smtClean="0"/>
              <a:t>12/13/12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BDFA2-3CA0-E14C-8641-178996C2CAE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3884-1864-0144-8013-44752E9F69C0}" type="datetimeFigureOut">
              <a:rPr lang="en-US" smtClean="0"/>
              <a:t>12/13/12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BDFA2-3CA0-E14C-8641-178996C2CAE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03884-1864-0144-8013-44752E9F69C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FA2-3CA0-E14C-8641-178996C2CAE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03884-1864-0144-8013-44752E9F69C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FA2-3CA0-E14C-8641-178996C2CAE1}"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03884-1864-0144-8013-44752E9F69C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FA2-3CA0-E14C-8641-178996C2CAE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03884-1864-0144-8013-44752E9F69C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FA2-3CA0-E14C-8641-178996C2CAE1}"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03884-1864-0144-8013-44752E9F69C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FA2-3CA0-E14C-8641-178996C2CAE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D703884-1864-0144-8013-44752E9F69C0}" type="datetimeFigureOut">
              <a:rPr lang="en-US" smtClean="0"/>
              <a:t>12/13/12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FA2-3CA0-E14C-8641-178996C2CAE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D703884-1864-0144-8013-44752E9F69C0}" type="datetimeFigureOut">
              <a:rPr lang="en-US" smtClean="0"/>
              <a:t>12/13/12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FA2-3CA0-E14C-8641-178996C2CAE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D703884-1864-0144-8013-44752E9F69C0}" type="datetimeFigureOut">
              <a:rPr lang="en-US" smtClean="0"/>
              <a:t>12/13/12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FA2-3CA0-E14C-8641-178996C2CAE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Media Placeholder 3"/>
          <p:cNvSpPr>
            <a:spLocks noGrp="1"/>
          </p:cNvSpPr>
          <p:nvPr>
            <p:ph type="media" sz="half" idx="2"/>
          </p:nvPr>
        </p:nvSpPr>
        <p:spPr>
          <a:xfrm>
            <a:off x="4648200" y="1981200"/>
            <a:ext cx="3810000" cy="4114800"/>
          </a:xfrm>
        </p:spPr>
        <p:txBody>
          <a:bodyPr/>
          <a:lstStyle/>
          <a:p>
            <a:pPr lvl="0"/>
            <a:endParaRPr lang="en-CA" noProof="0" smtClean="0"/>
          </a:p>
        </p:txBody>
      </p:sp>
    </p:spTree>
    <p:extLst>
      <p:ext uri="{BB962C8B-B14F-4D97-AF65-F5344CB8AC3E}">
        <p14:creationId xmlns:p14="http://schemas.microsoft.com/office/powerpoint/2010/main" val="3010177855"/>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ED703884-1864-0144-8013-44752E9F69C0}" type="datetimeFigureOut">
              <a:rPr lang="en-US" smtClean="0"/>
              <a:t>12/13/12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84ABDFA2-3CA0-E14C-8641-178996C2CAE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03884-1864-0144-8013-44752E9F69C0}" type="datetimeFigureOut">
              <a:rPr lang="en-US" smtClean="0"/>
              <a:t>12/13/12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BDFA2-3CA0-E14C-8641-178996C2CAE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03884-1864-0144-8013-44752E9F69C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FA2-3CA0-E14C-8641-178996C2CAE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D703884-1864-0144-8013-44752E9F69C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FA2-3CA0-E14C-8641-178996C2CAE1}"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D703884-1864-0144-8013-44752E9F69C0}" type="datetimeFigureOut">
              <a:rPr lang="en-US" smtClean="0"/>
              <a:t>12/13/12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BDFA2-3CA0-E14C-8641-178996C2CAE1}"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D703884-1864-0144-8013-44752E9F69C0}" type="datetimeFigureOut">
              <a:rPr lang="en-US" smtClean="0"/>
              <a:t>12/13/12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BDFA2-3CA0-E14C-8641-178996C2CAE1}"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6.png"/><Relationship Id="rId24" Type="http://schemas.openxmlformats.org/officeDocument/2006/relationships/image" Target="../media/image7.png"/><Relationship Id="rId25"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ED703884-1864-0144-8013-44752E9F69C0}" type="datetimeFigureOut">
              <a:rPr lang="en-US" smtClean="0"/>
              <a:t>12/13/12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84ABDFA2-3CA0-E14C-8641-178996C2CA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 id="2147484114" r:id="rId18"/>
    <p:sldLayoutId id="2147484115" r:id="rId19"/>
    <p:sldLayoutId id="2147484116" r:id="rId20"/>
    <p:sldLayoutId id="2147484117" r:id="rId21"/>
  </p:sldLayoutIdLst>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wmf"/><Relationship Id="rId3"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image" Target="../media/image22.png"/><Relationship Id="rId5" Type="http://schemas.openxmlformats.org/officeDocument/2006/relationships/image" Target="../media/image23.wmf"/><Relationship Id="rId1" Type="http://schemas.microsoft.com/office/2007/relationships/media" Target="file:///Z:\My%20Documents\Chemistry%201%20Power%20Point\04M02VD1.avi" TargetMode="External"/><Relationship Id="rId2" Type="http://schemas.openxmlformats.org/officeDocument/2006/relationships/video" Target="file:///Z:\My%20Documents\Chemistry%201%20Power%20Point\04M02VD1.avi"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4.png"/><Relationship Id="rId1" Type="http://schemas.microsoft.com/office/2007/relationships/media" Target="file:///Z:\My%20Documents\Chemistry%201%20Power%20Point\04M04AN1.avi" TargetMode="External"/><Relationship Id="rId2" Type="http://schemas.openxmlformats.org/officeDocument/2006/relationships/video" Target="file:///Z:\My%20Documents\Chemistry%201%20Power%20Point\04M04AN1.av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 Id="rId3" Type="http://schemas.openxmlformats.org/officeDocument/2006/relationships/image" Target="../media/image1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9335"/>
            <a:ext cx="6477000" cy="3627051"/>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Chemical Reactions</a:t>
            </a:r>
            <a:endPar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p:txBody>
          <a:bodyPr/>
          <a:lstStyle/>
          <a:p>
            <a:r>
              <a:rPr lang="en-US" dirty="0" smtClean="0"/>
              <a:t>  Ms. </a:t>
            </a:r>
            <a:r>
              <a:rPr lang="en-US" dirty="0" err="1" smtClean="0"/>
              <a:t>Albarico</a:t>
            </a:r>
            <a:r>
              <a:rPr lang="en-US" dirty="0" smtClean="0"/>
              <a:t> </a:t>
            </a:r>
            <a:endParaRPr lang="en-US" dirty="0"/>
          </a:p>
        </p:txBody>
      </p:sp>
    </p:spTree>
    <p:extLst>
      <p:ext uri="{BB962C8B-B14F-4D97-AF65-F5344CB8AC3E}">
        <p14:creationId xmlns:p14="http://schemas.microsoft.com/office/powerpoint/2010/main" val="452056166"/>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solidFill>
                  <a:srgbClr val="800000"/>
                </a:solidFill>
                <a:latin typeface="Juice ITC" charset="0"/>
              </a:rPr>
              <a:t>Thinking of the balance?</a:t>
            </a:r>
          </a:p>
        </p:txBody>
      </p:sp>
      <p:sp>
        <p:nvSpPr>
          <p:cNvPr id="34819" name="Rectangle 3"/>
          <p:cNvSpPr>
            <a:spLocks noGrp="1" noChangeArrowheads="1"/>
          </p:cNvSpPr>
          <p:nvPr>
            <p:ph idx="1"/>
          </p:nvPr>
        </p:nvSpPr>
        <p:spPr>
          <a:xfrm>
            <a:off x="67744" y="1586990"/>
            <a:ext cx="9144000" cy="5257800"/>
          </a:xfrm>
        </p:spPr>
        <p:txBody>
          <a:bodyPr>
            <a:normAutofit/>
          </a:bodyPr>
          <a:lstStyle/>
          <a:p>
            <a:pPr eaLnBrk="1" hangingPunct="1">
              <a:lnSpc>
                <a:spcPct val="90000"/>
              </a:lnSpc>
            </a:pPr>
            <a:r>
              <a:rPr lang="en-US" sz="2800" dirty="0">
                <a:solidFill>
                  <a:srgbClr val="000090"/>
                </a:solidFill>
                <a:latin typeface="Juice ITC" charset="0"/>
              </a:rPr>
              <a:t>Everything must be equal!</a:t>
            </a:r>
          </a:p>
          <a:p>
            <a:pPr eaLnBrk="1" hangingPunct="1">
              <a:lnSpc>
                <a:spcPct val="90000"/>
              </a:lnSpc>
            </a:pPr>
            <a:r>
              <a:rPr lang="en-US" sz="2800" dirty="0" smtClean="0">
                <a:solidFill>
                  <a:srgbClr val="000090"/>
                </a:solidFill>
                <a:latin typeface="Juice ITC" charset="0"/>
              </a:rPr>
              <a:t>When </a:t>
            </a:r>
            <a:r>
              <a:rPr lang="en-US" sz="2800" dirty="0">
                <a:solidFill>
                  <a:srgbClr val="000090"/>
                </a:solidFill>
                <a:latin typeface="Juice ITC" charset="0"/>
              </a:rPr>
              <a:t>matter goes through a physical or chemical change, the amount (or mass) of the substances that you begin with must equal the amount (or mass) of the substances that you end with.</a:t>
            </a:r>
          </a:p>
          <a:p>
            <a:pPr eaLnBrk="1" hangingPunct="1">
              <a:lnSpc>
                <a:spcPct val="90000"/>
              </a:lnSpc>
            </a:pPr>
            <a:r>
              <a:rPr lang="en-US" sz="2800" dirty="0">
                <a:solidFill>
                  <a:srgbClr val="000090"/>
                </a:solidFill>
                <a:latin typeface="Juice ITC" charset="0"/>
              </a:rPr>
              <a:t>The before and after must </a:t>
            </a:r>
            <a:r>
              <a:rPr lang="en-US" sz="2800" dirty="0" smtClean="0">
                <a:solidFill>
                  <a:srgbClr val="000090"/>
                </a:solidFill>
                <a:latin typeface="Juice ITC" charset="0"/>
              </a:rPr>
              <a:t>balance.</a:t>
            </a:r>
            <a:endParaRPr lang="en-US" sz="2800" dirty="0">
              <a:solidFill>
                <a:srgbClr val="000090"/>
              </a:solidFill>
              <a:latin typeface="Juice ITC" charset="0"/>
            </a:endParaRPr>
          </a:p>
          <a:p>
            <a:pPr eaLnBrk="1" hangingPunct="1">
              <a:lnSpc>
                <a:spcPct val="90000"/>
              </a:lnSpc>
              <a:buFont typeface="Wingdings" charset="0"/>
              <a:buNone/>
            </a:pPr>
            <a:endParaRPr lang="en-US" sz="2800" dirty="0">
              <a:solidFill>
                <a:srgbClr val="000090"/>
              </a:solidFill>
              <a:latin typeface="Juice ITC" charset="0"/>
            </a:endParaRPr>
          </a:p>
        </p:txBody>
      </p:sp>
      <p:pic>
        <p:nvPicPr>
          <p:cNvPr id="34821" name="Picture 5" descr="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340" y="4604946"/>
            <a:ext cx="1661403" cy="163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951200"/>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4819">
                                            <p:txEl>
                                              <p:pRg st="1" end="1"/>
                                            </p:txEl>
                                          </p:spTgt>
                                        </p:tgtEl>
                                        <p:attrNameLst>
                                          <p:attrName>style.visibility</p:attrName>
                                        </p:attrNameLst>
                                      </p:cBhvr>
                                      <p:to>
                                        <p:strVal val="visible"/>
                                      </p:to>
                                    </p:set>
                                    <p:animEffect transition="in" filter="fade">
                                      <p:cBhvr>
                                        <p:cTn id="14" dur="1000"/>
                                        <p:tgtEl>
                                          <p:spTgt spid="34819">
                                            <p:txEl>
                                              <p:pRg st="1" end="1"/>
                                            </p:txEl>
                                          </p:spTgt>
                                        </p:tgtEl>
                                      </p:cBhvr>
                                    </p:animEffect>
                                    <p:anim calcmode="lin" valueType="num">
                                      <p:cBhvr>
                                        <p:cTn id="15"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4819">
                                            <p:txEl>
                                              <p:pRg st="2" end="2"/>
                                            </p:txEl>
                                          </p:spTgt>
                                        </p:tgtEl>
                                        <p:attrNameLst>
                                          <p:attrName>style.visibility</p:attrName>
                                        </p:attrNameLst>
                                      </p:cBhvr>
                                      <p:to>
                                        <p:strVal val="visible"/>
                                      </p:to>
                                    </p:set>
                                    <p:animEffect transition="in" filter="fade">
                                      <p:cBhvr>
                                        <p:cTn id="21" dur="1000"/>
                                        <p:tgtEl>
                                          <p:spTgt spid="34819">
                                            <p:txEl>
                                              <p:pRg st="2" end="2"/>
                                            </p:txEl>
                                          </p:spTgt>
                                        </p:tgtEl>
                                      </p:cBhvr>
                                    </p:animEffect>
                                    <p:anim calcmode="lin" valueType="num">
                                      <p:cBhvr>
                                        <p:cTn id="22"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nodeType="clickEffect">
                                  <p:stCondLst>
                                    <p:cond delay="0"/>
                                  </p:stCondLst>
                                  <p:childTnLst>
                                    <p:animEffect transition="out" filter="checkerboard(across)">
                                      <p:cBhvr>
                                        <p:cTn id="27" dur="500"/>
                                        <p:tgtEl>
                                          <p:spTgt spid="34819">
                                            <p:txEl>
                                              <p:pRg st="0" end="0"/>
                                            </p:txEl>
                                          </p:spTgt>
                                        </p:tgtEl>
                                      </p:cBhvr>
                                    </p:animEffect>
                                    <p:set>
                                      <p:cBhvr>
                                        <p:cTn id="28" dur="1" fill="hold">
                                          <p:stCondLst>
                                            <p:cond delay="499"/>
                                          </p:stCondLst>
                                        </p:cTn>
                                        <p:tgtEl>
                                          <p:spTgt spid="34819">
                                            <p:txEl>
                                              <p:pRg st="0" end="0"/>
                                            </p:txEl>
                                          </p:spTgt>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34819">
                                            <p:txEl>
                                              <p:pRg st="1" end="1"/>
                                            </p:txEl>
                                          </p:spTgt>
                                        </p:tgtEl>
                                      </p:cBhvr>
                                    </p:animEffect>
                                    <p:set>
                                      <p:cBhvr>
                                        <p:cTn id="31" dur="1" fill="hold">
                                          <p:stCondLst>
                                            <p:cond delay="499"/>
                                          </p:stCondLst>
                                        </p:cTn>
                                        <p:tgtEl>
                                          <p:spTgt spid="34819">
                                            <p:txEl>
                                              <p:pRg st="1" end="1"/>
                                            </p:txEl>
                                          </p:spTgt>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34819">
                                            <p:txEl>
                                              <p:pRg st="2" end="2"/>
                                            </p:txEl>
                                          </p:spTgt>
                                        </p:tgtEl>
                                      </p:cBhvr>
                                    </p:animEffect>
                                    <p:set>
                                      <p:cBhvr>
                                        <p:cTn id="34" dur="1" fill="hold">
                                          <p:stCondLst>
                                            <p:cond delay="499"/>
                                          </p:stCondLst>
                                        </p:cTn>
                                        <p:tgtEl>
                                          <p:spTgt spid="34819">
                                            <p:txEl>
                                              <p:pRg st="2" end="2"/>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34821"/>
                                        </p:tgtEl>
                                        <p:attrNameLst>
                                          <p:attrName>style.visibility</p:attrName>
                                        </p:attrNameLst>
                                      </p:cBhvr>
                                      <p:to>
                                        <p:strVal val="visible"/>
                                      </p:to>
                                    </p:set>
                                    <p:anim calcmode="lin" valueType="num">
                                      <p:cBhvr>
                                        <p:cTn id="39" dur="500" fill="hold"/>
                                        <p:tgtEl>
                                          <p:spTgt spid="34821"/>
                                        </p:tgtEl>
                                        <p:attrNameLst>
                                          <p:attrName>ppt_w</p:attrName>
                                        </p:attrNameLst>
                                      </p:cBhvr>
                                      <p:tavLst>
                                        <p:tav tm="0">
                                          <p:val>
                                            <p:fltVal val="0"/>
                                          </p:val>
                                        </p:tav>
                                        <p:tav tm="100000">
                                          <p:val>
                                            <p:strVal val="#ppt_w"/>
                                          </p:val>
                                        </p:tav>
                                      </p:tavLst>
                                    </p:anim>
                                    <p:anim calcmode="lin" valueType="num">
                                      <p:cBhvr>
                                        <p:cTn id="40" dur="500" fill="hold"/>
                                        <p:tgtEl>
                                          <p:spTgt spid="34821"/>
                                        </p:tgtEl>
                                        <p:attrNameLst>
                                          <p:attrName>ppt_h</p:attrName>
                                        </p:attrNameLst>
                                      </p:cBhvr>
                                      <p:tavLst>
                                        <p:tav tm="0">
                                          <p:val>
                                            <p:fltVal val="0"/>
                                          </p:val>
                                        </p:tav>
                                        <p:tav tm="100000">
                                          <p:val>
                                            <p:strVal val="#ppt_h"/>
                                          </p:val>
                                        </p:tav>
                                      </p:tavLst>
                                    </p:anim>
                                    <p:anim calcmode="lin" valueType="num">
                                      <p:cBhvr>
                                        <p:cTn id="41" dur="500" fill="hold"/>
                                        <p:tgtEl>
                                          <p:spTgt spid="34821"/>
                                        </p:tgtEl>
                                        <p:attrNameLst>
                                          <p:attrName>style.rotation</p:attrName>
                                        </p:attrNameLst>
                                      </p:cBhvr>
                                      <p:tavLst>
                                        <p:tav tm="0">
                                          <p:val>
                                            <p:fltVal val="360"/>
                                          </p:val>
                                        </p:tav>
                                        <p:tav tm="100000">
                                          <p:val>
                                            <p:fltVal val="0"/>
                                          </p:val>
                                        </p:tav>
                                      </p:tavLst>
                                    </p:anim>
                                    <p:animEffect transition="in" filter="fade">
                                      <p:cBhvr>
                                        <p:cTn id="4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792" y="1036877"/>
            <a:ext cx="7716838" cy="3388658"/>
          </a:xfrm>
        </p:spPr>
        <p:txBody>
          <a:bodyPr>
            <a:normAutofit fontScale="85000" lnSpcReduction="10000"/>
          </a:bodyPr>
          <a:lstStyle/>
          <a:p>
            <a:pPr>
              <a:lnSpc>
                <a:spcPct val="90000"/>
              </a:lnSpc>
            </a:pPr>
            <a:endParaRPr lang="en-US" dirty="0">
              <a:latin typeface="Juice ITC" charset="0"/>
            </a:endParaRPr>
          </a:p>
          <a:p>
            <a:pPr algn="ctr">
              <a:lnSpc>
                <a:spcPct val="90000"/>
              </a:lnSpc>
            </a:pPr>
            <a:r>
              <a:rPr lang="en-US" dirty="0">
                <a:latin typeface="Juice ITC" charset="0"/>
              </a:rPr>
              <a:t>Why, you ask?</a:t>
            </a:r>
          </a:p>
          <a:p>
            <a:pPr algn="ctr">
              <a:lnSpc>
                <a:spcPct val="90000"/>
              </a:lnSpc>
            </a:pPr>
            <a:r>
              <a:rPr lang="en-US" dirty="0">
                <a:latin typeface="Juice ITC" charset="0"/>
              </a:rPr>
              <a:t>It</a:t>
            </a:r>
            <a:r>
              <a:rPr lang="ja-JP" altLang="en-US" dirty="0">
                <a:latin typeface="Juice ITC" charset="0"/>
              </a:rPr>
              <a:t>’</a:t>
            </a:r>
            <a:r>
              <a:rPr lang="en-US" dirty="0">
                <a:latin typeface="Juice ITC" charset="0"/>
              </a:rPr>
              <a:t>s the Law!!!</a:t>
            </a:r>
            <a:r>
              <a:rPr lang="en-US" dirty="0" smtClean="0">
                <a:latin typeface="Juice ITC" charset="0"/>
              </a:rPr>
              <a:t>!</a:t>
            </a:r>
          </a:p>
          <a:p>
            <a:pPr algn="ctr">
              <a:lnSpc>
                <a:spcPct val="90000"/>
              </a:lnSpc>
            </a:pPr>
            <a:endParaRPr lang="en-US" dirty="0">
              <a:latin typeface="Juice ITC" charset="0"/>
            </a:endParaRPr>
          </a:p>
          <a:p>
            <a:pPr>
              <a:lnSpc>
                <a:spcPct val="90000"/>
              </a:lnSpc>
            </a:pPr>
            <a:r>
              <a:rPr lang="en-US" sz="3200" dirty="0">
                <a:solidFill>
                  <a:srgbClr val="800000"/>
                </a:solidFill>
                <a:latin typeface="Juice ITC" charset="0"/>
              </a:rPr>
              <a:t>The Law of Conservation of Matter (Mass)</a:t>
            </a:r>
          </a:p>
          <a:p>
            <a:pPr>
              <a:lnSpc>
                <a:spcPct val="90000"/>
              </a:lnSpc>
            </a:pPr>
            <a:r>
              <a:rPr lang="en-US" sz="3200" dirty="0">
                <a:solidFill>
                  <a:srgbClr val="800000"/>
                </a:solidFill>
                <a:latin typeface="Juice ITC" charset="0"/>
              </a:rPr>
              <a:t>Matter can neither be created, nor destroyed.</a:t>
            </a:r>
          </a:p>
          <a:p>
            <a:pPr marL="0" indent="0">
              <a:buNone/>
            </a:pPr>
            <a:endParaRPr lang="en-US" dirty="0"/>
          </a:p>
        </p:txBody>
      </p:sp>
    </p:spTree>
    <p:extLst>
      <p:ext uri="{BB962C8B-B14F-4D97-AF65-F5344CB8AC3E}">
        <p14:creationId xmlns:p14="http://schemas.microsoft.com/office/powerpoint/2010/main" val="1290501476"/>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Rectangle 6"/>
          <p:cNvSpPr>
            <a:spLocks noGrp="1" noChangeArrowheads="1"/>
          </p:cNvSpPr>
          <p:nvPr>
            <p:ph type="title"/>
          </p:nvPr>
        </p:nvSpPr>
        <p:spPr>
          <a:xfrm>
            <a:off x="685800" y="304800"/>
            <a:ext cx="7772400" cy="1143000"/>
          </a:xfrm>
        </p:spPr>
        <p:txBody>
          <a:bodyPr/>
          <a:lstStyle/>
          <a:p>
            <a:r>
              <a:rPr lang="en-US" b="1" dirty="0">
                <a:solidFill>
                  <a:srgbClr val="800000"/>
                </a:solidFill>
                <a:effectLst>
                  <a:outerShdw blurRad="38100" dist="38100" dir="2700000" algn="tl">
                    <a:srgbClr val="000000"/>
                  </a:outerShdw>
                </a:effectLst>
                <a:latin typeface="Comic Sans MS" charset="0"/>
              </a:rPr>
              <a:t>Symbols Used in Equations</a:t>
            </a:r>
          </a:p>
        </p:txBody>
      </p:sp>
      <p:sp>
        <p:nvSpPr>
          <p:cNvPr id="8194" name="Rectangle 2"/>
          <p:cNvSpPr>
            <a:spLocks noGrp="1" noChangeArrowheads="1"/>
          </p:cNvSpPr>
          <p:nvPr>
            <p:ph idx="1"/>
          </p:nvPr>
        </p:nvSpPr>
        <p:spPr>
          <a:xfrm>
            <a:off x="0" y="1524000"/>
            <a:ext cx="9144000" cy="5105400"/>
          </a:xfrm>
        </p:spPr>
        <p:txBody>
          <a:bodyPr/>
          <a:lstStyle/>
          <a:p>
            <a:pPr lvl="2"/>
            <a:r>
              <a:rPr lang="en-US" sz="3200" b="1" dirty="0">
                <a:solidFill>
                  <a:srgbClr val="0000FF"/>
                </a:solidFill>
                <a:latin typeface="Arial" charset="0"/>
              </a:rPr>
              <a:t>Solid </a:t>
            </a:r>
            <a:r>
              <a:rPr lang="en-US" sz="3200" b="1" dirty="0" smtClean="0">
                <a:solidFill>
                  <a:srgbClr val="0000FF"/>
                </a:solidFill>
                <a:latin typeface="Arial" charset="0"/>
              </a:rPr>
              <a:t>(s)</a:t>
            </a:r>
            <a:endParaRPr lang="en-US" sz="3200" b="1" dirty="0">
              <a:solidFill>
                <a:srgbClr val="0000FF"/>
              </a:solidFill>
              <a:latin typeface="Arial" charset="0"/>
            </a:endParaRPr>
          </a:p>
          <a:p>
            <a:pPr lvl="2"/>
            <a:r>
              <a:rPr lang="en-US" sz="3200" b="1" dirty="0">
                <a:solidFill>
                  <a:srgbClr val="0000FF"/>
                </a:solidFill>
                <a:latin typeface="Arial" charset="0"/>
              </a:rPr>
              <a:t>Liquid (l)</a:t>
            </a:r>
          </a:p>
          <a:p>
            <a:pPr lvl="2"/>
            <a:r>
              <a:rPr lang="en-US" sz="3200" b="1" dirty="0">
                <a:solidFill>
                  <a:srgbClr val="0000FF"/>
                </a:solidFill>
                <a:latin typeface="Arial" charset="0"/>
              </a:rPr>
              <a:t>Gas </a:t>
            </a:r>
            <a:r>
              <a:rPr lang="en-US" sz="3200" b="1" dirty="0" smtClean="0">
                <a:solidFill>
                  <a:srgbClr val="0000FF"/>
                </a:solidFill>
                <a:latin typeface="Arial" charset="0"/>
              </a:rPr>
              <a:t>(g)</a:t>
            </a:r>
            <a:endParaRPr lang="en-US" sz="3200" b="1" dirty="0">
              <a:solidFill>
                <a:srgbClr val="0000FF"/>
              </a:solidFill>
              <a:latin typeface="Arial" charset="0"/>
            </a:endParaRPr>
          </a:p>
          <a:p>
            <a:pPr lvl="2"/>
            <a:r>
              <a:rPr lang="en-US" sz="3200" b="1" dirty="0">
                <a:solidFill>
                  <a:srgbClr val="0000FF"/>
                </a:solidFill>
                <a:latin typeface="Arial" charset="0"/>
              </a:rPr>
              <a:t>Aqueous solution (</a:t>
            </a:r>
            <a:r>
              <a:rPr lang="en-US" sz="3200" b="1" dirty="0" err="1">
                <a:solidFill>
                  <a:srgbClr val="0000FF"/>
                </a:solidFill>
                <a:latin typeface="Arial" charset="0"/>
              </a:rPr>
              <a:t>aq</a:t>
            </a:r>
            <a:r>
              <a:rPr lang="en-US" sz="3200" b="1" dirty="0">
                <a:solidFill>
                  <a:srgbClr val="0000FF"/>
                </a:solidFill>
                <a:latin typeface="Arial" charset="0"/>
              </a:rPr>
              <a:t>)</a:t>
            </a:r>
          </a:p>
          <a:p>
            <a:pPr lvl="2"/>
            <a:r>
              <a:rPr lang="en-US" sz="3200" b="1" dirty="0">
                <a:solidFill>
                  <a:srgbClr val="0000FF"/>
                </a:solidFill>
                <a:latin typeface="Arial" charset="0"/>
              </a:rPr>
              <a:t>Catalyst   </a:t>
            </a:r>
            <a:r>
              <a:rPr lang="en-US" sz="3200" b="1" baseline="50000" dirty="0">
                <a:solidFill>
                  <a:srgbClr val="0000FF"/>
                </a:solidFill>
                <a:latin typeface="Arial" charset="0"/>
              </a:rPr>
              <a:t>H</a:t>
            </a:r>
            <a:r>
              <a:rPr lang="en-US" sz="3200" b="1" baseline="30000" dirty="0">
                <a:solidFill>
                  <a:srgbClr val="0000FF"/>
                </a:solidFill>
                <a:latin typeface="Arial" charset="0"/>
              </a:rPr>
              <a:t>2</a:t>
            </a:r>
            <a:r>
              <a:rPr lang="en-US" sz="3200" b="1" baseline="50000" dirty="0">
                <a:solidFill>
                  <a:srgbClr val="0000FF"/>
                </a:solidFill>
                <a:latin typeface="Arial" charset="0"/>
              </a:rPr>
              <a:t>SO</a:t>
            </a:r>
            <a:r>
              <a:rPr lang="en-US" sz="3200" b="1" baseline="30000" dirty="0">
                <a:solidFill>
                  <a:srgbClr val="0000FF"/>
                </a:solidFill>
                <a:latin typeface="Arial" charset="0"/>
              </a:rPr>
              <a:t>4</a:t>
            </a:r>
          </a:p>
          <a:p>
            <a:pPr lvl="2"/>
            <a:r>
              <a:rPr lang="en-US" sz="3200" b="1" dirty="0">
                <a:solidFill>
                  <a:srgbClr val="0000FF"/>
                </a:solidFill>
                <a:latin typeface="Arial" charset="0"/>
              </a:rPr>
              <a:t>Escaping gas (</a:t>
            </a:r>
            <a:r>
              <a:rPr lang="en-US" sz="3200" b="1" dirty="0">
                <a:solidFill>
                  <a:srgbClr val="0000FF"/>
                </a:solidFill>
                <a:latin typeface="Arial" charset="0"/>
                <a:sym typeface="Symbol" charset="0"/>
              </a:rPr>
              <a:t></a:t>
            </a:r>
            <a:r>
              <a:rPr lang="en-US" sz="3200" b="1" dirty="0">
                <a:solidFill>
                  <a:srgbClr val="0000FF"/>
                </a:solidFill>
                <a:latin typeface="Arial" charset="0"/>
              </a:rPr>
              <a:t>)</a:t>
            </a:r>
          </a:p>
          <a:p>
            <a:pPr lvl="2"/>
            <a:r>
              <a:rPr lang="en-US" sz="3200" b="1" dirty="0">
                <a:solidFill>
                  <a:srgbClr val="0000FF"/>
                </a:solidFill>
                <a:latin typeface="Arial" charset="0"/>
              </a:rPr>
              <a:t>Change of temperature (</a:t>
            </a:r>
            <a:r>
              <a:rPr lang="en-US" sz="3200" b="1" dirty="0">
                <a:solidFill>
                  <a:srgbClr val="0000FF"/>
                </a:solidFill>
                <a:latin typeface="Arial" charset="0"/>
                <a:sym typeface="Symbol" charset="0"/>
              </a:rPr>
              <a:t></a:t>
            </a:r>
            <a:r>
              <a:rPr lang="en-US" sz="3200" b="1" dirty="0">
                <a:solidFill>
                  <a:srgbClr val="0000FF"/>
                </a:solidFill>
                <a:latin typeface="Arial" charset="0"/>
              </a:rPr>
              <a:t>)</a:t>
            </a:r>
          </a:p>
        </p:txBody>
      </p:sp>
      <p:sp>
        <p:nvSpPr>
          <p:cNvPr id="8195" name="Line 4"/>
          <p:cNvSpPr>
            <a:spLocks noChangeShapeType="1"/>
          </p:cNvSpPr>
          <p:nvPr/>
        </p:nvSpPr>
        <p:spPr bwMode="auto">
          <a:xfrm>
            <a:off x="3153935" y="4259829"/>
            <a:ext cx="1143000" cy="0"/>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07566934"/>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685800" y="0"/>
            <a:ext cx="7772400" cy="1143000"/>
          </a:xfrm>
        </p:spPr>
        <p:txBody>
          <a:bodyPr/>
          <a:lstStyle/>
          <a:p>
            <a:r>
              <a:rPr lang="en-US" b="1" dirty="0">
                <a:solidFill>
                  <a:srgbClr val="0000FF"/>
                </a:solidFill>
                <a:effectLst>
                  <a:outerShdw blurRad="38100" dist="38100" dir="2700000" algn="tl">
                    <a:srgbClr val="000000"/>
                  </a:outerShdw>
                </a:effectLst>
                <a:latin typeface="Comic Sans MS" charset="0"/>
              </a:rPr>
              <a:t>Balancing Equations</a:t>
            </a:r>
          </a:p>
        </p:txBody>
      </p:sp>
      <p:sp>
        <p:nvSpPr>
          <p:cNvPr id="26627" name="Rectangle 3"/>
          <p:cNvSpPr>
            <a:spLocks noGrp="1" noChangeArrowheads="1"/>
          </p:cNvSpPr>
          <p:nvPr>
            <p:ph idx="1"/>
          </p:nvPr>
        </p:nvSpPr>
        <p:spPr>
          <a:xfrm>
            <a:off x="-228600" y="1371600"/>
            <a:ext cx="9144000" cy="5486400"/>
          </a:xfrm>
        </p:spPr>
        <p:txBody>
          <a:bodyPr/>
          <a:lstStyle/>
          <a:p>
            <a:pPr lvl="1">
              <a:defRPr/>
            </a:pPr>
            <a:r>
              <a:rPr lang="en-US" sz="3200" b="1" dirty="0" smtClean="0">
                <a:solidFill>
                  <a:srgbClr val="800000"/>
                </a:solidFill>
                <a:latin typeface="Arial" charset="0"/>
              </a:rPr>
              <a:t>When balancing a chemical </a:t>
            </a:r>
            <a:r>
              <a:rPr lang="en-US" sz="3200" b="1" dirty="0" smtClean="0">
                <a:solidFill>
                  <a:srgbClr val="800000"/>
                </a:solidFill>
                <a:latin typeface="Arial" charset="0"/>
              </a:rPr>
              <a:t>reaction, </a:t>
            </a:r>
            <a:r>
              <a:rPr lang="en-US" sz="3200" b="1" dirty="0" smtClean="0">
                <a:solidFill>
                  <a:srgbClr val="800000"/>
                </a:solidFill>
                <a:latin typeface="Arial" charset="0"/>
              </a:rPr>
              <a:t>you may add coefficients in front of the compounds to balance the reaction, but you may </a:t>
            </a:r>
            <a:r>
              <a:rPr lang="en-US" sz="8800" b="1" u="sng" dirty="0" smtClean="0">
                <a:solidFill>
                  <a:srgbClr val="800000"/>
                </a:solidFill>
                <a:effectLst>
                  <a:outerShdw blurRad="38100" dist="38100" dir="2700000" algn="tl">
                    <a:srgbClr val="000000"/>
                  </a:outerShdw>
                </a:effectLst>
                <a:latin typeface="Arial" charset="0"/>
              </a:rPr>
              <a:t>not</a:t>
            </a:r>
            <a:r>
              <a:rPr lang="en-US" sz="3200" b="1" dirty="0" smtClean="0">
                <a:solidFill>
                  <a:srgbClr val="800000"/>
                </a:solidFill>
                <a:latin typeface="Arial" charset="0"/>
              </a:rPr>
              <a:t> change the subscripts.</a:t>
            </a:r>
          </a:p>
          <a:p>
            <a:pPr lvl="2">
              <a:defRPr/>
            </a:pPr>
            <a:r>
              <a:rPr lang="en-US" sz="3200" b="1" dirty="0" smtClean="0">
                <a:solidFill>
                  <a:srgbClr val="800000"/>
                </a:solidFill>
                <a:latin typeface="Arial" charset="0"/>
              </a:rPr>
              <a:t>Changing the subscripts changes the compound. Subscripts are determined by the valence electrons (charges for ionic or sharing for covalent</a:t>
            </a:r>
            <a:r>
              <a:rPr lang="en-US" sz="3200" b="1" dirty="0" smtClean="0">
                <a:solidFill>
                  <a:srgbClr val="800000"/>
                </a:solidFill>
                <a:latin typeface="Arial" charset="0"/>
              </a:rPr>
              <a:t>).</a:t>
            </a:r>
            <a:endParaRPr lang="en-US" sz="3200" b="1" dirty="0" smtClean="0">
              <a:solidFill>
                <a:srgbClr val="800000"/>
              </a:solidFill>
              <a:latin typeface="Arial" charset="0"/>
            </a:endParaRPr>
          </a:p>
        </p:txBody>
      </p:sp>
    </p:spTree>
    <p:extLst>
      <p:ext uri="{BB962C8B-B14F-4D97-AF65-F5344CB8AC3E}">
        <p14:creationId xmlns:p14="http://schemas.microsoft.com/office/powerpoint/2010/main" val="2244799209"/>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1066" y="0"/>
            <a:ext cx="9963284" cy="1143000"/>
          </a:xfrm>
        </p:spPr>
        <p:txBody>
          <a:bodyPr/>
          <a:lstStyle/>
          <a:p>
            <a:r>
              <a:rPr lang="en-US" b="1" dirty="0">
                <a:solidFill>
                  <a:schemeClr val="hlink"/>
                </a:solidFill>
                <a:effectLst>
                  <a:outerShdw blurRad="38100" dist="38100" dir="2700000" algn="tl">
                    <a:srgbClr val="000000"/>
                  </a:outerShdw>
                </a:effectLst>
                <a:latin typeface="Comic Sans MS" charset="0"/>
              </a:rPr>
              <a:t>Subscripts vs. Coefficients</a:t>
            </a:r>
          </a:p>
        </p:txBody>
      </p:sp>
      <p:sp>
        <p:nvSpPr>
          <p:cNvPr id="18435" name="Rectangle 3"/>
          <p:cNvSpPr>
            <a:spLocks noGrp="1" noChangeArrowheads="1"/>
          </p:cNvSpPr>
          <p:nvPr>
            <p:ph idx="1"/>
          </p:nvPr>
        </p:nvSpPr>
        <p:spPr>
          <a:xfrm>
            <a:off x="5867400" y="1469060"/>
            <a:ext cx="3276600" cy="5638800"/>
          </a:xfrm>
        </p:spPr>
        <p:txBody>
          <a:bodyPr/>
          <a:lstStyle/>
          <a:p>
            <a:pPr algn="ctr">
              <a:lnSpc>
                <a:spcPct val="90000"/>
              </a:lnSpc>
            </a:pPr>
            <a:r>
              <a:rPr lang="en-US" sz="2800" dirty="0">
                <a:solidFill>
                  <a:srgbClr val="0000FF"/>
                </a:solidFill>
                <a:effectLst>
                  <a:outerShdw blurRad="38100" dist="38100" dir="2700000" algn="tl">
                    <a:srgbClr val="000000"/>
                  </a:outerShdw>
                </a:effectLst>
                <a:latin typeface="Arial" charset="0"/>
              </a:rPr>
              <a:t>The </a:t>
            </a:r>
            <a:r>
              <a:rPr lang="en-US" sz="2800" dirty="0">
                <a:solidFill>
                  <a:srgbClr val="FF6600"/>
                </a:solidFill>
                <a:effectLst>
                  <a:outerShdw blurRad="38100" dist="38100" dir="2700000" algn="tl">
                    <a:srgbClr val="000000"/>
                  </a:outerShdw>
                </a:effectLst>
                <a:latin typeface="Arial" charset="0"/>
              </a:rPr>
              <a:t>subscripts</a:t>
            </a:r>
            <a:r>
              <a:rPr lang="en-US" sz="2800" dirty="0">
                <a:solidFill>
                  <a:srgbClr val="0000FF"/>
                </a:solidFill>
                <a:effectLst>
                  <a:outerShdw blurRad="38100" dist="38100" dir="2700000" algn="tl">
                    <a:srgbClr val="000000"/>
                  </a:outerShdw>
                </a:effectLst>
                <a:latin typeface="Arial" charset="0"/>
              </a:rPr>
              <a:t> tell you </a:t>
            </a:r>
            <a:r>
              <a:rPr lang="en-US" sz="2800" dirty="0">
                <a:solidFill>
                  <a:srgbClr val="008000"/>
                </a:solidFill>
                <a:effectLst>
                  <a:outerShdw blurRad="38100" dist="38100" dir="2700000" algn="tl">
                    <a:srgbClr val="000000"/>
                  </a:outerShdw>
                </a:effectLst>
                <a:latin typeface="Arial" charset="0"/>
              </a:rPr>
              <a:t>how many atoms of a particular element are in a compound</a:t>
            </a:r>
            <a:r>
              <a:rPr lang="en-US" sz="2800" dirty="0">
                <a:solidFill>
                  <a:srgbClr val="0000FF"/>
                </a:solidFill>
                <a:effectLst>
                  <a:outerShdw blurRad="38100" dist="38100" dir="2700000" algn="tl">
                    <a:srgbClr val="000000"/>
                  </a:outerShdw>
                </a:effectLst>
                <a:latin typeface="Arial" charset="0"/>
              </a:rPr>
              <a:t>. The </a:t>
            </a:r>
            <a:r>
              <a:rPr lang="en-US" sz="2800" dirty="0">
                <a:solidFill>
                  <a:srgbClr val="FF6600"/>
                </a:solidFill>
                <a:effectLst>
                  <a:outerShdw blurRad="38100" dist="38100" dir="2700000" algn="tl">
                    <a:srgbClr val="000000"/>
                  </a:outerShdw>
                </a:effectLst>
                <a:latin typeface="Arial" charset="0"/>
              </a:rPr>
              <a:t>coefficient </a:t>
            </a:r>
            <a:r>
              <a:rPr lang="en-US" sz="2800" dirty="0">
                <a:solidFill>
                  <a:srgbClr val="0000FF"/>
                </a:solidFill>
                <a:effectLst>
                  <a:outerShdw blurRad="38100" dist="38100" dir="2700000" algn="tl">
                    <a:srgbClr val="000000"/>
                  </a:outerShdw>
                </a:effectLst>
                <a:latin typeface="Arial" charset="0"/>
              </a:rPr>
              <a:t>tells you about the </a:t>
            </a:r>
            <a:r>
              <a:rPr lang="en-US" sz="2800" dirty="0">
                <a:solidFill>
                  <a:srgbClr val="008000"/>
                </a:solidFill>
                <a:effectLst>
                  <a:outerShdw blurRad="38100" dist="38100" dir="2700000" algn="tl">
                    <a:srgbClr val="000000"/>
                  </a:outerShdw>
                </a:effectLst>
                <a:latin typeface="Arial" charset="0"/>
              </a:rPr>
              <a:t>quantity, or number, of molecules of the compound</a:t>
            </a:r>
            <a:r>
              <a:rPr lang="en-US" sz="2800" dirty="0">
                <a:solidFill>
                  <a:srgbClr val="0000FF"/>
                </a:solidFill>
                <a:effectLst>
                  <a:outerShdw blurRad="38100" dist="38100" dir="2700000" algn="tl">
                    <a:srgbClr val="000000"/>
                  </a:outerShdw>
                </a:effectLst>
                <a:latin typeface="Arial" charset="0"/>
              </a:rPr>
              <a:t>.</a:t>
            </a:r>
          </a:p>
        </p:txBody>
      </p:sp>
      <p:pic>
        <p:nvPicPr>
          <p:cNvPr id="10244" name="Picture 4" descr="tillery+f1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9060"/>
            <a:ext cx="58674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917066"/>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66800" y="228600"/>
            <a:ext cx="7162800" cy="838200"/>
          </a:xfrm>
          <a:noFill/>
          <a:effectLst>
            <a:outerShdw blurRad="63500" dist="71842" dir="2700000" algn="ctr" rotWithShape="0">
              <a:schemeClr val="tx1"/>
            </a:outerShdw>
          </a:effectLst>
        </p:spPr>
        <p:txBody>
          <a:bodyPr/>
          <a:lstStyle/>
          <a:p>
            <a:r>
              <a:rPr lang="en-US" sz="4800" b="1">
                <a:solidFill>
                  <a:srgbClr val="FF9218"/>
                </a:solidFill>
                <a:effectLst>
                  <a:outerShdw blurRad="38100" dist="38100" dir="2700000" algn="tl">
                    <a:srgbClr val="000000"/>
                  </a:outerShdw>
                </a:effectLst>
                <a:latin typeface="Comic Sans MS" charset="0"/>
              </a:rPr>
              <a:t>Chemical Equations</a:t>
            </a:r>
          </a:p>
        </p:txBody>
      </p:sp>
      <p:sp>
        <p:nvSpPr>
          <p:cNvPr id="6147" name="Rectangle 3"/>
          <p:cNvSpPr>
            <a:spLocks noGrp="1" noChangeArrowheads="1"/>
          </p:cNvSpPr>
          <p:nvPr>
            <p:ph idx="1"/>
          </p:nvPr>
        </p:nvSpPr>
        <p:spPr>
          <a:xfrm>
            <a:off x="0" y="1143000"/>
            <a:ext cx="11390347" cy="5715000"/>
          </a:xfrm>
        </p:spPr>
        <p:txBody>
          <a:bodyPr>
            <a:normAutofit/>
          </a:bodyPr>
          <a:lstStyle/>
          <a:p>
            <a:pPr>
              <a:buFontTx/>
              <a:buNone/>
            </a:pPr>
            <a:r>
              <a:rPr lang="en-US" sz="2800" b="1" dirty="0">
                <a:effectLst>
                  <a:outerShdw blurRad="38100" dist="38100" dir="2700000" algn="tl">
                    <a:srgbClr val="FFFFFF"/>
                  </a:outerShdw>
                </a:effectLst>
                <a:latin typeface="Arial" charset="0"/>
              </a:rPr>
              <a:t>4 Al(s)  +  3 O</a:t>
            </a:r>
            <a:r>
              <a:rPr lang="en-US" sz="2800" b="1" baseline="-25000" dirty="0">
                <a:effectLst>
                  <a:outerShdw blurRad="38100" dist="38100" dir="2700000" algn="tl">
                    <a:srgbClr val="FFFFFF"/>
                  </a:outerShdw>
                </a:effectLst>
                <a:latin typeface="Arial" charset="0"/>
              </a:rPr>
              <a:t>2</a:t>
            </a:r>
            <a:r>
              <a:rPr lang="en-US" sz="2800" b="1" dirty="0">
                <a:effectLst>
                  <a:outerShdw blurRad="38100" dist="38100" dir="2700000" algn="tl">
                    <a:srgbClr val="FFFFFF"/>
                  </a:outerShdw>
                </a:effectLst>
                <a:latin typeface="Arial" charset="0"/>
              </a:rPr>
              <a:t>(g</a:t>
            </a:r>
            <a:r>
              <a:rPr lang="en-US" sz="2800" b="1" dirty="0" smtClean="0">
                <a:effectLst>
                  <a:outerShdw blurRad="38100" dist="38100" dir="2700000" algn="tl">
                    <a:srgbClr val="FFFFFF"/>
                  </a:outerShdw>
                </a:effectLst>
                <a:latin typeface="Arial" charset="0"/>
              </a:rPr>
              <a:t>)</a:t>
            </a:r>
            <a:r>
              <a:rPr lang="en-US" sz="2800" b="1" dirty="0">
                <a:effectLst>
                  <a:outerShdw blurRad="38100" dist="38100" dir="2700000" algn="tl">
                    <a:srgbClr val="FFFFFF"/>
                  </a:outerShdw>
                </a:effectLst>
                <a:latin typeface="Arial" charset="0"/>
              </a:rPr>
              <a:t>	</a:t>
            </a:r>
            <a:r>
              <a:rPr lang="en-US" sz="2800" b="1" dirty="0" smtClean="0">
                <a:effectLst>
                  <a:outerShdw blurRad="38100" dist="38100" dir="2700000" algn="tl">
                    <a:srgbClr val="FFFFFF"/>
                  </a:outerShdw>
                </a:effectLst>
                <a:latin typeface="Arial" charset="0"/>
              </a:rPr>
              <a:t>-</a:t>
            </a:r>
            <a:r>
              <a:rPr lang="en-US" sz="2800" b="1" dirty="0">
                <a:effectLst>
                  <a:outerShdw blurRad="38100" dist="38100" dir="2700000" algn="tl">
                    <a:srgbClr val="FFFFFF"/>
                  </a:outerShdw>
                </a:effectLst>
                <a:latin typeface="Arial" charset="0"/>
              </a:rPr>
              <a:t>--&gt;  2 Al</a:t>
            </a:r>
            <a:r>
              <a:rPr lang="en-US" sz="2800" b="1" baseline="-25000" dirty="0">
                <a:effectLst>
                  <a:outerShdw blurRad="38100" dist="38100" dir="2700000" algn="tl">
                    <a:srgbClr val="FFFFFF"/>
                  </a:outerShdw>
                </a:effectLst>
                <a:latin typeface="Arial" charset="0"/>
              </a:rPr>
              <a:t>2</a:t>
            </a:r>
            <a:r>
              <a:rPr lang="en-US" sz="2800" b="1" dirty="0">
                <a:effectLst>
                  <a:outerShdw blurRad="38100" dist="38100" dir="2700000" algn="tl">
                    <a:srgbClr val="FFFFFF"/>
                  </a:outerShdw>
                </a:effectLst>
                <a:latin typeface="Arial" charset="0"/>
              </a:rPr>
              <a:t>O</a:t>
            </a:r>
            <a:r>
              <a:rPr lang="en-US" sz="2800" b="1" baseline="-25000" dirty="0">
                <a:effectLst>
                  <a:outerShdw blurRad="38100" dist="38100" dir="2700000" algn="tl">
                    <a:srgbClr val="FFFFFF"/>
                  </a:outerShdw>
                </a:effectLst>
                <a:latin typeface="Arial" charset="0"/>
              </a:rPr>
              <a:t>3</a:t>
            </a:r>
            <a:r>
              <a:rPr lang="en-US" sz="2800" b="1" dirty="0">
                <a:effectLst>
                  <a:outerShdw blurRad="38100" dist="38100" dir="2700000" algn="tl">
                    <a:srgbClr val="FFFFFF"/>
                  </a:outerShdw>
                </a:effectLst>
                <a:latin typeface="Arial" charset="0"/>
              </a:rPr>
              <a:t>(s)</a:t>
            </a:r>
          </a:p>
          <a:p>
            <a:pPr>
              <a:buFontTx/>
              <a:buNone/>
            </a:pPr>
            <a:r>
              <a:rPr lang="en-US" sz="2800" b="1" dirty="0">
                <a:effectLst>
                  <a:outerShdw blurRad="38100" dist="38100" dir="2700000" algn="tl">
                    <a:srgbClr val="FFFFFF"/>
                  </a:outerShdw>
                </a:effectLst>
                <a:latin typeface="Arial" charset="0"/>
              </a:rPr>
              <a:t>This equation means</a:t>
            </a:r>
          </a:p>
          <a:p>
            <a:pPr>
              <a:buFontTx/>
              <a:buNone/>
            </a:pPr>
            <a:r>
              <a:rPr lang="en-US" sz="2800" b="1" dirty="0">
                <a:solidFill>
                  <a:srgbClr val="790015"/>
                </a:solidFill>
                <a:effectLst>
                  <a:outerShdw blurRad="38100" dist="38100" dir="2700000" algn="tl">
                    <a:srgbClr val="000000"/>
                  </a:outerShdw>
                </a:effectLst>
                <a:latin typeface="Arial" charset="0"/>
              </a:rPr>
              <a:t>4 Al atoms + 3 O</a:t>
            </a:r>
            <a:r>
              <a:rPr lang="en-US" sz="2800" b="1" baseline="-25000" dirty="0">
                <a:solidFill>
                  <a:srgbClr val="790015"/>
                </a:solidFill>
                <a:effectLst>
                  <a:outerShdw blurRad="38100" dist="38100" dir="2700000" algn="tl">
                    <a:srgbClr val="000000"/>
                  </a:outerShdw>
                </a:effectLst>
                <a:latin typeface="Arial" charset="0"/>
              </a:rPr>
              <a:t>2</a:t>
            </a:r>
            <a:r>
              <a:rPr lang="en-US" sz="2800" b="1" dirty="0">
                <a:solidFill>
                  <a:srgbClr val="790015"/>
                </a:solidFill>
                <a:effectLst>
                  <a:outerShdw blurRad="38100" dist="38100" dir="2700000" algn="tl">
                    <a:srgbClr val="000000"/>
                  </a:outerShdw>
                </a:effectLst>
                <a:latin typeface="Arial" charset="0"/>
              </a:rPr>
              <a:t> molecules 		---produces---&gt;</a:t>
            </a:r>
          </a:p>
          <a:p>
            <a:pPr>
              <a:buFontTx/>
              <a:buNone/>
            </a:pPr>
            <a:r>
              <a:rPr lang="en-US" sz="2800" b="1" dirty="0">
                <a:solidFill>
                  <a:srgbClr val="790015"/>
                </a:solidFill>
                <a:effectLst>
                  <a:outerShdw blurRad="38100" dist="38100" dir="2700000" algn="tl">
                    <a:srgbClr val="000000"/>
                  </a:outerShdw>
                </a:effectLst>
                <a:latin typeface="Arial" charset="0"/>
              </a:rPr>
              <a:t>       2 molecules of Al</a:t>
            </a:r>
            <a:r>
              <a:rPr lang="en-US" sz="2800" b="1" baseline="-25000" dirty="0">
                <a:solidFill>
                  <a:srgbClr val="790015"/>
                </a:solidFill>
                <a:effectLst>
                  <a:outerShdw blurRad="38100" dist="38100" dir="2700000" algn="tl">
                    <a:srgbClr val="000000"/>
                  </a:outerShdw>
                </a:effectLst>
                <a:latin typeface="Arial" charset="0"/>
              </a:rPr>
              <a:t>2</a:t>
            </a:r>
            <a:r>
              <a:rPr lang="en-US" sz="2800" b="1" dirty="0">
                <a:solidFill>
                  <a:srgbClr val="790015"/>
                </a:solidFill>
                <a:effectLst>
                  <a:outerShdw blurRad="38100" dist="38100" dir="2700000" algn="tl">
                    <a:srgbClr val="000000"/>
                  </a:outerShdw>
                </a:effectLst>
                <a:latin typeface="Arial" charset="0"/>
              </a:rPr>
              <a:t>O</a:t>
            </a:r>
            <a:r>
              <a:rPr lang="en-US" sz="2800" b="1" baseline="-25000" dirty="0">
                <a:solidFill>
                  <a:srgbClr val="790015"/>
                </a:solidFill>
                <a:effectLst>
                  <a:outerShdw blurRad="38100" dist="38100" dir="2700000" algn="tl">
                    <a:srgbClr val="000000"/>
                  </a:outerShdw>
                </a:effectLst>
                <a:latin typeface="Arial" charset="0"/>
              </a:rPr>
              <a:t>3</a:t>
            </a:r>
          </a:p>
          <a:p>
            <a:pPr>
              <a:buFontTx/>
              <a:buNone/>
            </a:pPr>
            <a:r>
              <a:rPr lang="en-US" sz="2800" b="1" baseline="-25000" dirty="0">
                <a:solidFill>
                  <a:srgbClr val="790015"/>
                </a:solidFill>
                <a:effectLst>
                  <a:outerShdw blurRad="38100" dist="38100" dir="2700000" algn="tl">
                    <a:srgbClr val="000000"/>
                  </a:outerShdw>
                </a:effectLst>
                <a:latin typeface="Arial" charset="0"/>
              </a:rPr>
              <a:t/>
            </a:r>
            <a:br>
              <a:rPr lang="en-US" sz="2800" b="1" baseline="-25000" dirty="0">
                <a:solidFill>
                  <a:srgbClr val="790015"/>
                </a:solidFill>
                <a:effectLst>
                  <a:outerShdw blurRad="38100" dist="38100" dir="2700000" algn="tl">
                    <a:srgbClr val="000000"/>
                  </a:outerShdw>
                </a:effectLst>
                <a:latin typeface="Arial" charset="0"/>
              </a:rPr>
            </a:br>
            <a:r>
              <a:rPr lang="en-US" sz="2800" b="1" baseline="-25000" dirty="0">
                <a:solidFill>
                  <a:srgbClr val="790015"/>
                </a:solidFill>
                <a:effectLst>
                  <a:outerShdw blurRad="38100" dist="38100" dir="2700000" algn="tl">
                    <a:srgbClr val="000000"/>
                  </a:outerShdw>
                </a:effectLst>
                <a:latin typeface="Arial" charset="0"/>
              </a:rPr>
              <a:t>                       </a:t>
            </a:r>
            <a:r>
              <a:rPr lang="en-US" sz="2800" b="1" baseline="-25000" dirty="0">
                <a:solidFill>
                  <a:schemeClr val="hlink"/>
                </a:solidFill>
                <a:effectLst>
                  <a:outerShdw blurRad="38100" dist="38100" dir="2700000" algn="tl">
                    <a:srgbClr val="000000"/>
                  </a:outerShdw>
                </a:effectLst>
                <a:latin typeface="Arial" charset="0"/>
              </a:rPr>
              <a:t>AND/OR</a:t>
            </a:r>
          </a:p>
          <a:p>
            <a:pPr>
              <a:buFontTx/>
              <a:buNone/>
            </a:pPr>
            <a:endParaRPr lang="en-US" sz="2800" b="1" dirty="0">
              <a:effectLst>
                <a:outerShdw blurRad="38100" dist="38100" dir="2700000" algn="tl">
                  <a:srgbClr val="FFFFFF"/>
                </a:outerShdw>
              </a:effectLst>
              <a:latin typeface="Arial" charset="0"/>
            </a:endParaRPr>
          </a:p>
          <a:p>
            <a:pPr>
              <a:buFontTx/>
              <a:buNone/>
            </a:pPr>
            <a:r>
              <a:rPr lang="en-US" b="1" dirty="0">
                <a:solidFill>
                  <a:srgbClr val="00279F"/>
                </a:solidFill>
                <a:effectLst>
                  <a:outerShdw blurRad="38100" dist="38100" dir="2700000" algn="tl">
                    <a:srgbClr val="000000"/>
                  </a:outerShdw>
                </a:effectLst>
                <a:latin typeface="Arial" charset="0"/>
              </a:rPr>
              <a:t>4 moles of Al + 3 moles of O</a:t>
            </a:r>
            <a:r>
              <a:rPr lang="en-US" b="1" baseline="-25000" dirty="0">
                <a:solidFill>
                  <a:srgbClr val="00279F"/>
                </a:solidFill>
                <a:effectLst>
                  <a:outerShdw blurRad="38100" dist="38100" dir="2700000" algn="tl">
                    <a:srgbClr val="000000"/>
                  </a:outerShdw>
                </a:effectLst>
                <a:latin typeface="Arial" charset="0"/>
              </a:rPr>
              <a:t>2</a:t>
            </a:r>
            <a:r>
              <a:rPr lang="en-US" b="1" dirty="0">
                <a:solidFill>
                  <a:srgbClr val="00279F"/>
                </a:solidFill>
                <a:effectLst>
                  <a:outerShdw blurRad="38100" dist="38100" dir="2700000" algn="tl">
                    <a:srgbClr val="000000"/>
                  </a:outerShdw>
                </a:effectLst>
                <a:latin typeface="Arial" charset="0"/>
              </a:rPr>
              <a:t>  </a:t>
            </a:r>
            <a:r>
              <a:rPr lang="en-US" b="1" dirty="0" smtClean="0">
                <a:solidFill>
                  <a:srgbClr val="00279F"/>
                </a:solidFill>
                <a:effectLst>
                  <a:outerShdw blurRad="38100" dist="38100" dir="2700000" algn="tl">
                    <a:srgbClr val="000000"/>
                  </a:outerShdw>
                </a:effectLst>
                <a:latin typeface="Arial" charset="0"/>
              </a:rPr>
              <a:t>-</a:t>
            </a:r>
            <a:r>
              <a:rPr lang="en-US" b="1" dirty="0">
                <a:solidFill>
                  <a:srgbClr val="00279F"/>
                </a:solidFill>
                <a:effectLst>
                  <a:outerShdw blurRad="38100" dist="38100" dir="2700000" algn="tl">
                    <a:srgbClr val="000000"/>
                  </a:outerShdw>
                </a:effectLst>
                <a:latin typeface="Arial" charset="0"/>
              </a:rPr>
              <a:t>--produces</a:t>
            </a:r>
            <a:r>
              <a:rPr lang="en-US" b="1" dirty="0" smtClean="0">
                <a:solidFill>
                  <a:srgbClr val="00279F"/>
                </a:solidFill>
                <a:effectLst>
                  <a:outerShdw blurRad="38100" dist="38100" dir="2700000" algn="tl">
                    <a:srgbClr val="000000"/>
                  </a:outerShdw>
                </a:effectLst>
                <a:latin typeface="Arial" charset="0"/>
              </a:rPr>
              <a:t>-</a:t>
            </a:r>
            <a:r>
              <a:rPr lang="en-US" b="1" dirty="0" smtClean="0">
                <a:solidFill>
                  <a:srgbClr val="00279F"/>
                </a:solidFill>
                <a:effectLst>
                  <a:outerShdw blurRad="38100" dist="38100" dir="2700000" algn="tl">
                    <a:srgbClr val="000000"/>
                  </a:outerShdw>
                </a:effectLst>
                <a:latin typeface="Arial" charset="0"/>
                <a:sym typeface="Wingdings"/>
              </a:rPr>
              <a:t>   </a:t>
            </a:r>
            <a:r>
              <a:rPr lang="en-US" b="1" dirty="0" smtClean="0">
                <a:solidFill>
                  <a:srgbClr val="00279F"/>
                </a:solidFill>
                <a:effectLst>
                  <a:outerShdw blurRad="38100" dist="38100" dir="2700000" algn="tl">
                    <a:srgbClr val="000000"/>
                  </a:outerShdw>
                </a:effectLst>
                <a:latin typeface="Arial" charset="0"/>
              </a:rPr>
              <a:t>2 </a:t>
            </a:r>
            <a:r>
              <a:rPr lang="en-US" b="1" dirty="0">
                <a:solidFill>
                  <a:srgbClr val="00279F"/>
                </a:solidFill>
                <a:effectLst>
                  <a:outerShdw blurRad="38100" dist="38100" dir="2700000" algn="tl">
                    <a:srgbClr val="000000"/>
                  </a:outerShdw>
                </a:effectLst>
                <a:latin typeface="Arial" charset="0"/>
              </a:rPr>
              <a:t>moles of Al</a:t>
            </a:r>
            <a:r>
              <a:rPr lang="en-US" b="1" baseline="-25000" dirty="0">
                <a:solidFill>
                  <a:srgbClr val="00279F"/>
                </a:solidFill>
                <a:effectLst>
                  <a:outerShdw blurRad="38100" dist="38100" dir="2700000" algn="tl">
                    <a:srgbClr val="000000"/>
                  </a:outerShdw>
                </a:effectLst>
                <a:latin typeface="Arial" charset="0"/>
              </a:rPr>
              <a:t>2</a:t>
            </a:r>
            <a:r>
              <a:rPr lang="en-US" b="1" dirty="0">
                <a:solidFill>
                  <a:srgbClr val="00279F"/>
                </a:solidFill>
                <a:effectLst>
                  <a:outerShdw blurRad="38100" dist="38100" dir="2700000" algn="tl">
                    <a:srgbClr val="000000"/>
                  </a:outerShdw>
                </a:effectLst>
                <a:latin typeface="Arial" charset="0"/>
              </a:rPr>
              <a:t>O</a:t>
            </a:r>
            <a:r>
              <a:rPr lang="en-US" b="1" baseline="-25000" dirty="0">
                <a:solidFill>
                  <a:srgbClr val="00279F"/>
                </a:solidFill>
                <a:effectLst>
                  <a:outerShdw blurRad="38100" dist="38100" dir="2700000" algn="tl">
                    <a:srgbClr val="000000"/>
                  </a:outerShdw>
                </a:effectLst>
                <a:latin typeface="Arial" charset="0"/>
              </a:rPr>
              <a:t>3</a:t>
            </a:r>
          </a:p>
        </p:txBody>
      </p:sp>
      <p:pic>
        <p:nvPicPr>
          <p:cNvPr id="6148" name="Picture 4"/>
          <p:cNvPicPr>
            <a:picLocks noChangeArrowheads="1"/>
          </p:cNvPicPr>
          <p:nvPr/>
        </p:nvPicPr>
        <p:blipFill>
          <a:blip r:embed="rId2"/>
          <a:srcRect/>
          <a:stretch>
            <a:fillRect/>
          </a:stretch>
        </p:blipFill>
        <p:spPr bwMode="auto">
          <a:xfrm>
            <a:off x="5670550" y="1993450"/>
            <a:ext cx="2819400" cy="3016699"/>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Tree>
    <p:extLst>
      <p:ext uri="{BB962C8B-B14F-4D97-AF65-F5344CB8AC3E}">
        <p14:creationId xmlns:p14="http://schemas.microsoft.com/office/powerpoint/2010/main" val="1358849038"/>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6" end="6"/>
                                            </p:txEl>
                                          </p:spTgt>
                                        </p:tgtEl>
                                        <p:attrNameLst>
                                          <p:attrName>style.visibility</p:attrName>
                                        </p:attrNameLst>
                                      </p:cBhvr>
                                      <p:to>
                                        <p:strVal val="visible"/>
                                      </p:to>
                                    </p:set>
                                    <p:animEffect transition="in" filter="dissolve">
                                      <p:cBhvr>
                                        <p:cTn id="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456483" y="209844"/>
            <a:ext cx="8910218" cy="6858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charset="0"/>
              </a:rPr>
              <a:t>Steps to Balancing Equations</a:t>
            </a:r>
          </a:p>
        </p:txBody>
      </p:sp>
      <p:sp>
        <p:nvSpPr>
          <p:cNvPr id="19458" name="Rectangle 2"/>
          <p:cNvSpPr>
            <a:spLocks noGrp="1" noChangeArrowheads="1"/>
          </p:cNvSpPr>
          <p:nvPr>
            <p:ph idx="1"/>
          </p:nvPr>
        </p:nvSpPr>
        <p:spPr>
          <a:xfrm>
            <a:off x="-304800" y="701591"/>
            <a:ext cx="9448800" cy="5715000"/>
          </a:xfrm>
        </p:spPr>
        <p:txBody>
          <a:bodyPr>
            <a:noAutofit/>
          </a:bodyPr>
          <a:lstStyle/>
          <a:p>
            <a:pPr marL="838200" lvl="1" indent="-381000">
              <a:lnSpc>
                <a:spcPct val="80000"/>
              </a:lnSpc>
              <a:buFontTx/>
              <a:buNone/>
            </a:pPr>
            <a:endParaRPr lang="en-US" sz="2400" b="1" dirty="0">
              <a:latin typeface="Arial" charset="0"/>
            </a:endParaRPr>
          </a:p>
          <a:p>
            <a:pPr marL="1257300" lvl="2" indent="-342900">
              <a:lnSpc>
                <a:spcPct val="80000"/>
              </a:lnSpc>
              <a:buFontTx/>
              <a:buAutoNum type="arabicPeriod"/>
            </a:pPr>
            <a:r>
              <a:rPr lang="en-US" sz="2400" b="1" dirty="0">
                <a:solidFill>
                  <a:srgbClr val="008000"/>
                </a:solidFill>
                <a:latin typeface="Arial" charset="0"/>
              </a:rPr>
              <a:t>Write the correct formula for the reactants and the products. DO NOT TRY TO BALANCE IT YET!  You must write the correct formulas first.  And most importantly, once you write them correctly DO NOT CHANGE THE FORMULAS!</a:t>
            </a:r>
          </a:p>
          <a:p>
            <a:pPr marL="1257300" lvl="2" indent="-342900">
              <a:lnSpc>
                <a:spcPct val="80000"/>
              </a:lnSpc>
              <a:buFontTx/>
              <a:buAutoNum type="arabicPeriod"/>
            </a:pPr>
            <a:r>
              <a:rPr lang="en-US" sz="2400" b="1" dirty="0">
                <a:solidFill>
                  <a:srgbClr val="FF0000"/>
                </a:solidFill>
                <a:latin typeface="Arial" charset="0"/>
              </a:rPr>
              <a:t>Find the number of atoms for each element on the left side.  Compare those against the number of the atoms of the same element on the right side.</a:t>
            </a:r>
          </a:p>
          <a:p>
            <a:pPr marL="1257300" lvl="2" indent="-342900">
              <a:lnSpc>
                <a:spcPct val="80000"/>
              </a:lnSpc>
              <a:buFontTx/>
              <a:buAutoNum type="arabicPeriod"/>
            </a:pPr>
            <a:r>
              <a:rPr lang="en-US" sz="2400" b="1" dirty="0">
                <a:solidFill>
                  <a:srgbClr val="FF6600"/>
                </a:solidFill>
                <a:latin typeface="Arial" charset="0"/>
              </a:rPr>
              <a:t>Determine where to place coefficients in front of formulas so that the left side has the same number of atoms as the right side for EACH element in order to balance the equation.</a:t>
            </a:r>
          </a:p>
          <a:p>
            <a:pPr marL="1257300" lvl="2" indent="-342900">
              <a:lnSpc>
                <a:spcPct val="80000"/>
              </a:lnSpc>
              <a:buFontTx/>
              <a:buAutoNum type="arabicPeriod"/>
            </a:pPr>
            <a:r>
              <a:rPr lang="en-US" sz="2400" b="1" dirty="0">
                <a:solidFill>
                  <a:srgbClr val="FC00FF"/>
                </a:solidFill>
                <a:latin typeface="Arial" charset="0"/>
              </a:rPr>
              <a:t>Check your answer to see if:</a:t>
            </a:r>
          </a:p>
          <a:p>
            <a:pPr marL="1676400" lvl="3" indent="-304800">
              <a:lnSpc>
                <a:spcPct val="80000"/>
              </a:lnSpc>
            </a:pPr>
            <a:r>
              <a:rPr lang="en-US" sz="2400" b="1" dirty="0">
                <a:solidFill>
                  <a:srgbClr val="FC00FF"/>
                </a:solidFill>
                <a:latin typeface="Arial" charset="0"/>
              </a:rPr>
              <a:t>The numbers of atoms on both sides of the equation are now balanced.</a:t>
            </a:r>
          </a:p>
          <a:p>
            <a:pPr marL="1676400" lvl="3" indent="-304800">
              <a:lnSpc>
                <a:spcPct val="80000"/>
              </a:lnSpc>
            </a:pPr>
            <a:r>
              <a:rPr lang="en-US" sz="2400" b="1" dirty="0">
                <a:solidFill>
                  <a:srgbClr val="FC00FF"/>
                </a:solidFill>
                <a:latin typeface="Arial" charset="0"/>
              </a:rPr>
              <a:t>The coefficients are in the lowest possible whole number ratios. (reduced)</a:t>
            </a:r>
          </a:p>
        </p:txBody>
      </p:sp>
    </p:spTree>
    <p:extLst>
      <p:ext uri="{BB962C8B-B14F-4D97-AF65-F5344CB8AC3E}">
        <p14:creationId xmlns:p14="http://schemas.microsoft.com/office/powerpoint/2010/main" val="22578450"/>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 calcmode="lin" valueType="num">
                                      <p:cBhvr additive="base">
                                        <p:cTn id="7" dur="500" fill="hold"/>
                                        <p:tgtEl>
                                          <p:spTgt spid="1945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anim calcmode="lin" valueType="num">
                                      <p:cBhvr additive="base">
                                        <p:cTn id="13" dur="500" fill="hold"/>
                                        <p:tgtEl>
                                          <p:spTgt spid="1945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anim calcmode="lin" valueType="num">
                                      <p:cBhvr additive="base">
                                        <p:cTn id="19" dur="500" fill="hold"/>
                                        <p:tgtEl>
                                          <p:spTgt spid="1945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58">
                                            <p:txEl>
                                              <p:pRg st="4" end="4"/>
                                            </p:txEl>
                                          </p:spTgt>
                                        </p:tgtEl>
                                        <p:attrNameLst>
                                          <p:attrName>style.visibility</p:attrName>
                                        </p:attrNameLst>
                                      </p:cBhvr>
                                      <p:to>
                                        <p:strVal val="visible"/>
                                      </p:to>
                                    </p:set>
                                    <p:anim calcmode="lin" valueType="num">
                                      <p:cBhvr additive="base">
                                        <p:cTn id="25" dur="500" fill="hold"/>
                                        <p:tgtEl>
                                          <p:spTgt spid="1945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5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458">
                                            <p:txEl>
                                              <p:pRg st="5" end="5"/>
                                            </p:txEl>
                                          </p:spTgt>
                                        </p:tgtEl>
                                        <p:attrNameLst>
                                          <p:attrName>style.visibility</p:attrName>
                                        </p:attrNameLst>
                                      </p:cBhvr>
                                      <p:to>
                                        <p:strVal val="visible"/>
                                      </p:to>
                                    </p:set>
                                    <p:anim calcmode="lin" valueType="num">
                                      <p:cBhvr additive="base">
                                        <p:cTn id="31" dur="500" fill="hold"/>
                                        <p:tgtEl>
                                          <p:spTgt spid="19458">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5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458">
                                            <p:txEl>
                                              <p:pRg st="6" end="6"/>
                                            </p:txEl>
                                          </p:spTgt>
                                        </p:tgtEl>
                                        <p:attrNameLst>
                                          <p:attrName>style.visibility</p:attrName>
                                        </p:attrNameLst>
                                      </p:cBhvr>
                                      <p:to>
                                        <p:strVal val="visible"/>
                                      </p:to>
                                    </p:set>
                                    <p:anim calcmode="lin" valueType="num">
                                      <p:cBhvr additive="base">
                                        <p:cTn id="37" dur="500" fill="hold"/>
                                        <p:tgtEl>
                                          <p:spTgt spid="19458">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45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264617"/>
            <a:ext cx="7772400" cy="990600"/>
          </a:xfrm>
        </p:spPr>
        <p:txBody>
          <a:bodyPr/>
          <a:lstStyle/>
          <a:p>
            <a:r>
              <a:rPr lang="en-US" sz="4000" b="1" dirty="0" smtClean="0">
                <a:solidFill>
                  <a:srgbClr val="800000"/>
                </a:solidFill>
                <a:effectLst>
                  <a:outerShdw blurRad="38100" dist="38100" dir="2700000" algn="tl">
                    <a:srgbClr val="000000"/>
                  </a:outerShdw>
                </a:effectLst>
                <a:latin typeface="Comic Sans MS" charset="0"/>
              </a:rPr>
              <a:t>Hints in Balancing Equations:</a:t>
            </a:r>
            <a:endParaRPr lang="en-US" sz="4000" b="1" dirty="0">
              <a:solidFill>
                <a:srgbClr val="800000"/>
              </a:solidFill>
              <a:effectLst>
                <a:outerShdw blurRad="38100" dist="38100" dir="2700000" algn="tl">
                  <a:srgbClr val="000000"/>
                </a:outerShdw>
              </a:effectLst>
              <a:latin typeface="Comic Sans MS" charset="0"/>
            </a:endParaRPr>
          </a:p>
        </p:txBody>
      </p:sp>
      <p:sp>
        <p:nvSpPr>
          <p:cNvPr id="13315" name="Rectangle 3"/>
          <p:cNvSpPr>
            <a:spLocks noGrp="1" noChangeArrowheads="1"/>
          </p:cNvSpPr>
          <p:nvPr>
            <p:ph idx="1"/>
          </p:nvPr>
        </p:nvSpPr>
        <p:spPr>
          <a:xfrm>
            <a:off x="161261" y="1498918"/>
            <a:ext cx="8839200" cy="5181600"/>
          </a:xfrm>
        </p:spPr>
        <p:txBody>
          <a:bodyPr/>
          <a:lstStyle/>
          <a:p>
            <a:pPr lvl="2"/>
            <a:r>
              <a:rPr lang="en-US" sz="2800" b="1" dirty="0" smtClean="0">
                <a:solidFill>
                  <a:srgbClr val="FC00FF"/>
                </a:solidFill>
                <a:latin typeface="Arial" charset="0"/>
              </a:rPr>
              <a:t>Take </a:t>
            </a:r>
            <a:r>
              <a:rPr lang="en-US" sz="2800" b="1" dirty="0">
                <a:solidFill>
                  <a:srgbClr val="FC00FF"/>
                </a:solidFill>
                <a:latin typeface="Arial" charset="0"/>
              </a:rPr>
              <a:t>one element at a time, working left to right except for H and O.  Save H for next to last, and O until last.</a:t>
            </a:r>
          </a:p>
          <a:p>
            <a:pPr lvl="2"/>
            <a:r>
              <a:rPr lang="en-US" sz="2800" b="1" dirty="0">
                <a:solidFill>
                  <a:srgbClr val="FF6600"/>
                </a:solidFill>
                <a:latin typeface="Arial" charset="0"/>
              </a:rPr>
              <a:t>IF everything balances except for O, and there is no way to balance O with a whole number, double all the coefficients and try again. (Because O is diatomic as an element</a:t>
            </a:r>
            <a:r>
              <a:rPr lang="en-US" sz="2800" b="1" dirty="0" smtClean="0">
                <a:solidFill>
                  <a:srgbClr val="FF6600"/>
                </a:solidFill>
                <a:latin typeface="Arial" charset="0"/>
              </a:rPr>
              <a:t>).</a:t>
            </a:r>
            <a:endParaRPr lang="en-US" sz="2800" b="1" dirty="0">
              <a:solidFill>
                <a:srgbClr val="FF6600"/>
              </a:solidFill>
              <a:latin typeface="Arial" charset="0"/>
            </a:endParaRPr>
          </a:p>
          <a:p>
            <a:pPr lvl="2"/>
            <a:r>
              <a:rPr lang="en-US" sz="2800" b="1" dirty="0">
                <a:solidFill>
                  <a:srgbClr val="008000"/>
                </a:solidFill>
                <a:latin typeface="Arial" charset="0"/>
              </a:rPr>
              <a:t>(Shortcut) Polyatomic ions that appear on both sides of the equation should be balanced as independent </a:t>
            </a:r>
            <a:r>
              <a:rPr lang="en-US" sz="2800" b="1" dirty="0" smtClean="0">
                <a:solidFill>
                  <a:srgbClr val="008000"/>
                </a:solidFill>
                <a:latin typeface="Arial" charset="0"/>
              </a:rPr>
              <a:t>units.</a:t>
            </a:r>
            <a:endParaRPr lang="en-US" sz="2800" b="1" dirty="0">
              <a:solidFill>
                <a:srgbClr val="008000"/>
              </a:solidFill>
              <a:latin typeface="Arial" charset="0"/>
            </a:endParaRPr>
          </a:p>
        </p:txBody>
      </p:sp>
    </p:spTree>
    <p:extLst>
      <p:ext uri="{BB962C8B-B14F-4D97-AF65-F5344CB8AC3E}">
        <p14:creationId xmlns:p14="http://schemas.microsoft.com/office/powerpoint/2010/main" val="2771879219"/>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tillery+f1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71" y="872522"/>
            <a:ext cx="8661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755641"/>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76400" y="304800"/>
            <a:ext cx="6324600" cy="914400"/>
          </a:xfrm>
          <a:noFill/>
          <a:effectLst>
            <a:outerShdw blurRad="63500" dist="71842" dir="2700000" algn="ctr" rotWithShape="0">
              <a:schemeClr val="tx1"/>
            </a:outerShdw>
          </a:effectLst>
        </p:spPr>
        <p:txBody>
          <a:bodyPr/>
          <a:lstStyle/>
          <a:p>
            <a:pPr algn="l"/>
            <a:r>
              <a:rPr lang="en-US" sz="4800" b="1" dirty="0">
                <a:solidFill>
                  <a:srgbClr val="800000"/>
                </a:solidFill>
                <a:effectLst>
                  <a:outerShdw blurRad="38100" dist="38100" dir="2700000" algn="tl">
                    <a:srgbClr val="000000"/>
                  </a:outerShdw>
                </a:effectLst>
                <a:latin typeface="Comic Sans MS" charset="0"/>
              </a:rPr>
              <a:t>Balancing Equations</a:t>
            </a:r>
          </a:p>
        </p:txBody>
      </p:sp>
      <p:sp>
        <p:nvSpPr>
          <p:cNvPr id="10243" name="Rectangle 3"/>
          <p:cNvSpPr>
            <a:spLocks noGrp="1" noChangeArrowheads="1"/>
          </p:cNvSpPr>
          <p:nvPr>
            <p:ph idx="1"/>
          </p:nvPr>
        </p:nvSpPr>
        <p:spPr>
          <a:xfrm>
            <a:off x="838200" y="1371600"/>
            <a:ext cx="7696200" cy="685800"/>
          </a:xfrm>
        </p:spPr>
        <p:txBody>
          <a:bodyPr/>
          <a:lstStyle/>
          <a:p>
            <a:pPr>
              <a:buFontTx/>
              <a:buNone/>
            </a:pPr>
            <a:r>
              <a:rPr lang="en-US" sz="2800" b="1" dirty="0">
                <a:effectLst>
                  <a:outerShdw blurRad="38100" dist="38100" dir="2700000" algn="tl">
                    <a:srgbClr val="FFFFFF"/>
                  </a:outerShdw>
                </a:effectLst>
                <a:latin typeface="Arial" charset="0"/>
              </a:rPr>
              <a:t>___ H</a:t>
            </a:r>
            <a:r>
              <a:rPr lang="en-US" sz="2800" b="1" baseline="-25000" dirty="0">
                <a:effectLst>
                  <a:outerShdw blurRad="38100" dist="38100" dir="2700000" algn="tl">
                    <a:srgbClr val="FFFFFF"/>
                  </a:outerShdw>
                </a:effectLst>
                <a:latin typeface="Arial" charset="0"/>
              </a:rPr>
              <a:t>2</a:t>
            </a:r>
            <a:r>
              <a:rPr lang="en-US" sz="2800" b="1" dirty="0">
                <a:effectLst>
                  <a:outerShdw blurRad="38100" dist="38100" dir="2700000" algn="tl">
                    <a:srgbClr val="FFFFFF"/>
                  </a:outerShdw>
                </a:effectLst>
                <a:latin typeface="Arial" charset="0"/>
              </a:rPr>
              <a:t>(g)  +  ___ O</a:t>
            </a:r>
            <a:r>
              <a:rPr lang="en-US" sz="2800" b="1" baseline="-25000" dirty="0">
                <a:effectLst>
                  <a:outerShdw blurRad="38100" dist="38100" dir="2700000" algn="tl">
                    <a:srgbClr val="FFFFFF"/>
                  </a:outerShdw>
                </a:effectLst>
                <a:latin typeface="Arial" charset="0"/>
              </a:rPr>
              <a:t>2</a:t>
            </a:r>
            <a:r>
              <a:rPr lang="en-US" sz="2800" b="1" dirty="0">
                <a:effectLst>
                  <a:outerShdw blurRad="38100" dist="38100" dir="2700000" algn="tl">
                    <a:srgbClr val="FFFFFF"/>
                  </a:outerShdw>
                </a:effectLst>
                <a:latin typeface="Arial" charset="0"/>
              </a:rPr>
              <a:t>(g) ---&gt; ___ H</a:t>
            </a:r>
            <a:r>
              <a:rPr lang="en-US" sz="2800" b="1" baseline="-25000" dirty="0">
                <a:effectLst>
                  <a:outerShdw blurRad="38100" dist="38100" dir="2700000" algn="tl">
                    <a:srgbClr val="FFFFFF"/>
                  </a:outerShdw>
                </a:effectLst>
                <a:latin typeface="Arial" charset="0"/>
              </a:rPr>
              <a:t>2</a:t>
            </a:r>
            <a:r>
              <a:rPr lang="en-US" sz="2800" b="1" dirty="0">
                <a:effectLst>
                  <a:outerShdw blurRad="38100" dist="38100" dir="2700000" algn="tl">
                    <a:srgbClr val="FFFFFF"/>
                  </a:outerShdw>
                </a:effectLst>
                <a:latin typeface="Arial" charset="0"/>
              </a:rPr>
              <a:t>O(l)</a:t>
            </a:r>
          </a:p>
        </p:txBody>
      </p:sp>
      <p:sp>
        <p:nvSpPr>
          <p:cNvPr id="10249" name="Text Box 9"/>
          <p:cNvSpPr txBox="1">
            <a:spLocks noChangeArrowheads="1"/>
          </p:cNvSpPr>
          <p:nvPr/>
        </p:nvSpPr>
        <p:spPr bwMode="auto">
          <a:xfrm>
            <a:off x="990600" y="1219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200" b="1">
                <a:solidFill>
                  <a:schemeClr val="hlink"/>
                </a:solidFill>
                <a:latin typeface="Arial" charset="0"/>
              </a:rPr>
              <a:t>2</a:t>
            </a:r>
          </a:p>
        </p:txBody>
      </p:sp>
      <p:sp>
        <p:nvSpPr>
          <p:cNvPr id="10250" name="Text Box 10"/>
          <p:cNvSpPr txBox="1">
            <a:spLocks noChangeArrowheads="1"/>
          </p:cNvSpPr>
          <p:nvPr/>
        </p:nvSpPr>
        <p:spPr bwMode="auto">
          <a:xfrm>
            <a:off x="5486400" y="1219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200" b="1">
                <a:solidFill>
                  <a:schemeClr val="hlink"/>
                </a:solidFill>
                <a:latin typeface="Arial" charset="0"/>
              </a:rPr>
              <a:t>2</a:t>
            </a:r>
          </a:p>
        </p:txBody>
      </p:sp>
      <p:sp>
        <p:nvSpPr>
          <p:cNvPr id="10252" name="Text Box 12"/>
          <p:cNvSpPr txBox="1">
            <a:spLocks noChangeArrowheads="1"/>
          </p:cNvSpPr>
          <p:nvPr/>
        </p:nvSpPr>
        <p:spPr bwMode="auto">
          <a:xfrm>
            <a:off x="304800" y="2057400"/>
            <a:ext cx="5486400" cy="369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a:latin typeface="Arial" charset="0"/>
              </a:rPr>
              <a:t>What Happened to the Other Oxygen Atom?????</a:t>
            </a:r>
          </a:p>
          <a:p>
            <a:pPr>
              <a:spcBef>
                <a:spcPct val="50000"/>
              </a:spcBef>
            </a:pPr>
            <a:r>
              <a:rPr lang="en-US" b="1" dirty="0">
                <a:latin typeface="Arial" charset="0"/>
              </a:rPr>
              <a:t>This equation is not balanced!</a:t>
            </a:r>
          </a:p>
          <a:p>
            <a:pPr>
              <a:spcBef>
                <a:spcPct val="50000"/>
              </a:spcBef>
            </a:pPr>
            <a:r>
              <a:rPr lang="en-US" sz="2000" b="1" dirty="0">
                <a:latin typeface="Arial" charset="0"/>
              </a:rPr>
              <a:t>Two hydrogen atoms from a hydrogen molecule (H</a:t>
            </a:r>
            <a:r>
              <a:rPr lang="en-US" sz="2000" b="1" baseline="-25000" dirty="0">
                <a:latin typeface="Arial" charset="0"/>
              </a:rPr>
              <a:t>2</a:t>
            </a:r>
            <a:r>
              <a:rPr lang="en-US" sz="2000" b="1" dirty="0">
                <a:latin typeface="Arial" charset="0"/>
              </a:rPr>
              <a:t>) combines with one of the oxygen atoms from an oxygen molecule (O</a:t>
            </a:r>
            <a:r>
              <a:rPr lang="en-US" sz="2000" b="1" baseline="-25000" dirty="0">
                <a:latin typeface="Arial" charset="0"/>
              </a:rPr>
              <a:t>2</a:t>
            </a:r>
            <a:r>
              <a:rPr lang="en-US" sz="2000" b="1" dirty="0">
                <a:latin typeface="Arial" charset="0"/>
              </a:rPr>
              <a:t>) to form H</a:t>
            </a:r>
            <a:r>
              <a:rPr lang="en-US" sz="2000" b="1" baseline="-25000" dirty="0">
                <a:latin typeface="Arial" charset="0"/>
              </a:rPr>
              <a:t>2</a:t>
            </a:r>
            <a:r>
              <a:rPr lang="en-US" sz="2000" b="1" dirty="0">
                <a:latin typeface="Arial" charset="0"/>
              </a:rPr>
              <a:t>O.  Then, the remaining oxygen atom combines with two more hydrogen atoms (from another H</a:t>
            </a:r>
            <a:r>
              <a:rPr lang="en-US" sz="2000" b="1" baseline="-25000" dirty="0">
                <a:latin typeface="Arial" charset="0"/>
              </a:rPr>
              <a:t>2</a:t>
            </a:r>
            <a:r>
              <a:rPr lang="en-US" sz="2000" b="1" dirty="0">
                <a:latin typeface="Arial" charset="0"/>
              </a:rPr>
              <a:t> molecule) to make a</a:t>
            </a:r>
            <a:r>
              <a:rPr lang="en-US" sz="2000" b="1" dirty="0">
                <a:solidFill>
                  <a:srgbClr val="008000"/>
                </a:solidFill>
                <a:latin typeface="Arial" charset="0"/>
              </a:rPr>
              <a:t> second </a:t>
            </a:r>
            <a:r>
              <a:rPr lang="en-US" sz="2000" b="1" dirty="0">
                <a:latin typeface="Arial" charset="0"/>
              </a:rPr>
              <a:t>H</a:t>
            </a:r>
            <a:r>
              <a:rPr lang="en-US" sz="2000" b="1" baseline="-25000" dirty="0">
                <a:latin typeface="Arial" charset="0"/>
              </a:rPr>
              <a:t>2</a:t>
            </a:r>
            <a:r>
              <a:rPr lang="en-US" sz="2000" b="1" dirty="0">
                <a:latin typeface="Arial" charset="0"/>
              </a:rPr>
              <a:t>O molecule.</a:t>
            </a:r>
          </a:p>
        </p:txBody>
      </p:sp>
      <p:pic>
        <p:nvPicPr>
          <p:cNvPr id="15367"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28956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8"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19600"/>
            <a:ext cx="28829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9" name="Line 15"/>
          <p:cNvSpPr>
            <a:spLocks noChangeShapeType="1"/>
          </p:cNvSpPr>
          <p:nvPr/>
        </p:nvSpPr>
        <p:spPr bwMode="auto">
          <a:xfrm>
            <a:off x="7543800" y="4114800"/>
            <a:ext cx="0" cy="9398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382600925"/>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52">
                                            <p:txEl>
                                              <p:pRg st="0" end="0"/>
                                            </p:txEl>
                                          </p:spTgt>
                                        </p:tgtEl>
                                        <p:attrNameLst>
                                          <p:attrName>style.visibility</p:attrName>
                                        </p:attrNameLst>
                                      </p:cBhvr>
                                      <p:to>
                                        <p:strVal val="visible"/>
                                      </p:to>
                                    </p:set>
                                    <p:animEffect transition="in" filter="fade">
                                      <p:cBhvr>
                                        <p:cTn id="7" dur="2000"/>
                                        <p:tgtEl>
                                          <p:spTgt spid="102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52">
                                            <p:txEl>
                                              <p:pRg st="1" end="1"/>
                                            </p:txEl>
                                          </p:spTgt>
                                        </p:tgtEl>
                                        <p:attrNameLst>
                                          <p:attrName>style.visibility</p:attrName>
                                        </p:attrNameLst>
                                      </p:cBhvr>
                                      <p:to>
                                        <p:strVal val="visible"/>
                                      </p:to>
                                    </p:set>
                                    <p:animEffect transition="in" filter="fade">
                                      <p:cBhvr>
                                        <p:cTn id="12" dur="2000"/>
                                        <p:tgtEl>
                                          <p:spTgt spid="102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5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252">
                                            <p:txEl>
                                              <p:pRg st="2" end="2"/>
                                            </p:txEl>
                                          </p:spTgt>
                                        </p:tgtEl>
                                        <p:attrNameLst>
                                          <p:attrName>style.visibility</p:attrName>
                                        </p:attrNameLst>
                                      </p:cBhvr>
                                      <p:to>
                                        <p:strVal val="visible"/>
                                      </p:to>
                                    </p:set>
                                    <p:animEffect transition="in" filter="fade">
                                      <p:cBhvr>
                                        <p:cTn id="25" dur="2000"/>
                                        <p:tgtEl>
                                          <p:spTgt spid="102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P spid="102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Students are expected to:</a:t>
            </a:r>
            <a:endParaRPr lang="en-US" i="1" dirty="0"/>
          </a:p>
        </p:txBody>
      </p:sp>
      <p:sp>
        <p:nvSpPr>
          <p:cNvPr id="5" name="Content Placeholder 2"/>
          <p:cNvSpPr txBox="1">
            <a:spLocks/>
          </p:cNvSpPr>
          <p:nvPr/>
        </p:nvSpPr>
        <p:spPr>
          <a:xfrm>
            <a:off x="738002" y="1921654"/>
            <a:ext cx="7313613" cy="4056062"/>
          </a:xfrm>
          <a:prstGeom prst="rect">
            <a:avLst/>
          </a:prstGeom>
        </p:spPr>
        <p:txBody>
          <a:bodyPr vert="horz" lIns="91440" tIns="45720" rIns="91440" bIns="45720" rtlCol="0">
            <a:no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
              </a:buBlip>
              <a:defRPr lang="en-US" sz="1800" kern="1200" dirty="0">
                <a:solidFill>
                  <a:schemeClr val="tx1"/>
                </a:solidFill>
                <a:latin typeface="+mn-lt"/>
                <a:ea typeface="+mn-ea"/>
                <a:cs typeface="+mn-cs"/>
              </a:defRPr>
            </a:lvl9pPr>
          </a:lstStyle>
          <a:p>
            <a:pPr lvl="2" algn="just"/>
            <a:r>
              <a:rPr lang="en-US" sz="3200" dirty="0" smtClean="0"/>
              <a:t>Represent chemical reactions and the conservation of mass using molecular models, and balanced symbolic equations.</a:t>
            </a:r>
            <a:endParaRPr lang="en-US" sz="3200" dirty="0">
              <a:solidFill>
                <a:srgbClr val="000090"/>
              </a:solidFill>
            </a:endParaRPr>
          </a:p>
        </p:txBody>
      </p:sp>
    </p:spTree>
    <p:extLst>
      <p:ext uri="{BB962C8B-B14F-4D97-AF65-F5344CB8AC3E}">
        <p14:creationId xmlns:p14="http://schemas.microsoft.com/office/powerpoint/2010/main" val="82957962"/>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04800"/>
            <a:ext cx="7772400" cy="1143000"/>
          </a:xfrm>
          <a:noFill/>
          <a:effectLst>
            <a:outerShdw blurRad="63500" dist="71842" dir="2700000" algn="ctr" rotWithShape="0">
              <a:schemeClr val="tx1"/>
            </a:outerShdw>
          </a:effectLst>
        </p:spPr>
        <p:txBody>
          <a:bodyPr/>
          <a:lstStyle/>
          <a:p>
            <a:pPr algn="l"/>
            <a:r>
              <a:rPr lang="en-US" b="1">
                <a:solidFill>
                  <a:srgbClr val="FF9218"/>
                </a:solidFill>
                <a:effectLst>
                  <a:outerShdw blurRad="38100" dist="38100" dir="2700000" algn="tl">
                    <a:srgbClr val="000000"/>
                  </a:outerShdw>
                </a:effectLst>
                <a:latin typeface="Comic Sans MS" charset="0"/>
              </a:rPr>
              <a:t>Balancing </a:t>
            </a:r>
            <a:br>
              <a:rPr lang="en-US" b="1">
                <a:solidFill>
                  <a:srgbClr val="FF9218"/>
                </a:solidFill>
                <a:effectLst>
                  <a:outerShdw blurRad="38100" dist="38100" dir="2700000" algn="tl">
                    <a:srgbClr val="000000"/>
                  </a:outerShdw>
                </a:effectLst>
                <a:latin typeface="Comic Sans MS" charset="0"/>
              </a:rPr>
            </a:br>
            <a:r>
              <a:rPr lang="en-US" b="1">
                <a:solidFill>
                  <a:srgbClr val="FF9218"/>
                </a:solidFill>
                <a:effectLst>
                  <a:outerShdw blurRad="38100" dist="38100" dir="2700000" algn="tl">
                    <a:srgbClr val="000000"/>
                  </a:outerShdw>
                </a:effectLst>
                <a:latin typeface="Comic Sans MS" charset="0"/>
              </a:rPr>
              <a:t> Equations</a:t>
            </a:r>
          </a:p>
        </p:txBody>
      </p:sp>
      <p:sp>
        <p:nvSpPr>
          <p:cNvPr id="31747" name="Rectangle 3"/>
          <p:cNvSpPr>
            <a:spLocks noGrp="1" noChangeArrowheads="1"/>
          </p:cNvSpPr>
          <p:nvPr>
            <p:ph type="body" sz="half" idx="1"/>
          </p:nvPr>
        </p:nvSpPr>
        <p:spPr>
          <a:xfrm>
            <a:off x="685800" y="2895600"/>
            <a:ext cx="5867400" cy="3200400"/>
          </a:xfrm>
        </p:spPr>
        <p:txBody>
          <a:bodyPr/>
          <a:lstStyle/>
          <a:p>
            <a:pPr>
              <a:buFontTx/>
              <a:buNone/>
            </a:pPr>
            <a:r>
              <a:rPr lang="en-US" sz="2400" b="1">
                <a:effectLst>
                  <a:outerShdw blurRad="38100" dist="38100" dir="2700000" algn="tl">
                    <a:srgbClr val="FFFFFF"/>
                  </a:outerShdw>
                </a:effectLst>
                <a:latin typeface="Arial" charset="0"/>
              </a:rPr>
              <a:t>___ Al(s)  +  ___ Br</a:t>
            </a:r>
            <a:r>
              <a:rPr lang="en-US" sz="2400" b="1" baseline="-25000">
                <a:effectLst>
                  <a:outerShdw blurRad="38100" dist="38100" dir="2700000" algn="tl">
                    <a:srgbClr val="FFFFFF"/>
                  </a:outerShdw>
                </a:effectLst>
                <a:latin typeface="Arial" charset="0"/>
              </a:rPr>
              <a:t>2</a:t>
            </a:r>
            <a:r>
              <a:rPr lang="en-US" sz="2400" b="1">
                <a:effectLst>
                  <a:outerShdw blurRad="38100" dist="38100" dir="2700000" algn="tl">
                    <a:srgbClr val="FFFFFF"/>
                  </a:outerShdw>
                </a:effectLst>
                <a:latin typeface="Arial" charset="0"/>
              </a:rPr>
              <a:t>(l) ---&gt; ___ Al</a:t>
            </a:r>
            <a:r>
              <a:rPr lang="en-US" sz="2400" b="1" baseline="-25000">
                <a:effectLst>
                  <a:outerShdw blurRad="38100" dist="38100" dir="2700000" algn="tl">
                    <a:srgbClr val="FFFFFF"/>
                  </a:outerShdw>
                </a:effectLst>
                <a:latin typeface="Arial" charset="0"/>
              </a:rPr>
              <a:t>2</a:t>
            </a:r>
            <a:r>
              <a:rPr lang="en-US" sz="2400" b="1">
                <a:effectLst>
                  <a:outerShdw blurRad="38100" dist="38100" dir="2700000" algn="tl">
                    <a:srgbClr val="FFFFFF"/>
                  </a:outerShdw>
                </a:effectLst>
                <a:latin typeface="Arial" charset="0"/>
              </a:rPr>
              <a:t>Br</a:t>
            </a:r>
            <a:r>
              <a:rPr lang="en-US" sz="2400" b="1" baseline="-25000">
                <a:effectLst>
                  <a:outerShdw blurRad="38100" dist="38100" dir="2700000" algn="tl">
                    <a:srgbClr val="FFFFFF"/>
                  </a:outerShdw>
                </a:effectLst>
                <a:latin typeface="Arial" charset="0"/>
              </a:rPr>
              <a:t>6</a:t>
            </a:r>
            <a:r>
              <a:rPr lang="en-US" sz="2400" b="1">
                <a:effectLst>
                  <a:outerShdw blurRad="38100" dist="38100" dir="2700000" algn="tl">
                    <a:srgbClr val="FFFFFF"/>
                  </a:outerShdw>
                </a:effectLst>
                <a:latin typeface="Arial" charset="0"/>
              </a:rPr>
              <a:t>(s)</a:t>
            </a:r>
          </a:p>
        </p:txBody>
      </p:sp>
      <p:pic>
        <p:nvPicPr>
          <p:cNvPr id="31752" name="04M02VD1.avi">
            <a:hlinkClick r:id="" action="ppaction://media"/>
          </p:cNvPr>
          <p:cNvPicPr>
            <a:picLocks noGrp="1" noRot="1" noChangeAspect="1" noChangeArrowheads="1"/>
          </p:cNvPicPr>
          <p:nvPr>
            <p:ph type="media" sz="half" idx="2"/>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3886108" y="304800"/>
            <a:ext cx="4263452" cy="2286000"/>
          </a:xfrm>
        </p:spPr>
      </p:pic>
      <p:pic>
        <p:nvPicPr>
          <p:cNvPr id="31748"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 y="3633788"/>
            <a:ext cx="765810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50" name="Text Box 6"/>
          <p:cNvSpPr txBox="1">
            <a:spLocks noChangeArrowheads="1"/>
          </p:cNvSpPr>
          <p:nvPr/>
        </p:nvSpPr>
        <p:spPr bwMode="auto">
          <a:xfrm>
            <a:off x="762000" y="2743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200" b="1">
                <a:solidFill>
                  <a:schemeClr val="hlink"/>
                </a:solidFill>
                <a:latin typeface="Arial" charset="0"/>
              </a:rPr>
              <a:t>2</a:t>
            </a:r>
          </a:p>
        </p:txBody>
      </p:sp>
      <p:sp>
        <p:nvSpPr>
          <p:cNvPr id="31751" name="Text Box 7"/>
          <p:cNvSpPr txBox="1">
            <a:spLocks noChangeArrowheads="1"/>
          </p:cNvSpPr>
          <p:nvPr/>
        </p:nvSpPr>
        <p:spPr bwMode="auto">
          <a:xfrm>
            <a:off x="2590800" y="2743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200" b="1">
                <a:solidFill>
                  <a:schemeClr val="hlink"/>
                </a:solidFill>
                <a:latin typeface="Arial" charset="0"/>
              </a:rPr>
              <a:t>3</a:t>
            </a:r>
          </a:p>
        </p:txBody>
      </p:sp>
    </p:spTree>
    <p:extLst>
      <p:ext uri="{BB962C8B-B14F-4D97-AF65-F5344CB8AC3E}">
        <p14:creationId xmlns:p14="http://schemas.microsoft.com/office/powerpoint/2010/main" val="2843545971"/>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75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175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 presetClass="mediacall" presetSubtype="0" fill="hold" nodeType="clickEffect">
                                  <p:stCondLst>
                                    <p:cond delay="0"/>
                                  </p:stCondLst>
                                  <p:childTnLst>
                                    <p:cmd type="call" cmd="togglePause">
                                      <p:cBhvr>
                                        <p:cTn id="20" dur="1" fill="hold"/>
                                        <p:tgtEl>
                                          <p:spTgt spid="31752"/>
                                        </p:tgtEl>
                                      </p:cBhvr>
                                    </p:cmd>
                                  </p:childTnLst>
                                </p:cTn>
                              </p:par>
                            </p:childTnLst>
                          </p:cTn>
                        </p:par>
                      </p:childTnLst>
                    </p:cTn>
                  </p:par>
                </p:childTnLst>
              </p:cTn>
              <p:nextCondLst>
                <p:cond evt="onClick" delay="0">
                  <p:tgtEl>
                    <p:spTgt spid="31752"/>
                  </p:tgtEl>
                </p:cond>
              </p:nextCondLst>
            </p:seq>
            <p:video>
              <p:cMediaNode>
                <p:cTn id="21" fill="hold" display="0">
                  <p:stCondLst>
                    <p:cond delay="indefinite"/>
                  </p:stCondLst>
                  <p:endCondLst>
                    <p:cond evt="onNext" delay="0">
                      <p:tgtEl>
                        <p:sldTgt/>
                      </p:tgtEl>
                    </p:cond>
                    <p:cond evt="onPrev" delay="0">
                      <p:tgtEl>
                        <p:sldTgt/>
                      </p:tgtEl>
                    </p:cond>
                  </p:endCondLst>
                </p:cTn>
                <p:tgtEl>
                  <p:spTgt spid="31752"/>
                </p:tgtEl>
              </p:cMediaNode>
            </p:video>
          </p:childTnLst>
        </p:cTn>
      </p:par>
    </p:tnLst>
    <p:bldLst>
      <p:bldP spid="31750" grpId="0"/>
      <p:bldP spid="3175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724400" y="762000"/>
            <a:ext cx="3733800" cy="1143000"/>
          </a:xfrm>
          <a:noFill/>
          <a:effectLst>
            <a:outerShdw blurRad="63500" dist="53882" dir="2700000" algn="ctr" rotWithShape="0">
              <a:schemeClr val="tx1"/>
            </a:outerShdw>
          </a:effectLst>
        </p:spPr>
        <p:txBody>
          <a:bodyPr/>
          <a:lstStyle/>
          <a:p>
            <a:pPr>
              <a:defRPr/>
            </a:pPr>
            <a:r>
              <a:rPr lang="en-US" sz="4800" b="1" dirty="0" smtClean="0">
                <a:solidFill>
                  <a:schemeClr val="hlink"/>
                </a:solidFill>
                <a:effectLst>
                  <a:outerShdw blurRad="38100" dist="38100" dir="2700000" algn="tl">
                    <a:srgbClr val="000000"/>
                  </a:outerShdw>
                </a:effectLst>
                <a:latin typeface="Comic Sans MS" pitchFamily="66" charset="0"/>
                <a:ea typeface="+mj-ea"/>
              </a:rPr>
              <a:t>Balancing Equations</a:t>
            </a:r>
            <a:endParaRPr lang="en-US" sz="4800" b="1" dirty="0" smtClean="0">
              <a:solidFill>
                <a:schemeClr val="hlink"/>
              </a:solidFill>
              <a:effectLst>
                <a:outerShdw blurRad="38100" dist="38100" dir="2700000" algn="tl">
                  <a:srgbClr val="000000"/>
                </a:outerShdw>
              </a:effectLst>
              <a:latin typeface="Arial" charset="0"/>
              <a:ea typeface="+mj-ea"/>
            </a:endParaRPr>
          </a:p>
        </p:txBody>
      </p:sp>
      <p:sp>
        <p:nvSpPr>
          <p:cNvPr id="11267" name="Rectangle 3"/>
          <p:cNvSpPr>
            <a:spLocks noGrp="1" noChangeArrowheads="1"/>
          </p:cNvSpPr>
          <p:nvPr>
            <p:ph idx="1"/>
          </p:nvPr>
        </p:nvSpPr>
        <p:spPr>
          <a:xfrm>
            <a:off x="457200" y="2667000"/>
            <a:ext cx="8686800" cy="2089761"/>
          </a:xfrm>
        </p:spPr>
        <p:txBody>
          <a:bodyPr>
            <a:normAutofit/>
          </a:bodyPr>
          <a:lstStyle/>
          <a:p>
            <a:pPr>
              <a:buFontTx/>
              <a:buNone/>
            </a:pPr>
            <a:r>
              <a:rPr lang="en-US" b="1" dirty="0">
                <a:solidFill>
                  <a:srgbClr val="800000"/>
                </a:solidFill>
                <a:effectLst>
                  <a:outerShdw blurRad="38100" dist="38100" dir="2700000" algn="tl">
                    <a:srgbClr val="FFFFFF"/>
                  </a:outerShdw>
                </a:effectLst>
                <a:latin typeface="Arial" charset="0"/>
              </a:rPr>
              <a:t>____C</a:t>
            </a:r>
            <a:r>
              <a:rPr lang="en-US" b="1" baseline="-25000" dirty="0">
                <a:solidFill>
                  <a:srgbClr val="800000"/>
                </a:solidFill>
                <a:effectLst>
                  <a:outerShdw blurRad="38100" dist="38100" dir="2700000" algn="tl">
                    <a:srgbClr val="FFFFFF"/>
                  </a:outerShdw>
                </a:effectLst>
                <a:latin typeface="Arial" charset="0"/>
              </a:rPr>
              <a:t>3</a:t>
            </a:r>
            <a:r>
              <a:rPr lang="en-US" b="1" dirty="0">
                <a:solidFill>
                  <a:srgbClr val="800000"/>
                </a:solidFill>
                <a:effectLst>
                  <a:outerShdw blurRad="38100" dist="38100" dir="2700000" algn="tl">
                    <a:srgbClr val="FFFFFF"/>
                  </a:outerShdw>
                </a:effectLst>
                <a:latin typeface="Arial" charset="0"/>
              </a:rPr>
              <a:t>H</a:t>
            </a:r>
            <a:r>
              <a:rPr lang="en-US" b="1" baseline="-25000" dirty="0">
                <a:solidFill>
                  <a:srgbClr val="800000"/>
                </a:solidFill>
                <a:effectLst>
                  <a:outerShdw blurRad="38100" dist="38100" dir="2700000" algn="tl">
                    <a:srgbClr val="FFFFFF"/>
                  </a:outerShdw>
                </a:effectLst>
                <a:latin typeface="Arial" charset="0"/>
              </a:rPr>
              <a:t>8</a:t>
            </a:r>
            <a:r>
              <a:rPr lang="en-US" b="1" dirty="0">
                <a:solidFill>
                  <a:srgbClr val="800000"/>
                </a:solidFill>
                <a:effectLst>
                  <a:outerShdw blurRad="38100" dist="38100" dir="2700000" algn="tl">
                    <a:srgbClr val="FFFFFF"/>
                  </a:outerShdw>
                </a:effectLst>
                <a:latin typeface="Arial" charset="0"/>
              </a:rPr>
              <a:t>(g)   +   _____  O</a:t>
            </a:r>
            <a:r>
              <a:rPr lang="en-US" b="1" baseline="-25000" dirty="0">
                <a:solidFill>
                  <a:srgbClr val="800000"/>
                </a:solidFill>
                <a:effectLst>
                  <a:outerShdw blurRad="38100" dist="38100" dir="2700000" algn="tl">
                    <a:srgbClr val="FFFFFF"/>
                  </a:outerShdw>
                </a:effectLst>
                <a:latin typeface="Arial" charset="0"/>
              </a:rPr>
              <a:t>2</a:t>
            </a:r>
            <a:r>
              <a:rPr lang="en-US" b="1" dirty="0">
                <a:solidFill>
                  <a:srgbClr val="800000"/>
                </a:solidFill>
                <a:effectLst>
                  <a:outerShdw blurRad="38100" dist="38100" dir="2700000" algn="tl">
                    <a:srgbClr val="FFFFFF"/>
                  </a:outerShdw>
                </a:effectLst>
                <a:latin typeface="Arial" charset="0"/>
              </a:rPr>
              <a:t>(g)   ----&gt;								_____CO</a:t>
            </a:r>
            <a:r>
              <a:rPr lang="en-US" b="1" baseline="-25000" dirty="0">
                <a:solidFill>
                  <a:srgbClr val="800000"/>
                </a:solidFill>
                <a:effectLst>
                  <a:outerShdw blurRad="38100" dist="38100" dir="2700000" algn="tl">
                    <a:srgbClr val="FFFFFF"/>
                  </a:outerShdw>
                </a:effectLst>
                <a:latin typeface="Arial" charset="0"/>
              </a:rPr>
              <a:t>2</a:t>
            </a:r>
            <a:r>
              <a:rPr lang="en-US" b="1" dirty="0">
                <a:solidFill>
                  <a:srgbClr val="800000"/>
                </a:solidFill>
                <a:effectLst>
                  <a:outerShdw blurRad="38100" dist="38100" dir="2700000" algn="tl">
                    <a:srgbClr val="FFFFFF"/>
                  </a:outerShdw>
                </a:effectLst>
                <a:latin typeface="Arial" charset="0"/>
              </a:rPr>
              <a:t>(g)   +   _____ H</a:t>
            </a:r>
            <a:r>
              <a:rPr lang="en-US" b="1" baseline="-25000" dirty="0">
                <a:solidFill>
                  <a:srgbClr val="800000"/>
                </a:solidFill>
                <a:effectLst>
                  <a:outerShdw blurRad="38100" dist="38100" dir="2700000" algn="tl">
                    <a:srgbClr val="FFFFFF"/>
                  </a:outerShdw>
                </a:effectLst>
                <a:latin typeface="Arial" charset="0"/>
              </a:rPr>
              <a:t>2</a:t>
            </a:r>
            <a:r>
              <a:rPr lang="en-US" b="1" dirty="0">
                <a:solidFill>
                  <a:srgbClr val="800000"/>
                </a:solidFill>
                <a:effectLst>
                  <a:outerShdw blurRad="38100" dist="38100" dir="2700000" algn="tl">
                    <a:srgbClr val="FFFFFF"/>
                  </a:outerShdw>
                </a:effectLst>
                <a:latin typeface="Arial" charset="0"/>
              </a:rPr>
              <a:t>O(g)</a:t>
            </a:r>
          </a:p>
        </p:txBody>
      </p:sp>
      <p:sp>
        <p:nvSpPr>
          <p:cNvPr id="11270" name="Text Box 6"/>
          <p:cNvSpPr txBox="1">
            <a:spLocks noChangeArrowheads="1"/>
          </p:cNvSpPr>
          <p:nvPr/>
        </p:nvSpPr>
        <p:spPr bwMode="auto">
          <a:xfrm>
            <a:off x="609600" y="4584700"/>
            <a:ext cx="7924800" cy="2031325"/>
          </a:xfrm>
          <a:prstGeom prst="rect">
            <a:avLst/>
          </a:prstGeom>
          <a:noFill/>
          <a:ln w="12700">
            <a:noFill/>
            <a:miter lim="800000"/>
            <a:headEnd/>
            <a:tailEnd/>
          </a:ln>
          <a:effectLst/>
        </p:spPr>
        <p:txBody>
          <a:bodyPr>
            <a:spAutoFit/>
          </a:bodyPr>
          <a:lstStyle/>
          <a:p>
            <a:pPr>
              <a:spcBef>
                <a:spcPct val="150000"/>
              </a:spcBef>
              <a:defRPr/>
            </a:pPr>
            <a:r>
              <a:rPr lang="en-US" sz="3600" b="1" dirty="0">
                <a:solidFill>
                  <a:srgbClr val="063DE8"/>
                </a:solidFill>
                <a:effectLst>
                  <a:outerShdw blurRad="38100" dist="38100" dir="2700000" algn="tl">
                    <a:srgbClr val="000000"/>
                  </a:outerShdw>
                </a:effectLst>
                <a:latin typeface="Arial" charset="0"/>
                <a:ea typeface="+mn-ea"/>
              </a:rPr>
              <a:t>____B</a:t>
            </a:r>
            <a:r>
              <a:rPr lang="en-US" sz="3600" b="1" baseline="-25000" dirty="0">
                <a:solidFill>
                  <a:srgbClr val="063DE8"/>
                </a:solidFill>
                <a:effectLst>
                  <a:outerShdw blurRad="38100" dist="38100" dir="2700000" algn="tl">
                    <a:srgbClr val="000000"/>
                  </a:outerShdw>
                </a:effectLst>
                <a:latin typeface="Arial" charset="0"/>
                <a:ea typeface="+mn-ea"/>
              </a:rPr>
              <a:t>4</a:t>
            </a:r>
            <a:r>
              <a:rPr lang="en-US" sz="3600" b="1" dirty="0">
                <a:solidFill>
                  <a:srgbClr val="063DE8"/>
                </a:solidFill>
                <a:effectLst>
                  <a:outerShdw blurRad="38100" dist="38100" dir="2700000" algn="tl">
                    <a:srgbClr val="000000"/>
                  </a:outerShdw>
                </a:effectLst>
                <a:latin typeface="Arial" charset="0"/>
                <a:ea typeface="+mn-ea"/>
              </a:rPr>
              <a:t>H</a:t>
            </a:r>
            <a:r>
              <a:rPr lang="en-US" sz="3600" b="1" baseline="-25000" dirty="0">
                <a:solidFill>
                  <a:srgbClr val="063DE8"/>
                </a:solidFill>
                <a:effectLst>
                  <a:outerShdw blurRad="38100" dist="38100" dir="2700000" algn="tl">
                    <a:srgbClr val="000000"/>
                  </a:outerShdw>
                </a:effectLst>
                <a:latin typeface="Arial" charset="0"/>
                <a:ea typeface="+mn-ea"/>
              </a:rPr>
              <a:t>10</a:t>
            </a:r>
            <a:r>
              <a:rPr lang="en-US" sz="3600" b="1" dirty="0">
                <a:solidFill>
                  <a:srgbClr val="063DE8"/>
                </a:solidFill>
                <a:effectLst>
                  <a:outerShdw blurRad="38100" dist="38100" dir="2700000" algn="tl">
                    <a:srgbClr val="000000"/>
                  </a:outerShdw>
                </a:effectLst>
                <a:latin typeface="Arial" charset="0"/>
                <a:ea typeface="+mn-ea"/>
              </a:rPr>
              <a:t>(g)   +   _____  O</a:t>
            </a:r>
            <a:r>
              <a:rPr lang="en-US" sz="3600" b="1" baseline="-25000" dirty="0">
                <a:solidFill>
                  <a:srgbClr val="063DE8"/>
                </a:solidFill>
                <a:effectLst>
                  <a:outerShdw blurRad="38100" dist="38100" dir="2700000" algn="tl">
                    <a:srgbClr val="000000"/>
                  </a:outerShdw>
                </a:effectLst>
                <a:latin typeface="Arial" charset="0"/>
                <a:ea typeface="+mn-ea"/>
              </a:rPr>
              <a:t>2</a:t>
            </a:r>
            <a:r>
              <a:rPr lang="en-US" sz="3600" b="1" dirty="0">
                <a:solidFill>
                  <a:srgbClr val="063DE8"/>
                </a:solidFill>
                <a:effectLst>
                  <a:outerShdw blurRad="38100" dist="38100" dir="2700000" algn="tl">
                    <a:srgbClr val="000000"/>
                  </a:outerShdw>
                </a:effectLst>
                <a:latin typeface="Arial" charset="0"/>
                <a:ea typeface="+mn-ea"/>
              </a:rPr>
              <a:t>(g)   ----</a:t>
            </a:r>
            <a:r>
              <a:rPr lang="en-US" sz="3600" b="1" dirty="0" smtClean="0">
                <a:solidFill>
                  <a:srgbClr val="063DE8"/>
                </a:solidFill>
                <a:effectLst>
                  <a:outerShdw blurRad="38100" dist="38100" dir="2700000" algn="tl">
                    <a:srgbClr val="000000"/>
                  </a:outerShdw>
                </a:effectLst>
                <a:latin typeface="Arial" charset="0"/>
                <a:ea typeface="+mn-ea"/>
              </a:rPr>
              <a:t>&gt;</a:t>
            </a:r>
          </a:p>
          <a:p>
            <a:pPr>
              <a:spcBef>
                <a:spcPct val="150000"/>
              </a:spcBef>
              <a:defRPr/>
            </a:pPr>
            <a:r>
              <a:rPr lang="en-US" sz="3600" b="1" dirty="0">
                <a:solidFill>
                  <a:srgbClr val="063DE8"/>
                </a:solidFill>
                <a:effectLst>
                  <a:outerShdw blurRad="38100" dist="38100" dir="2700000" algn="tl">
                    <a:srgbClr val="000000"/>
                  </a:outerShdw>
                </a:effectLst>
                <a:latin typeface="Arial" charset="0"/>
                <a:ea typeface="+mn-ea"/>
              </a:rPr>
              <a:t>		</a:t>
            </a:r>
            <a:r>
              <a:rPr lang="en-US" sz="3600" b="1" dirty="0" smtClean="0">
                <a:solidFill>
                  <a:srgbClr val="063DE8"/>
                </a:solidFill>
                <a:effectLst>
                  <a:outerShdw blurRad="38100" dist="38100" dir="2700000" algn="tl">
                    <a:srgbClr val="000000"/>
                  </a:outerShdw>
                </a:effectLst>
                <a:latin typeface="Arial" charset="0"/>
                <a:ea typeface="+mn-ea"/>
              </a:rPr>
              <a:t>___  </a:t>
            </a:r>
            <a:r>
              <a:rPr lang="en-US" sz="3600" b="1" dirty="0">
                <a:solidFill>
                  <a:srgbClr val="063DE8"/>
                </a:solidFill>
                <a:effectLst>
                  <a:outerShdw blurRad="38100" dist="38100" dir="2700000" algn="tl">
                    <a:srgbClr val="000000"/>
                  </a:outerShdw>
                </a:effectLst>
                <a:latin typeface="Arial" charset="0"/>
                <a:ea typeface="+mn-ea"/>
              </a:rPr>
              <a:t>B</a:t>
            </a:r>
            <a:r>
              <a:rPr lang="en-US" sz="3600" b="1" baseline="-25000" dirty="0">
                <a:solidFill>
                  <a:srgbClr val="063DE8"/>
                </a:solidFill>
                <a:effectLst>
                  <a:outerShdw blurRad="38100" dist="38100" dir="2700000" algn="tl">
                    <a:srgbClr val="000000"/>
                  </a:outerShdw>
                </a:effectLst>
                <a:latin typeface="Arial" charset="0"/>
                <a:ea typeface="+mn-ea"/>
              </a:rPr>
              <a:t>2</a:t>
            </a:r>
            <a:r>
              <a:rPr lang="en-US" sz="3600" b="1" dirty="0">
                <a:solidFill>
                  <a:srgbClr val="063DE8"/>
                </a:solidFill>
                <a:effectLst>
                  <a:outerShdw blurRad="38100" dist="38100" dir="2700000" algn="tl">
                    <a:srgbClr val="000000"/>
                  </a:outerShdw>
                </a:effectLst>
                <a:latin typeface="Arial" charset="0"/>
                <a:ea typeface="+mn-ea"/>
              </a:rPr>
              <a:t>O</a:t>
            </a:r>
            <a:r>
              <a:rPr lang="en-US" sz="3600" b="1" baseline="-25000" dirty="0">
                <a:solidFill>
                  <a:srgbClr val="063DE8"/>
                </a:solidFill>
                <a:effectLst>
                  <a:outerShdw blurRad="38100" dist="38100" dir="2700000" algn="tl">
                    <a:srgbClr val="000000"/>
                  </a:outerShdw>
                </a:effectLst>
                <a:latin typeface="Arial" charset="0"/>
                <a:ea typeface="+mn-ea"/>
              </a:rPr>
              <a:t>3</a:t>
            </a:r>
            <a:r>
              <a:rPr lang="en-US" sz="3600" b="1" dirty="0">
                <a:solidFill>
                  <a:srgbClr val="063DE8"/>
                </a:solidFill>
                <a:effectLst>
                  <a:outerShdw blurRad="38100" dist="38100" dir="2700000" algn="tl">
                    <a:srgbClr val="000000"/>
                  </a:outerShdw>
                </a:effectLst>
                <a:latin typeface="Arial" charset="0"/>
                <a:ea typeface="+mn-ea"/>
              </a:rPr>
              <a:t>(g)   +   _____ H</a:t>
            </a:r>
            <a:r>
              <a:rPr lang="en-US" sz="3600" b="1" baseline="-25000" dirty="0">
                <a:solidFill>
                  <a:srgbClr val="063DE8"/>
                </a:solidFill>
                <a:effectLst>
                  <a:outerShdw blurRad="38100" dist="38100" dir="2700000" algn="tl">
                    <a:srgbClr val="000000"/>
                  </a:outerShdw>
                </a:effectLst>
                <a:latin typeface="Arial" charset="0"/>
                <a:ea typeface="+mn-ea"/>
              </a:rPr>
              <a:t>2</a:t>
            </a:r>
            <a:r>
              <a:rPr lang="en-US" sz="3600" b="1" dirty="0">
                <a:solidFill>
                  <a:srgbClr val="063DE8"/>
                </a:solidFill>
                <a:effectLst>
                  <a:outerShdw blurRad="38100" dist="38100" dir="2700000" algn="tl">
                    <a:srgbClr val="000000"/>
                  </a:outerShdw>
                </a:effectLst>
                <a:latin typeface="Arial" charset="0"/>
                <a:ea typeface="+mn-ea"/>
              </a:rPr>
              <a:t>O(g)</a:t>
            </a:r>
            <a:endParaRPr lang="en-US" sz="3600" dirty="0">
              <a:solidFill>
                <a:srgbClr val="063DE8"/>
              </a:solidFill>
              <a:latin typeface="Times"/>
              <a:ea typeface="+mn-ea"/>
            </a:endParaRPr>
          </a:p>
        </p:txBody>
      </p:sp>
      <p:pic>
        <p:nvPicPr>
          <p:cNvPr id="11284" name="04M04AN1.avi">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44196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374116"/>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dissolve">
                                      <p:cBhvr>
                                        <p:cTn id="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28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284"/>
                                        </p:tgtEl>
                                      </p:cBhvr>
                                    </p:cmd>
                                  </p:childTnLst>
                                </p:cTn>
                              </p:par>
                            </p:childTnLst>
                          </p:cTn>
                        </p:par>
                      </p:childTnLst>
                    </p:cTn>
                  </p:par>
                </p:childTnLst>
              </p:cTn>
              <p:nextCondLst>
                <p:cond evt="onClick" delay="0">
                  <p:tgtEl>
                    <p:spTgt spid="11284"/>
                  </p:tgtEl>
                </p:cond>
              </p:nextCondLst>
            </p:seq>
            <p:video>
              <p:cMediaNode>
                <p:cTn id="13" fill="hold" display="0">
                  <p:stCondLst>
                    <p:cond delay="indefinite"/>
                  </p:stCondLst>
                  <p:endCondLst>
                    <p:cond evt="onNext" delay="0">
                      <p:tgtEl>
                        <p:sldTgt/>
                      </p:tgtEl>
                    </p:cond>
                    <p:cond evt="onPrev" delay="0">
                      <p:tgtEl>
                        <p:sldTgt/>
                      </p:tgtEl>
                    </p:cond>
                  </p:endCondLst>
                </p:cTn>
                <p:tgtEl>
                  <p:spTgt spid="11284"/>
                </p:tgtEl>
              </p:cMediaNode>
            </p:video>
          </p:childTnLst>
        </p:cTn>
      </p:par>
    </p:tnLst>
    <p:bldLst>
      <p:bldP spid="1127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377544"/>
            <a:ext cx="7391400" cy="1143000"/>
          </a:xfrm>
          <a:noFill/>
          <a:effectLst>
            <a:outerShdw blurRad="63500" dist="53882" dir="2700000" algn="ctr" rotWithShape="0">
              <a:schemeClr val="tx1"/>
            </a:outerShdw>
          </a:effectLst>
        </p:spPr>
        <p:txBody>
          <a:bodyPr/>
          <a:lstStyle/>
          <a:p>
            <a:pPr>
              <a:defRPr/>
            </a:pPr>
            <a:r>
              <a:rPr lang="en-US" sz="4800" b="1" dirty="0" smtClean="0">
                <a:solidFill>
                  <a:schemeClr val="hlink"/>
                </a:solidFill>
                <a:effectLst>
                  <a:outerShdw blurRad="38100" dist="38100" dir="2700000" algn="tl">
                    <a:srgbClr val="000000"/>
                  </a:outerShdw>
                </a:effectLst>
                <a:latin typeface="Comic Sans MS" pitchFamily="66" charset="0"/>
                <a:ea typeface="+mj-ea"/>
              </a:rPr>
              <a:t>Balancing Equations</a:t>
            </a:r>
            <a:endParaRPr lang="en-US" sz="4800" b="1" dirty="0" smtClean="0">
              <a:solidFill>
                <a:schemeClr val="hlink"/>
              </a:solidFill>
              <a:effectLst>
                <a:outerShdw blurRad="38100" dist="38100" dir="2700000" algn="tl">
                  <a:srgbClr val="000000"/>
                </a:outerShdw>
              </a:effectLst>
              <a:latin typeface="Arial" charset="0"/>
              <a:ea typeface="+mj-ea"/>
            </a:endParaRPr>
          </a:p>
        </p:txBody>
      </p:sp>
      <p:sp>
        <p:nvSpPr>
          <p:cNvPr id="32771" name="Rectangle 3"/>
          <p:cNvSpPr>
            <a:spLocks noGrp="1" noChangeArrowheads="1"/>
          </p:cNvSpPr>
          <p:nvPr>
            <p:ph idx="1"/>
          </p:nvPr>
        </p:nvSpPr>
        <p:spPr>
          <a:xfrm>
            <a:off x="533400" y="1752600"/>
            <a:ext cx="7924800" cy="1219200"/>
          </a:xfrm>
        </p:spPr>
        <p:txBody>
          <a:bodyPr/>
          <a:lstStyle/>
          <a:p>
            <a:pPr>
              <a:buFontTx/>
              <a:buNone/>
              <a:defRPr/>
            </a:pPr>
            <a:r>
              <a:rPr lang="en-US" b="1" dirty="0" smtClean="0">
                <a:solidFill>
                  <a:schemeClr val="accent1">
                    <a:lumMod val="75000"/>
                  </a:schemeClr>
                </a:solidFill>
                <a:effectLst>
                  <a:outerShdw blurRad="38100" dist="38100" dir="2700000" algn="tl">
                    <a:srgbClr val="FFFFFF"/>
                  </a:outerShdw>
                </a:effectLst>
                <a:latin typeface="Arial" charset="0"/>
                <a:ea typeface="+mn-ea"/>
              </a:rPr>
              <a:t>Sodium phosphate + iron (III) oxide </a:t>
            </a:r>
            <a:r>
              <a:rPr lang="en-US" b="1" dirty="0" smtClean="0">
                <a:solidFill>
                  <a:schemeClr val="accent1">
                    <a:lumMod val="75000"/>
                  </a:schemeClr>
                </a:solidFill>
                <a:effectLst>
                  <a:outerShdw blurRad="38100" dist="38100" dir="2700000" algn="tl">
                    <a:srgbClr val="FFFFFF"/>
                  </a:outerShdw>
                </a:effectLst>
                <a:latin typeface="Arial" charset="0"/>
                <a:ea typeface="+mn-ea"/>
                <a:sym typeface="Wingdings" pitchFamily="2" charset="2"/>
              </a:rPr>
              <a:t> sodium oxide + iron (III) phosphate</a:t>
            </a:r>
            <a:endParaRPr lang="en-US" b="1" dirty="0" smtClean="0">
              <a:solidFill>
                <a:schemeClr val="accent1">
                  <a:lumMod val="75000"/>
                </a:schemeClr>
              </a:solidFill>
              <a:effectLst>
                <a:outerShdw blurRad="38100" dist="38100" dir="2700000" algn="tl">
                  <a:srgbClr val="FFFFFF"/>
                </a:outerShdw>
              </a:effectLst>
              <a:latin typeface="Arial" charset="0"/>
              <a:ea typeface="+mn-ea"/>
            </a:endParaRPr>
          </a:p>
        </p:txBody>
      </p:sp>
      <p:sp>
        <p:nvSpPr>
          <p:cNvPr id="32772" name="Text Box 4"/>
          <p:cNvSpPr txBox="1">
            <a:spLocks noChangeArrowheads="1"/>
          </p:cNvSpPr>
          <p:nvPr/>
        </p:nvSpPr>
        <p:spPr bwMode="auto">
          <a:xfrm>
            <a:off x="533400" y="2819400"/>
            <a:ext cx="7924800" cy="2031325"/>
          </a:xfrm>
          <a:prstGeom prst="rect">
            <a:avLst/>
          </a:prstGeom>
          <a:noFill/>
          <a:ln w="12700">
            <a:noFill/>
            <a:miter lim="800000"/>
            <a:headEnd/>
            <a:tailEnd/>
          </a:ln>
          <a:effec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150000"/>
              </a:spcBef>
            </a:pPr>
            <a:r>
              <a:rPr lang="en-US" sz="3600" b="1" dirty="0">
                <a:solidFill>
                  <a:srgbClr val="063DE8"/>
                </a:solidFill>
                <a:effectLst>
                  <a:outerShdw blurRad="38100" dist="38100" dir="2700000" algn="tl">
                    <a:srgbClr val="000000"/>
                  </a:outerShdw>
                </a:effectLst>
                <a:latin typeface="Arial" charset="0"/>
              </a:rPr>
              <a:t>        Na</a:t>
            </a:r>
            <a:r>
              <a:rPr lang="en-US" sz="3600" b="1" baseline="-25000" dirty="0">
                <a:solidFill>
                  <a:srgbClr val="063DE8"/>
                </a:solidFill>
                <a:effectLst>
                  <a:outerShdw blurRad="38100" dist="38100" dir="2700000" algn="tl">
                    <a:srgbClr val="000000"/>
                  </a:outerShdw>
                </a:effectLst>
                <a:latin typeface="Arial" charset="0"/>
              </a:rPr>
              <a:t>3</a:t>
            </a:r>
            <a:r>
              <a:rPr lang="en-US" sz="3600" b="1" dirty="0">
                <a:solidFill>
                  <a:srgbClr val="063DE8"/>
                </a:solidFill>
                <a:effectLst>
                  <a:outerShdw blurRad="38100" dist="38100" dir="2700000" algn="tl">
                    <a:srgbClr val="000000"/>
                  </a:outerShdw>
                </a:effectLst>
                <a:latin typeface="Arial" charset="0"/>
              </a:rPr>
              <a:t>PO</a:t>
            </a:r>
            <a:r>
              <a:rPr lang="en-US" sz="3600" b="1" baseline="-25000" dirty="0">
                <a:solidFill>
                  <a:srgbClr val="063DE8"/>
                </a:solidFill>
                <a:effectLst>
                  <a:outerShdw blurRad="38100" dist="38100" dir="2700000" algn="tl">
                    <a:srgbClr val="000000"/>
                  </a:outerShdw>
                </a:effectLst>
                <a:latin typeface="Arial" charset="0"/>
              </a:rPr>
              <a:t>4</a:t>
            </a:r>
            <a:r>
              <a:rPr lang="en-US" sz="3600" b="1" dirty="0">
                <a:solidFill>
                  <a:srgbClr val="063DE8"/>
                </a:solidFill>
                <a:effectLst>
                  <a:outerShdw blurRad="38100" dist="38100" dir="2700000" algn="tl">
                    <a:srgbClr val="000000"/>
                  </a:outerShdw>
                </a:effectLst>
                <a:latin typeface="Arial" charset="0"/>
              </a:rPr>
              <a:t>  </a:t>
            </a:r>
            <a:r>
              <a:rPr lang="en-US" sz="3600" b="1" dirty="0" smtClean="0">
                <a:solidFill>
                  <a:srgbClr val="063DE8"/>
                </a:solidFill>
                <a:effectLst>
                  <a:outerShdw blurRad="38100" dist="38100" dir="2700000" algn="tl">
                    <a:srgbClr val="000000"/>
                  </a:outerShdw>
                </a:effectLst>
                <a:latin typeface="Arial" charset="0"/>
              </a:rPr>
              <a:t>+           </a:t>
            </a:r>
            <a:r>
              <a:rPr lang="en-US" sz="3600" b="1" dirty="0">
                <a:solidFill>
                  <a:srgbClr val="063DE8"/>
                </a:solidFill>
                <a:effectLst>
                  <a:outerShdw blurRad="38100" dist="38100" dir="2700000" algn="tl">
                    <a:srgbClr val="000000"/>
                  </a:outerShdw>
                </a:effectLst>
                <a:latin typeface="Arial" charset="0"/>
              </a:rPr>
              <a:t>Fe</a:t>
            </a:r>
            <a:r>
              <a:rPr lang="en-US" sz="3600" b="1" baseline="-25000" dirty="0">
                <a:solidFill>
                  <a:srgbClr val="063DE8"/>
                </a:solidFill>
                <a:effectLst>
                  <a:outerShdw blurRad="38100" dist="38100" dir="2700000" algn="tl">
                    <a:srgbClr val="000000"/>
                  </a:outerShdw>
                </a:effectLst>
                <a:latin typeface="Arial" charset="0"/>
              </a:rPr>
              <a:t>2</a:t>
            </a:r>
            <a:r>
              <a:rPr lang="en-US" sz="3600" b="1" dirty="0">
                <a:solidFill>
                  <a:srgbClr val="063DE8"/>
                </a:solidFill>
                <a:effectLst>
                  <a:outerShdw blurRad="38100" dist="38100" dir="2700000" algn="tl">
                    <a:srgbClr val="000000"/>
                  </a:outerShdw>
                </a:effectLst>
                <a:latin typeface="Arial" charset="0"/>
              </a:rPr>
              <a:t>O</a:t>
            </a:r>
            <a:r>
              <a:rPr lang="en-US" sz="3600" b="1" baseline="-25000" dirty="0">
                <a:solidFill>
                  <a:srgbClr val="063DE8"/>
                </a:solidFill>
                <a:effectLst>
                  <a:outerShdw blurRad="38100" dist="38100" dir="2700000" algn="tl">
                    <a:srgbClr val="000000"/>
                  </a:outerShdw>
                </a:effectLst>
                <a:latin typeface="Arial" charset="0"/>
              </a:rPr>
              <a:t>3</a:t>
            </a:r>
            <a:r>
              <a:rPr lang="en-US" sz="3600" b="1" dirty="0">
                <a:solidFill>
                  <a:srgbClr val="063DE8"/>
                </a:solidFill>
                <a:effectLst>
                  <a:outerShdw blurRad="38100" dist="38100" dir="2700000" algn="tl">
                    <a:srgbClr val="000000"/>
                  </a:outerShdw>
                </a:effectLst>
                <a:latin typeface="Arial" charset="0"/>
              </a:rPr>
              <a:t>  ----</a:t>
            </a:r>
            <a:r>
              <a:rPr lang="en-US" sz="3600" b="1" dirty="0" smtClean="0">
                <a:solidFill>
                  <a:srgbClr val="063DE8"/>
                </a:solidFill>
                <a:effectLst>
                  <a:outerShdw blurRad="38100" dist="38100" dir="2700000" algn="tl">
                    <a:srgbClr val="000000"/>
                  </a:outerShdw>
                </a:effectLst>
                <a:latin typeface="Arial" charset="0"/>
              </a:rPr>
              <a:t>&gt;</a:t>
            </a:r>
          </a:p>
          <a:p>
            <a:pPr>
              <a:spcBef>
                <a:spcPct val="150000"/>
              </a:spcBef>
            </a:pPr>
            <a:r>
              <a:rPr lang="en-US" sz="3600" b="1" dirty="0">
                <a:solidFill>
                  <a:srgbClr val="063DE8"/>
                </a:solidFill>
                <a:effectLst>
                  <a:outerShdw blurRad="38100" dist="38100" dir="2700000" algn="tl">
                    <a:srgbClr val="000000"/>
                  </a:outerShdw>
                </a:effectLst>
                <a:latin typeface="Arial" charset="0"/>
              </a:rPr>
              <a:t>			Na</a:t>
            </a:r>
            <a:r>
              <a:rPr lang="en-US" sz="3600" b="1" baseline="-25000" dirty="0">
                <a:solidFill>
                  <a:srgbClr val="063DE8"/>
                </a:solidFill>
                <a:effectLst>
                  <a:outerShdw blurRad="38100" dist="38100" dir="2700000" algn="tl">
                    <a:srgbClr val="000000"/>
                  </a:outerShdw>
                </a:effectLst>
                <a:latin typeface="Arial" charset="0"/>
              </a:rPr>
              <a:t>2</a:t>
            </a:r>
            <a:r>
              <a:rPr lang="en-US" sz="3600" b="1" dirty="0">
                <a:solidFill>
                  <a:srgbClr val="063DE8"/>
                </a:solidFill>
                <a:effectLst>
                  <a:outerShdw blurRad="38100" dist="38100" dir="2700000" algn="tl">
                    <a:srgbClr val="000000"/>
                  </a:outerShdw>
                </a:effectLst>
                <a:latin typeface="Arial" charset="0"/>
              </a:rPr>
              <a:t>O   +            FePO</a:t>
            </a:r>
            <a:r>
              <a:rPr lang="en-US" sz="3600" b="1" baseline="-25000" dirty="0">
                <a:solidFill>
                  <a:srgbClr val="063DE8"/>
                </a:solidFill>
                <a:effectLst>
                  <a:outerShdw blurRad="38100" dist="38100" dir="2700000" algn="tl">
                    <a:srgbClr val="000000"/>
                  </a:outerShdw>
                </a:effectLst>
                <a:latin typeface="Arial" charset="0"/>
              </a:rPr>
              <a:t>4</a:t>
            </a:r>
            <a:r>
              <a:rPr lang="en-US" sz="3600" b="1" dirty="0">
                <a:solidFill>
                  <a:srgbClr val="063DE8"/>
                </a:solidFill>
                <a:effectLst>
                  <a:outerShdw blurRad="38100" dist="38100" dir="2700000" algn="tl">
                    <a:srgbClr val="000000"/>
                  </a:outerShdw>
                </a:effectLst>
                <a:latin typeface="Arial" charset="0"/>
              </a:rPr>
              <a:t> </a:t>
            </a:r>
          </a:p>
        </p:txBody>
      </p:sp>
    </p:spTree>
    <p:extLst>
      <p:ext uri="{BB962C8B-B14F-4D97-AF65-F5344CB8AC3E}">
        <p14:creationId xmlns:p14="http://schemas.microsoft.com/office/powerpoint/2010/main" val="833807160"/>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Homework</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914400" y="2843525"/>
            <a:ext cx="7313613" cy="4056062"/>
          </a:xfrm>
        </p:spPr>
        <p:txBody>
          <a:bodyPr>
            <a:normAutofit/>
          </a:bodyPr>
          <a:lstStyle/>
          <a:p>
            <a:pPr marL="0" indent="0" algn="ctr">
              <a:buNone/>
            </a:pPr>
            <a:r>
              <a:rPr lang="en-US" sz="4400" b="1" dirty="0" smtClean="0"/>
              <a:t>Quiz Next Meeting!</a:t>
            </a:r>
            <a:endParaRPr lang="en-US" sz="4400" b="1" dirty="0"/>
          </a:p>
        </p:txBody>
      </p:sp>
    </p:spTree>
    <p:extLst>
      <p:ext uri="{BB962C8B-B14F-4D97-AF65-F5344CB8AC3E}">
        <p14:creationId xmlns:p14="http://schemas.microsoft.com/office/powerpoint/2010/main" val="1848773577"/>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30238" y="723900"/>
            <a:ext cx="8153400" cy="1143000"/>
          </a:xfrm>
        </p:spPr>
        <p:txBody>
          <a:bodyPr/>
          <a:lstStyle/>
          <a:p>
            <a:pPr>
              <a:defRPr/>
            </a:pPr>
            <a:r>
              <a:rPr lang="en-US" sz="4800" b="1" dirty="0" smtClean="0">
                <a:solidFill>
                  <a:srgbClr val="6E0043"/>
                </a:solidFill>
                <a:effectLst>
                  <a:outerShdw blurRad="38100" dist="38100" dir="2700000" algn="tl">
                    <a:srgbClr val="000000"/>
                  </a:outerShdw>
                </a:effectLst>
                <a:latin typeface="Baskerville"/>
                <a:ea typeface="+mj-ea"/>
                <a:cs typeface="Baskerville"/>
              </a:rPr>
              <a:t>CHEMICAL REACTIONS</a:t>
            </a:r>
            <a:endParaRPr lang="en-US" sz="3200" b="1" dirty="0" smtClean="0">
              <a:solidFill>
                <a:srgbClr val="6E0043"/>
              </a:solidFill>
              <a:effectLst>
                <a:outerShdw blurRad="38100" dist="38100" dir="2700000" algn="tl">
                  <a:srgbClr val="000000"/>
                </a:outerShdw>
              </a:effectLst>
              <a:latin typeface="Baskerville"/>
              <a:ea typeface="+mj-ea"/>
              <a:cs typeface="Baskerville"/>
            </a:endParaRPr>
          </a:p>
        </p:txBody>
      </p:sp>
      <p:pic>
        <p:nvPicPr>
          <p:cNvPr id="205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8" y="2085975"/>
            <a:ext cx="3970337"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085975"/>
            <a:ext cx="37465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01" name="Rectangle 5"/>
          <p:cNvSpPr>
            <a:spLocks noChangeArrowheads="1"/>
          </p:cNvSpPr>
          <p:nvPr/>
        </p:nvSpPr>
        <p:spPr bwMode="auto">
          <a:xfrm>
            <a:off x="969963" y="5846763"/>
            <a:ext cx="2740025" cy="454025"/>
          </a:xfrm>
          <a:prstGeom prst="rect">
            <a:avLst/>
          </a:prstGeom>
          <a:noFill/>
          <a:ln w="12700">
            <a:noFill/>
            <a:miter lim="800000"/>
            <a:headEnd/>
            <a:tailEnd/>
          </a:ln>
          <a:effectLst/>
        </p:spPr>
        <p:txBody>
          <a:bodyPr wrap="none" lIns="90487" tIns="44450" rIns="90487" bIns="44450">
            <a:spAutoFit/>
          </a:bodyPr>
          <a:lstStyle/>
          <a:p>
            <a:r>
              <a:rPr lang="en-US" b="1">
                <a:effectLst>
                  <a:outerShdw blurRad="38100" dist="38100" dir="2700000" algn="tl">
                    <a:srgbClr val="DDDDDD"/>
                  </a:outerShdw>
                </a:effectLst>
                <a:latin typeface="Arial" charset="0"/>
              </a:rPr>
              <a:t>Reactants: Zn + I</a:t>
            </a:r>
            <a:r>
              <a:rPr lang="en-US" b="1" baseline="-25000">
                <a:effectLst>
                  <a:outerShdw blurRad="38100" dist="38100" dir="2700000" algn="tl">
                    <a:srgbClr val="DDDDDD"/>
                  </a:outerShdw>
                </a:effectLst>
                <a:latin typeface="Arial" charset="0"/>
              </a:rPr>
              <a:t>2</a:t>
            </a:r>
          </a:p>
        </p:txBody>
      </p:sp>
      <p:sp>
        <p:nvSpPr>
          <p:cNvPr id="4102" name="Rectangle 6"/>
          <p:cNvSpPr>
            <a:spLocks noChangeArrowheads="1"/>
          </p:cNvSpPr>
          <p:nvPr/>
        </p:nvSpPr>
        <p:spPr bwMode="auto">
          <a:xfrm>
            <a:off x="5465763" y="5846763"/>
            <a:ext cx="2170112" cy="454025"/>
          </a:xfrm>
          <a:prstGeom prst="rect">
            <a:avLst/>
          </a:prstGeom>
          <a:noFill/>
          <a:ln w="12700">
            <a:noFill/>
            <a:miter lim="800000"/>
            <a:headEnd/>
            <a:tailEnd/>
          </a:ln>
          <a:effectLst/>
        </p:spPr>
        <p:txBody>
          <a:bodyPr wrap="none" lIns="90487" tIns="44450" rIns="90487" bIns="44450">
            <a:spAutoFit/>
          </a:bodyPr>
          <a:lstStyle/>
          <a:p>
            <a:r>
              <a:rPr lang="en-US" b="1">
                <a:effectLst>
                  <a:outerShdw blurRad="38100" dist="38100" dir="2700000" algn="tl">
                    <a:srgbClr val="DDDDDD"/>
                  </a:outerShdw>
                </a:effectLst>
                <a:latin typeface="Arial" charset="0"/>
              </a:rPr>
              <a:t>Product: Zn I</a:t>
            </a:r>
            <a:r>
              <a:rPr lang="en-US" b="1" baseline="-25000">
                <a:effectLst>
                  <a:outerShdw blurRad="38100" dist="38100" dir="2700000" algn="tl">
                    <a:srgbClr val="DDDDDD"/>
                  </a:outerShdw>
                </a:effectLst>
                <a:latin typeface="Arial" charset="0"/>
              </a:rPr>
              <a:t>2</a:t>
            </a:r>
          </a:p>
        </p:txBody>
      </p:sp>
      <p:sp>
        <p:nvSpPr>
          <p:cNvPr id="2055" name="Line 7"/>
          <p:cNvSpPr>
            <a:spLocks noChangeShapeType="1"/>
          </p:cNvSpPr>
          <p:nvPr/>
        </p:nvSpPr>
        <p:spPr bwMode="auto">
          <a:xfrm>
            <a:off x="3911600" y="6096000"/>
            <a:ext cx="13970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42059066"/>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19200" y="533400"/>
            <a:ext cx="6477000" cy="838200"/>
          </a:xfrm>
        </p:spPr>
        <p:txBody>
          <a:bodyPr/>
          <a:lstStyle/>
          <a:p>
            <a:pPr>
              <a:defRPr/>
            </a:pPr>
            <a:r>
              <a:rPr lang="en-US" sz="4800" b="1" smtClean="0">
                <a:solidFill>
                  <a:srgbClr val="00279F"/>
                </a:solidFill>
                <a:effectLst>
                  <a:outerShdw blurRad="38100" dist="38100" dir="2700000" algn="tl">
                    <a:srgbClr val="000000"/>
                  </a:outerShdw>
                </a:effectLst>
                <a:latin typeface="Comic Sans MS" pitchFamily="66" charset="0"/>
                <a:ea typeface="+mj-ea"/>
              </a:rPr>
              <a:t>Chemical Equations</a:t>
            </a:r>
            <a:endParaRPr lang="en-US" sz="4800" b="1" smtClean="0">
              <a:solidFill>
                <a:srgbClr val="00279F"/>
              </a:solidFill>
              <a:effectLst>
                <a:outerShdw blurRad="38100" dist="38100" dir="2700000" algn="tl">
                  <a:srgbClr val="000000"/>
                </a:outerShdw>
              </a:effectLst>
              <a:latin typeface="Arial" charset="0"/>
              <a:ea typeface="+mj-ea"/>
            </a:endParaRPr>
          </a:p>
        </p:txBody>
      </p:sp>
      <p:sp>
        <p:nvSpPr>
          <p:cNvPr id="5123" name="Rectangle 3"/>
          <p:cNvSpPr>
            <a:spLocks noGrp="1" noChangeArrowheads="1"/>
          </p:cNvSpPr>
          <p:nvPr>
            <p:ph idx="1"/>
          </p:nvPr>
        </p:nvSpPr>
        <p:spPr>
          <a:xfrm>
            <a:off x="381000" y="1447800"/>
            <a:ext cx="8305800" cy="4876800"/>
          </a:xfrm>
        </p:spPr>
        <p:txBody>
          <a:bodyPr>
            <a:normAutofit/>
          </a:bodyPr>
          <a:lstStyle/>
          <a:p>
            <a:pPr>
              <a:buFontTx/>
              <a:buNone/>
            </a:pPr>
            <a:r>
              <a:rPr lang="en-US" sz="3600" b="1" dirty="0">
                <a:solidFill>
                  <a:schemeClr val="tx1"/>
                </a:solidFill>
                <a:effectLst>
                  <a:outerShdw blurRad="38100" dist="38100" dir="2700000" algn="tl">
                    <a:srgbClr val="FFFFFF"/>
                  </a:outerShdw>
                </a:effectLst>
                <a:latin typeface="Arial" charset="0"/>
              </a:rPr>
              <a:t>Their Job: Depict the kind of </a:t>
            </a:r>
            <a:r>
              <a:rPr lang="en-US" sz="3600" b="1" dirty="0">
                <a:solidFill>
                  <a:schemeClr val="hlink"/>
                </a:solidFill>
                <a:effectLst>
                  <a:outerShdw blurRad="38100" dist="38100" dir="2700000" algn="tl">
                    <a:srgbClr val="000000"/>
                  </a:outerShdw>
                </a:effectLst>
                <a:latin typeface="Comic Sans MS" charset="0"/>
              </a:rPr>
              <a:t>reactants</a:t>
            </a:r>
            <a:r>
              <a:rPr lang="en-US" sz="3600" b="1" dirty="0">
                <a:effectLst>
                  <a:outerShdw blurRad="38100" dist="38100" dir="2700000" algn="tl">
                    <a:srgbClr val="FFFFFF"/>
                  </a:outerShdw>
                </a:effectLst>
                <a:latin typeface="Arial" charset="0"/>
              </a:rPr>
              <a:t> </a:t>
            </a:r>
            <a:r>
              <a:rPr lang="en-US" sz="3600" b="1" dirty="0">
                <a:solidFill>
                  <a:srgbClr val="000000"/>
                </a:solidFill>
                <a:effectLst>
                  <a:outerShdw blurRad="38100" dist="38100" dir="2700000" algn="tl">
                    <a:srgbClr val="FFFFFF"/>
                  </a:outerShdw>
                </a:effectLst>
                <a:latin typeface="Arial" charset="0"/>
              </a:rPr>
              <a:t>and </a:t>
            </a:r>
            <a:r>
              <a:rPr lang="en-US" sz="3600" b="1" dirty="0">
                <a:solidFill>
                  <a:srgbClr val="FF9218"/>
                </a:solidFill>
                <a:effectLst>
                  <a:outerShdw blurRad="38100" dist="38100" dir="2700000" algn="tl">
                    <a:srgbClr val="000000"/>
                  </a:outerShdw>
                </a:effectLst>
                <a:latin typeface="Comic Sans MS" charset="0"/>
              </a:rPr>
              <a:t>products</a:t>
            </a:r>
            <a:r>
              <a:rPr lang="en-US" sz="3600" b="1" dirty="0">
                <a:effectLst>
                  <a:outerShdw blurRad="38100" dist="38100" dir="2700000" algn="tl">
                    <a:srgbClr val="FFFFFF"/>
                  </a:outerShdw>
                </a:effectLst>
                <a:latin typeface="Arial" charset="0"/>
              </a:rPr>
              <a:t> </a:t>
            </a:r>
            <a:r>
              <a:rPr lang="en-US" sz="3600" b="1" dirty="0">
                <a:solidFill>
                  <a:srgbClr val="000000"/>
                </a:solidFill>
                <a:effectLst>
                  <a:outerShdw blurRad="38100" dist="38100" dir="2700000" algn="tl">
                    <a:srgbClr val="FFFFFF"/>
                  </a:outerShdw>
                </a:effectLst>
                <a:latin typeface="Arial" charset="0"/>
              </a:rPr>
              <a:t>and their relative amounts in a reaction.</a:t>
            </a:r>
          </a:p>
          <a:p>
            <a:pPr>
              <a:buFontTx/>
              <a:buNone/>
            </a:pPr>
            <a:r>
              <a:rPr lang="en-US" sz="3600" b="1" dirty="0">
                <a:solidFill>
                  <a:srgbClr val="1C7A2C"/>
                </a:solidFill>
                <a:effectLst>
                  <a:outerShdw blurRad="38100" dist="38100" dir="2700000" algn="tl">
                    <a:srgbClr val="000000"/>
                  </a:outerShdw>
                </a:effectLst>
                <a:latin typeface="Arial" charset="0"/>
              </a:rPr>
              <a:t>4</a:t>
            </a:r>
            <a:r>
              <a:rPr lang="en-US" sz="3600" b="1" dirty="0">
                <a:effectLst>
                  <a:outerShdw blurRad="38100" dist="38100" dir="2700000" algn="tl">
                    <a:srgbClr val="FFFFFF"/>
                  </a:outerShdw>
                </a:effectLst>
                <a:latin typeface="Arial" charset="0"/>
              </a:rPr>
              <a:t> </a:t>
            </a:r>
            <a:r>
              <a:rPr lang="en-US" sz="3600" b="1" dirty="0">
                <a:solidFill>
                  <a:schemeClr val="hlink"/>
                </a:solidFill>
                <a:effectLst>
                  <a:outerShdw blurRad="38100" dist="38100" dir="2700000" algn="tl">
                    <a:srgbClr val="000000"/>
                  </a:outerShdw>
                </a:effectLst>
                <a:latin typeface="Arial" charset="0"/>
              </a:rPr>
              <a:t>Al </a:t>
            </a:r>
            <a:r>
              <a:rPr lang="en-US" sz="3600" b="1" baseline="-25000" dirty="0">
                <a:solidFill>
                  <a:schemeClr val="hlink"/>
                </a:solidFill>
                <a:effectLst>
                  <a:outerShdw blurRad="38100" dist="38100" dir="2700000" algn="tl">
                    <a:srgbClr val="000000"/>
                  </a:outerShdw>
                </a:effectLst>
                <a:latin typeface="Arial" charset="0"/>
              </a:rPr>
              <a:t>(s)</a:t>
            </a:r>
            <a:r>
              <a:rPr lang="en-US" sz="3600" b="1" dirty="0">
                <a:effectLst>
                  <a:outerShdw blurRad="38100" dist="38100" dir="2700000" algn="tl">
                    <a:srgbClr val="FFFFFF"/>
                  </a:outerShdw>
                </a:effectLst>
                <a:latin typeface="Arial" charset="0"/>
              </a:rPr>
              <a:t>  +  </a:t>
            </a:r>
            <a:r>
              <a:rPr lang="en-US" sz="3600" b="1" dirty="0">
                <a:solidFill>
                  <a:srgbClr val="1C7A2C"/>
                </a:solidFill>
                <a:effectLst>
                  <a:outerShdw blurRad="38100" dist="38100" dir="2700000" algn="tl">
                    <a:srgbClr val="000000"/>
                  </a:outerShdw>
                </a:effectLst>
                <a:latin typeface="Arial" charset="0"/>
              </a:rPr>
              <a:t>3</a:t>
            </a:r>
            <a:r>
              <a:rPr lang="en-US" sz="3600" b="1" dirty="0">
                <a:effectLst>
                  <a:outerShdw blurRad="38100" dist="38100" dir="2700000" algn="tl">
                    <a:srgbClr val="FFFFFF"/>
                  </a:outerShdw>
                </a:effectLst>
                <a:latin typeface="Arial" charset="0"/>
              </a:rPr>
              <a:t> </a:t>
            </a:r>
            <a:r>
              <a:rPr lang="en-US" sz="3600" b="1" dirty="0">
                <a:solidFill>
                  <a:schemeClr val="hlink"/>
                </a:solidFill>
                <a:effectLst>
                  <a:outerShdw blurRad="38100" dist="38100" dir="2700000" algn="tl">
                    <a:srgbClr val="000000"/>
                  </a:outerShdw>
                </a:effectLst>
                <a:latin typeface="Arial" charset="0"/>
              </a:rPr>
              <a:t>O</a:t>
            </a:r>
            <a:r>
              <a:rPr lang="en-US" sz="3600" b="1" baseline="-25000" dirty="0">
                <a:solidFill>
                  <a:schemeClr val="hlink"/>
                </a:solidFill>
                <a:effectLst>
                  <a:outerShdw blurRad="38100" dist="38100" dir="2700000" algn="tl">
                    <a:srgbClr val="000000"/>
                  </a:outerShdw>
                </a:effectLst>
                <a:latin typeface="Arial" charset="0"/>
              </a:rPr>
              <a:t>2 (g)</a:t>
            </a:r>
            <a:r>
              <a:rPr lang="en-US" sz="3600" b="1" dirty="0">
                <a:effectLst>
                  <a:outerShdw blurRad="38100" dist="38100" dir="2700000" algn="tl">
                    <a:srgbClr val="FFFFFF"/>
                  </a:outerShdw>
                </a:effectLst>
                <a:latin typeface="Arial" charset="0"/>
              </a:rPr>
              <a:t>  ---&gt;  </a:t>
            </a:r>
            <a:r>
              <a:rPr lang="en-US" sz="3600" b="1" dirty="0">
                <a:solidFill>
                  <a:srgbClr val="1C7A2C"/>
                </a:solidFill>
                <a:effectLst>
                  <a:outerShdw blurRad="38100" dist="38100" dir="2700000" algn="tl">
                    <a:srgbClr val="000000"/>
                  </a:outerShdw>
                </a:effectLst>
                <a:latin typeface="Arial" charset="0"/>
              </a:rPr>
              <a:t>2</a:t>
            </a:r>
            <a:r>
              <a:rPr lang="en-US" sz="3600" b="1" dirty="0">
                <a:effectLst>
                  <a:outerShdw blurRad="38100" dist="38100" dir="2700000" algn="tl">
                    <a:srgbClr val="FFFFFF"/>
                  </a:outerShdw>
                </a:effectLst>
                <a:latin typeface="Arial" charset="0"/>
              </a:rPr>
              <a:t> </a:t>
            </a:r>
            <a:r>
              <a:rPr lang="en-US" sz="3600" b="1" dirty="0">
                <a:solidFill>
                  <a:srgbClr val="FF9218"/>
                </a:solidFill>
                <a:effectLst>
                  <a:outerShdw blurRad="38100" dist="38100" dir="2700000" algn="tl">
                    <a:srgbClr val="000000"/>
                  </a:outerShdw>
                </a:effectLst>
                <a:latin typeface="Arial" charset="0"/>
              </a:rPr>
              <a:t>Al</a:t>
            </a:r>
            <a:r>
              <a:rPr lang="en-US" sz="3600" b="1" baseline="-25000" dirty="0">
                <a:solidFill>
                  <a:srgbClr val="FF9218"/>
                </a:solidFill>
                <a:effectLst>
                  <a:outerShdw blurRad="38100" dist="38100" dir="2700000" algn="tl">
                    <a:srgbClr val="000000"/>
                  </a:outerShdw>
                </a:effectLst>
                <a:latin typeface="Arial" charset="0"/>
              </a:rPr>
              <a:t>2</a:t>
            </a:r>
            <a:r>
              <a:rPr lang="en-US" sz="3600" b="1" dirty="0">
                <a:solidFill>
                  <a:srgbClr val="FF9218"/>
                </a:solidFill>
                <a:effectLst>
                  <a:outerShdw blurRad="38100" dist="38100" dir="2700000" algn="tl">
                    <a:srgbClr val="000000"/>
                  </a:outerShdw>
                </a:effectLst>
                <a:latin typeface="Arial" charset="0"/>
              </a:rPr>
              <a:t>O</a:t>
            </a:r>
            <a:r>
              <a:rPr lang="en-US" sz="3600" b="1" baseline="-25000" dirty="0">
                <a:solidFill>
                  <a:srgbClr val="FF9218"/>
                </a:solidFill>
                <a:effectLst>
                  <a:outerShdw blurRad="38100" dist="38100" dir="2700000" algn="tl">
                    <a:srgbClr val="000000"/>
                  </a:outerShdw>
                </a:effectLst>
                <a:latin typeface="Arial" charset="0"/>
              </a:rPr>
              <a:t>3 (s)</a:t>
            </a:r>
          </a:p>
          <a:p>
            <a:pPr algn="ctr">
              <a:buFontTx/>
              <a:buNone/>
            </a:pPr>
            <a:endParaRPr lang="en-US" b="1" i="1" dirty="0" smtClean="0">
              <a:solidFill>
                <a:srgbClr val="800000"/>
              </a:solidFill>
              <a:effectLst>
                <a:outerShdw blurRad="38100" dist="38100" dir="2700000" algn="tl">
                  <a:srgbClr val="FFFFFF"/>
                </a:outerShdw>
              </a:effectLst>
              <a:latin typeface="Arial" charset="0"/>
            </a:endParaRPr>
          </a:p>
          <a:p>
            <a:pPr algn="ctr">
              <a:buFontTx/>
              <a:buNone/>
            </a:pPr>
            <a:r>
              <a:rPr lang="en-US" b="1" i="1" dirty="0" smtClean="0">
                <a:solidFill>
                  <a:srgbClr val="800000"/>
                </a:solidFill>
                <a:effectLst>
                  <a:outerShdw blurRad="38100" dist="38100" dir="2700000" algn="tl">
                    <a:srgbClr val="FFFFFF"/>
                  </a:outerShdw>
                </a:effectLst>
                <a:latin typeface="Arial" charset="0"/>
              </a:rPr>
              <a:t>The </a:t>
            </a:r>
            <a:r>
              <a:rPr lang="en-US" b="1" i="1" dirty="0">
                <a:solidFill>
                  <a:srgbClr val="800000"/>
                </a:solidFill>
                <a:effectLst>
                  <a:outerShdw blurRad="38100" dist="38100" dir="2700000" algn="tl">
                    <a:srgbClr val="FFFFFF"/>
                  </a:outerShdw>
                </a:effectLst>
                <a:latin typeface="Arial" charset="0"/>
              </a:rPr>
              <a:t>letters (s), (g), and (l) are the physical states of compounds</a:t>
            </a:r>
            <a:r>
              <a:rPr lang="en-US" b="1" dirty="0">
                <a:solidFill>
                  <a:srgbClr val="800000"/>
                </a:solidFill>
                <a:effectLst>
                  <a:outerShdw blurRad="38100" dist="38100" dir="2700000" algn="tl">
                    <a:srgbClr val="FFFFFF"/>
                  </a:outerShdw>
                </a:effectLst>
                <a:latin typeface="Arial" charset="0"/>
              </a:rPr>
              <a:t>.</a:t>
            </a:r>
          </a:p>
        </p:txBody>
      </p:sp>
      <p:sp>
        <p:nvSpPr>
          <p:cNvPr id="3076" name="Line 4"/>
          <p:cNvSpPr>
            <a:spLocks noChangeShapeType="1"/>
          </p:cNvSpPr>
          <p:nvPr/>
        </p:nvSpPr>
        <p:spPr bwMode="auto">
          <a:xfrm>
            <a:off x="1016000" y="1371600"/>
            <a:ext cx="6731000" cy="0"/>
          </a:xfrm>
          <a:prstGeom prst="line">
            <a:avLst/>
          </a:prstGeom>
          <a:noFill/>
          <a:ln w="50800">
            <a:solidFill>
              <a:srgbClr val="063DE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789141702"/>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609600" y="0"/>
            <a:ext cx="7772400" cy="1143000"/>
          </a:xfrm>
        </p:spPr>
        <p:txBody>
          <a:bodyPr/>
          <a:lstStyle/>
          <a:p>
            <a:r>
              <a:rPr lang="en-US" b="1" dirty="0">
                <a:solidFill>
                  <a:srgbClr val="800000"/>
                </a:solidFill>
                <a:effectLst>
                  <a:outerShdw blurRad="38100" dist="38100" dir="2700000" algn="tl">
                    <a:srgbClr val="000000"/>
                  </a:outerShdw>
                </a:effectLst>
                <a:latin typeface="Comic Sans MS" charset="0"/>
              </a:rPr>
              <a:t>Introduction</a:t>
            </a:r>
          </a:p>
        </p:txBody>
      </p:sp>
      <p:sp>
        <p:nvSpPr>
          <p:cNvPr id="4098" name="Rectangle 2"/>
          <p:cNvSpPr>
            <a:spLocks noGrp="1" noChangeArrowheads="1"/>
          </p:cNvSpPr>
          <p:nvPr>
            <p:ph idx="1"/>
          </p:nvPr>
        </p:nvSpPr>
        <p:spPr>
          <a:xfrm>
            <a:off x="0" y="1066800"/>
            <a:ext cx="9144000" cy="5486400"/>
          </a:xfrm>
        </p:spPr>
        <p:txBody>
          <a:bodyPr/>
          <a:lstStyle/>
          <a:p>
            <a:pPr lvl="1"/>
            <a:r>
              <a:rPr lang="en-US" sz="3200" b="1" dirty="0">
                <a:solidFill>
                  <a:srgbClr val="008000"/>
                </a:solidFill>
                <a:latin typeface="Arial" charset="0"/>
              </a:rPr>
              <a:t>Chemical reactions occur when bonds between the outermost parts of atoms are formed or </a:t>
            </a:r>
            <a:r>
              <a:rPr lang="en-US" sz="3200" b="1" dirty="0" smtClean="0">
                <a:solidFill>
                  <a:srgbClr val="008000"/>
                </a:solidFill>
                <a:latin typeface="Arial" charset="0"/>
              </a:rPr>
              <a:t>broken.</a:t>
            </a:r>
            <a:endParaRPr lang="en-US" sz="3200" b="1" dirty="0">
              <a:solidFill>
                <a:srgbClr val="008000"/>
              </a:solidFill>
              <a:latin typeface="Arial" charset="0"/>
            </a:endParaRPr>
          </a:p>
          <a:p>
            <a:pPr lvl="1"/>
            <a:r>
              <a:rPr lang="en-US" sz="3200" b="1" dirty="0">
                <a:solidFill>
                  <a:srgbClr val="FF0000"/>
                </a:solidFill>
                <a:latin typeface="Arial" charset="0"/>
              </a:rPr>
              <a:t>Chemical reactions involve changes in matter, the making of new materials with new properties, and energy changes.</a:t>
            </a:r>
          </a:p>
          <a:p>
            <a:pPr lvl="1"/>
            <a:r>
              <a:rPr lang="en-US" sz="3200" b="1" dirty="0">
                <a:solidFill>
                  <a:srgbClr val="FF6600"/>
                </a:solidFill>
                <a:latin typeface="Arial" charset="0"/>
              </a:rPr>
              <a:t>Symbols represent elements, formulas describe compounds, chemical equations describe a chemical </a:t>
            </a:r>
            <a:r>
              <a:rPr lang="en-US" sz="3200" b="1" dirty="0" smtClean="0">
                <a:solidFill>
                  <a:srgbClr val="FF6600"/>
                </a:solidFill>
                <a:latin typeface="Arial" charset="0"/>
              </a:rPr>
              <a:t>reaction.</a:t>
            </a:r>
            <a:endParaRPr lang="en-US" sz="3200" b="1" dirty="0">
              <a:solidFill>
                <a:srgbClr val="FF6600"/>
              </a:solidFill>
              <a:latin typeface="Arial" charset="0"/>
            </a:endParaRPr>
          </a:p>
        </p:txBody>
      </p:sp>
    </p:spTree>
    <p:extLst>
      <p:ext uri="{BB962C8B-B14F-4D97-AF65-F5344CB8AC3E}">
        <p14:creationId xmlns:p14="http://schemas.microsoft.com/office/powerpoint/2010/main" val="4231610058"/>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685800" y="228600"/>
            <a:ext cx="7772400" cy="1143000"/>
          </a:xfrm>
        </p:spPr>
        <p:txBody>
          <a:bodyPr/>
          <a:lstStyle/>
          <a:p>
            <a:r>
              <a:rPr lang="en-US" sz="4000" b="1">
                <a:solidFill>
                  <a:schemeClr val="hlink"/>
                </a:solidFill>
                <a:effectLst>
                  <a:outerShdw blurRad="38100" dist="38100" dir="2700000" algn="tl">
                    <a:srgbClr val="000000"/>
                  </a:outerShdw>
                </a:effectLst>
                <a:latin typeface="Comic Sans MS" charset="0"/>
              </a:rPr>
              <a:t>Parts of a Reaction Equation</a:t>
            </a:r>
          </a:p>
        </p:txBody>
      </p:sp>
      <p:sp>
        <p:nvSpPr>
          <p:cNvPr id="14338" name="Rectangle 2"/>
          <p:cNvSpPr>
            <a:spLocks noGrp="1" noChangeArrowheads="1"/>
          </p:cNvSpPr>
          <p:nvPr>
            <p:ph idx="1"/>
          </p:nvPr>
        </p:nvSpPr>
        <p:spPr>
          <a:xfrm>
            <a:off x="0" y="1447800"/>
            <a:ext cx="9144000" cy="5105400"/>
          </a:xfrm>
        </p:spPr>
        <p:txBody>
          <a:bodyPr/>
          <a:lstStyle/>
          <a:p>
            <a:pPr lvl="1">
              <a:lnSpc>
                <a:spcPct val="90000"/>
              </a:lnSpc>
            </a:pPr>
            <a:r>
              <a:rPr lang="en-US" b="1" dirty="0">
                <a:solidFill>
                  <a:srgbClr val="0000FF"/>
                </a:solidFill>
                <a:latin typeface="Arial" charset="0"/>
              </a:rPr>
              <a:t>Chemical equations show the conversion of </a:t>
            </a:r>
            <a:r>
              <a:rPr lang="en-US" b="1" dirty="0">
                <a:solidFill>
                  <a:schemeClr val="hlink"/>
                </a:solidFill>
                <a:effectLst>
                  <a:outerShdw blurRad="38100" dist="38100" dir="2700000" algn="tl">
                    <a:srgbClr val="000000"/>
                  </a:outerShdw>
                </a:effectLst>
                <a:latin typeface="Arial" charset="0"/>
              </a:rPr>
              <a:t>reactants</a:t>
            </a:r>
            <a:r>
              <a:rPr lang="en-US" b="1" dirty="0">
                <a:solidFill>
                  <a:srgbClr val="0000FF"/>
                </a:solidFill>
                <a:latin typeface="Arial" charset="0"/>
              </a:rPr>
              <a:t> (the molecules shown on the </a:t>
            </a:r>
            <a:r>
              <a:rPr lang="en-US" b="1" dirty="0">
                <a:solidFill>
                  <a:schemeClr val="hlink"/>
                </a:solidFill>
                <a:latin typeface="Arial" charset="0"/>
              </a:rPr>
              <a:t>left</a:t>
            </a:r>
            <a:r>
              <a:rPr lang="en-US" b="1" dirty="0">
                <a:solidFill>
                  <a:srgbClr val="0000FF"/>
                </a:solidFill>
                <a:latin typeface="Arial" charset="0"/>
              </a:rPr>
              <a:t> of the arrow) into </a:t>
            </a:r>
            <a:r>
              <a:rPr lang="en-US" b="1" dirty="0">
                <a:solidFill>
                  <a:schemeClr val="hlink"/>
                </a:solidFill>
                <a:effectLst>
                  <a:outerShdw blurRad="38100" dist="38100" dir="2700000" algn="tl">
                    <a:srgbClr val="000000"/>
                  </a:outerShdw>
                </a:effectLst>
                <a:latin typeface="Arial" charset="0"/>
              </a:rPr>
              <a:t>products</a:t>
            </a:r>
            <a:r>
              <a:rPr lang="en-US" b="1" dirty="0">
                <a:solidFill>
                  <a:srgbClr val="0000FF"/>
                </a:solidFill>
                <a:latin typeface="Arial" charset="0"/>
              </a:rPr>
              <a:t> (the molecules shown on the </a:t>
            </a:r>
            <a:r>
              <a:rPr lang="en-US" b="1" dirty="0">
                <a:solidFill>
                  <a:schemeClr val="hlink"/>
                </a:solidFill>
                <a:latin typeface="Arial" charset="0"/>
              </a:rPr>
              <a:t>right</a:t>
            </a:r>
            <a:r>
              <a:rPr lang="en-US" b="1" dirty="0">
                <a:solidFill>
                  <a:srgbClr val="0000FF"/>
                </a:solidFill>
                <a:latin typeface="Arial" charset="0"/>
              </a:rPr>
              <a:t> of the arrow).</a:t>
            </a:r>
          </a:p>
          <a:p>
            <a:pPr lvl="2">
              <a:lnSpc>
                <a:spcPct val="90000"/>
              </a:lnSpc>
            </a:pPr>
            <a:r>
              <a:rPr lang="en-US" sz="2800" b="1" dirty="0">
                <a:solidFill>
                  <a:srgbClr val="0000FF"/>
                </a:solidFill>
                <a:latin typeface="Arial" charset="0"/>
              </a:rPr>
              <a:t>A + sign separates molecules on the same side</a:t>
            </a:r>
          </a:p>
          <a:p>
            <a:pPr lvl="2">
              <a:lnSpc>
                <a:spcPct val="90000"/>
              </a:lnSpc>
            </a:pPr>
            <a:r>
              <a:rPr lang="en-US" sz="2800" b="1" dirty="0">
                <a:solidFill>
                  <a:srgbClr val="0000FF"/>
                </a:solidFill>
                <a:latin typeface="Arial" charset="0"/>
              </a:rPr>
              <a:t>The arrow is read as </a:t>
            </a:r>
            <a:r>
              <a:rPr lang="ja-JP" altLang="en-US" sz="2800" b="1" dirty="0">
                <a:solidFill>
                  <a:srgbClr val="0000FF"/>
                </a:solidFill>
                <a:latin typeface="Arial" charset="0"/>
              </a:rPr>
              <a:t>“</a:t>
            </a:r>
            <a:r>
              <a:rPr lang="en-US" sz="2800" b="1" dirty="0">
                <a:solidFill>
                  <a:srgbClr val="0000FF"/>
                </a:solidFill>
                <a:latin typeface="Arial" charset="0"/>
              </a:rPr>
              <a:t>yields</a:t>
            </a:r>
            <a:r>
              <a:rPr lang="ja-JP" altLang="en-US" sz="2800" b="1" dirty="0">
                <a:solidFill>
                  <a:srgbClr val="0000FF"/>
                </a:solidFill>
                <a:latin typeface="Arial" charset="0"/>
              </a:rPr>
              <a:t>”</a:t>
            </a:r>
            <a:endParaRPr lang="en-US" sz="2800" b="1" dirty="0">
              <a:solidFill>
                <a:srgbClr val="0000FF"/>
              </a:solidFill>
              <a:latin typeface="Arial" charset="0"/>
            </a:endParaRPr>
          </a:p>
          <a:p>
            <a:pPr lvl="2">
              <a:lnSpc>
                <a:spcPct val="90000"/>
              </a:lnSpc>
            </a:pPr>
            <a:r>
              <a:rPr lang="en-US" sz="2800" b="1" i="1" dirty="0">
                <a:solidFill>
                  <a:srgbClr val="0000FF"/>
                </a:solidFill>
                <a:latin typeface="Arial" charset="0"/>
              </a:rPr>
              <a:t>Example</a:t>
            </a:r>
          </a:p>
          <a:p>
            <a:pPr lvl="3" algn="ctr">
              <a:lnSpc>
                <a:spcPct val="90000"/>
              </a:lnSpc>
              <a:buFontTx/>
              <a:buNone/>
            </a:pPr>
            <a:r>
              <a:rPr lang="en-US" sz="2800" b="1" dirty="0">
                <a:solidFill>
                  <a:srgbClr val="008000"/>
                </a:solidFill>
                <a:latin typeface="Arial" charset="0"/>
              </a:rPr>
              <a:t>C + O</a:t>
            </a:r>
            <a:r>
              <a:rPr lang="en-US" sz="2800" b="1" baseline="-25000" dirty="0">
                <a:solidFill>
                  <a:srgbClr val="008000"/>
                </a:solidFill>
                <a:latin typeface="Arial" charset="0"/>
              </a:rPr>
              <a:t>2</a:t>
            </a:r>
            <a:r>
              <a:rPr lang="en-US" sz="2800" b="1" dirty="0">
                <a:solidFill>
                  <a:srgbClr val="008000"/>
                </a:solidFill>
                <a:latin typeface="Arial" charset="0"/>
              </a:rPr>
              <a:t> </a:t>
            </a:r>
            <a:r>
              <a:rPr lang="en-US" sz="2800" b="1" dirty="0">
                <a:solidFill>
                  <a:srgbClr val="008000"/>
                </a:solidFill>
                <a:latin typeface="Arial" charset="0"/>
                <a:sym typeface="Wingdings" charset="0"/>
              </a:rPr>
              <a:t></a:t>
            </a:r>
            <a:r>
              <a:rPr lang="en-US" sz="2800" b="1" dirty="0">
                <a:solidFill>
                  <a:srgbClr val="008000"/>
                </a:solidFill>
                <a:latin typeface="Arial" charset="0"/>
              </a:rPr>
              <a:t> </a:t>
            </a:r>
            <a:r>
              <a:rPr lang="en-US" sz="2800" b="1" dirty="0" smtClean="0">
                <a:solidFill>
                  <a:srgbClr val="008000"/>
                </a:solidFill>
                <a:latin typeface="Arial" charset="0"/>
              </a:rPr>
              <a:t>CO</a:t>
            </a:r>
            <a:r>
              <a:rPr lang="en-US" sz="2800" b="1" baseline="-25000" dirty="0" smtClean="0">
                <a:solidFill>
                  <a:srgbClr val="008000"/>
                </a:solidFill>
                <a:latin typeface="Arial" charset="0"/>
              </a:rPr>
              <a:t>2</a:t>
            </a:r>
          </a:p>
          <a:p>
            <a:pPr lvl="3" algn="ctr">
              <a:lnSpc>
                <a:spcPct val="90000"/>
              </a:lnSpc>
              <a:buFontTx/>
              <a:buNone/>
            </a:pPr>
            <a:endParaRPr lang="en-US" sz="2800" b="1" baseline="-25000" dirty="0">
              <a:solidFill>
                <a:srgbClr val="008000"/>
              </a:solidFill>
              <a:latin typeface="Arial" charset="0"/>
            </a:endParaRPr>
          </a:p>
          <a:p>
            <a:pPr marL="914400" lvl="2" indent="0" algn="ctr">
              <a:lnSpc>
                <a:spcPct val="90000"/>
              </a:lnSpc>
              <a:buNone/>
            </a:pPr>
            <a:r>
              <a:rPr lang="en-US" sz="2800" b="1" dirty="0">
                <a:solidFill>
                  <a:srgbClr val="FF6600"/>
                </a:solidFill>
                <a:latin typeface="Arial" charset="0"/>
              </a:rPr>
              <a:t>This reads </a:t>
            </a:r>
            <a:r>
              <a:rPr lang="ja-JP" altLang="en-US" sz="2800" b="1" dirty="0">
                <a:solidFill>
                  <a:srgbClr val="FF6600"/>
                </a:solidFill>
                <a:latin typeface="Arial" charset="0"/>
              </a:rPr>
              <a:t>“</a:t>
            </a:r>
            <a:r>
              <a:rPr lang="en-US" sz="2800" b="1" dirty="0">
                <a:solidFill>
                  <a:srgbClr val="FF6600"/>
                </a:solidFill>
                <a:latin typeface="Arial" charset="0"/>
              </a:rPr>
              <a:t>carbon plus oxygen react to yield carbon </a:t>
            </a:r>
            <a:r>
              <a:rPr lang="en-US" sz="2800" b="1" dirty="0" smtClean="0">
                <a:solidFill>
                  <a:srgbClr val="FF6600"/>
                </a:solidFill>
                <a:latin typeface="Arial" charset="0"/>
              </a:rPr>
              <a:t>dioxide</a:t>
            </a:r>
            <a:r>
              <a:rPr lang="ja-JP" altLang="en-US" sz="2800" b="1" dirty="0" smtClean="0">
                <a:solidFill>
                  <a:srgbClr val="FF6600"/>
                </a:solidFill>
                <a:latin typeface="Arial" charset="0"/>
              </a:rPr>
              <a:t>”</a:t>
            </a:r>
            <a:r>
              <a:rPr lang="en-US" altLang="ja-JP" sz="2800" b="1" dirty="0" smtClean="0">
                <a:solidFill>
                  <a:srgbClr val="FF6600"/>
                </a:solidFill>
                <a:latin typeface="Arial" charset="0"/>
              </a:rPr>
              <a:t>.</a:t>
            </a:r>
            <a:endParaRPr lang="en-US" sz="2800" b="1" dirty="0">
              <a:solidFill>
                <a:srgbClr val="FF6600"/>
              </a:solidFill>
              <a:latin typeface="Arial" charset="0"/>
            </a:endParaRPr>
          </a:p>
        </p:txBody>
      </p:sp>
    </p:spTree>
    <p:extLst>
      <p:ext uri="{BB962C8B-B14F-4D97-AF65-F5344CB8AC3E}">
        <p14:creationId xmlns:p14="http://schemas.microsoft.com/office/powerpoint/2010/main" val="419954317"/>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0" y="4648200"/>
            <a:ext cx="9144000" cy="1905000"/>
          </a:xfrm>
        </p:spPr>
        <p:txBody>
          <a:bodyPr>
            <a:normAutofit lnSpcReduction="10000"/>
          </a:bodyPr>
          <a:lstStyle/>
          <a:p>
            <a:pPr algn="ctr">
              <a:lnSpc>
                <a:spcPct val="90000"/>
              </a:lnSpc>
            </a:pPr>
            <a:r>
              <a:rPr lang="en-US" sz="2800" dirty="0">
                <a:solidFill>
                  <a:srgbClr val="0000FF"/>
                </a:solidFill>
                <a:latin typeface="Arial" charset="0"/>
              </a:rPr>
              <a:t>The charcoal used in a grill is basically carbon. The carbon reacts with oxygen to yield carbon dioxide. The chemical equation for this reaction, C + O</a:t>
            </a:r>
            <a:r>
              <a:rPr lang="en-US" sz="2800" baseline="-25000" dirty="0">
                <a:solidFill>
                  <a:srgbClr val="0000FF"/>
                </a:solidFill>
                <a:latin typeface="Arial" charset="0"/>
              </a:rPr>
              <a:t>2</a:t>
            </a:r>
            <a:r>
              <a:rPr lang="en-US" sz="2800" dirty="0">
                <a:solidFill>
                  <a:srgbClr val="0000FF"/>
                </a:solidFill>
                <a:latin typeface="Arial" charset="0"/>
              </a:rPr>
              <a:t> </a:t>
            </a:r>
            <a:r>
              <a:rPr lang="en-US" sz="2800" dirty="0">
                <a:solidFill>
                  <a:srgbClr val="0000FF"/>
                </a:solidFill>
                <a:latin typeface="Arial" charset="0"/>
                <a:sym typeface="Wingdings" charset="0"/>
              </a:rPr>
              <a:t></a:t>
            </a:r>
            <a:r>
              <a:rPr lang="en-US" sz="2800" dirty="0">
                <a:solidFill>
                  <a:srgbClr val="0000FF"/>
                </a:solidFill>
                <a:latin typeface="Arial" charset="0"/>
              </a:rPr>
              <a:t> CO</a:t>
            </a:r>
            <a:r>
              <a:rPr lang="en-US" sz="2800" baseline="-25000" dirty="0">
                <a:solidFill>
                  <a:srgbClr val="0000FF"/>
                </a:solidFill>
                <a:latin typeface="Arial" charset="0"/>
              </a:rPr>
              <a:t>2</a:t>
            </a:r>
            <a:r>
              <a:rPr lang="en-US" sz="2800" dirty="0">
                <a:solidFill>
                  <a:srgbClr val="0000FF"/>
                </a:solidFill>
                <a:latin typeface="Arial" charset="0"/>
              </a:rPr>
              <a:t>, contains the same information as the English sentence but has quantitative meaning as well.</a:t>
            </a:r>
          </a:p>
        </p:txBody>
      </p:sp>
      <p:pic>
        <p:nvPicPr>
          <p:cNvPr id="6147" name="Picture 4" descr="tillery+f1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172" y="427227"/>
            <a:ext cx="6072627" cy="409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042765"/>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a:xfrm>
            <a:off x="685800" y="0"/>
            <a:ext cx="7772400" cy="1143000"/>
          </a:xfrm>
        </p:spPr>
        <p:txBody>
          <a:bodyPr/>
          <a:lstStyle/>
          <a:p>
            <a:r>
              <a:rPr lang="en-US" b="1">
                <a:solidFill>
                  <a:schemeClr val="hlink"/>
                </a:solidFill>
                <a:effectLst>
                  <a:outerShdw blurRad="38100" dist="38100" dir="2700000" algn="tl">
                    <a:srgbClr val="000000"/>
                  </a:outerShdw>
                </a:effectLst>
                <a:latin typeface="Comic Sans MS" charset="0"/>
              </a:rPr>
              <a:t>Chemical Equations</a:t>
            </a:r>
          </a:p>
        </p:txBody>
      </p:sp>
      <p:sp>
        <p:nvSpPr>
          <p:cNvPr id="9218" name="Rectangle 2"/>
          <p:cNvSpPr>
            <a:spLocks noGrp="1" noChangeArrowheads="1"/>
          </p:cNvSpPr>
          <p:nvPr>
            <p:ph idx="1"/>
          </p:nvPr>
        </p:nvSpPr>
        <p:spPr>
          <a:xfrm>
            <a:off x="609600" y="1905000"/>
            <a:ext cx="7162800" cy="4114800"/>
          </a:xfrm>
        </p:spPr>
        <p:txBody>
          <a:bodyPr/>
          <a:lstStyle/>
          <a:p>
            <a:pPr>
              <a:buFontTx/>
              <a:buNone/>
            </a:pPr>
            <a:r>
              <a:rPr lang="en-US" sz="2800" b="1">
                <a:effectLst>
                  <a:outerShdw blurRad="38100" dist="38100" dir="2700000" algn="tl">
                    <a:srgbClr val="FFFFFF"/>
                  </a:outerShdw>
                </a:effectLst>
                <a:latin typeface="Arial" charset="0"/>
              </a:rPr>
              <a:t>Because of the principle of the </a:t>
            </a:r>
            <a:r>
              <a:rPr lang="en-US" b="1">
                <a:solidFill>
                  <a:schemeClr val="hlink"/>
                </a:solidFill>
                <a:effectLst>
                  <a:outerShdw blurRad="38100" dist="38100" dir="2700000" algn="tl">
                    <a:srgbClr val="000000"/>
                  </a:outerShdw>
                </a:effectLst>
                <a:latin typeface="Comic Sans MS" charset="0"/>
              </a:rPr>
              <a:t>conservation of matter</a:t>
            </a:r>
            <a:r>
              <a:rPr lang="en-US" sz="2800" b="1">
                <a:effectLst>
                  <a:outerShdw blurRad="38100" dist="38100" dir="2700000" algn="tl">
                    <a:srgbClr val="FFFFFF"/>
                  </a:outerShdw>
                </a:effectLst>
                <a:latin typeface="Arial" charset="0"/>
              </a:rPr>
              <a:t>, </a:t>
            </a:r>
          </a:p>
          <a:p>
            <a:pPr>
              <a:buFontTx/>
              <a:buNone/>
            </a:pPr>
            <a:r>
              <a:rPr lang="en-US" sz="2800" b="1">
                <a:effectLst>
                  <a:outerShdw blurRad="38100" dist="38100" dir="2700000" algn="tl">
                    <a:srgbClr val="FFFFFF"/>
                  </a:outerShdw>
                </a:effectLst>
                <a:latin typeface="Arial" charset="0"/>
              </a:rPr>
              <a:t>an </a:t>
            </a:r>
            <a:r>
              <a:rPr lang="en-US" sz="3600" b="1">
                <a:solidFill>
                  <a:schemeClr val="hlink"/>
                </a:solidFill>
                <a:effectLst>
                  <a:outerShdw blurRad="38100" dist="38100" dir="2700000" algn="tl">
                    <a:srgbClr val="000000"/>
                  </a:outerShdw>
                </a:effectLst>
                <a:latin typeface="Comic Sans MS" charset="0"/>
              </a:rPr>
              <a:t>equation must be 			balanced</a:t>
            </a:r>
            <a:r>
              <a:rPr lang="en-US" sz="3600" b="1">
                <a:solidFill>
                  <a:schemeClr val="hlink"/>
                </a:solidFill>
                <a:effectLst>
                  <a:outerShdw blurRad="38100" dist="38100" dir="2700000" algn="tl">
                    <a:srgbClr val="000000"/>
                  </a:outerShdw>
                </a:effectLst>
                <a:latin typeface="Arial" charset="0"/>
              </a:rPr>
              <a:t>.</a:t>
            </a:r>
          </a:p>
          <a:p>
            <a:pPr>
              <a:buFontTx/>
              <a:buNone/>
            </a:pPr>
            <a:r>
              <a:rPr lang="en-US" sz="2800" b="1">
                <a:effectLst>
                  <a:outerShdw blurRad="38100" dist="38100" dir="2700000" algn="tl">
                    <a:srgbClr val="FFFFFF"/>
                  </a:outerShdw>
                </a:effectLst>
                <a:latin typeface="Arial" charset="0"/>
              </a:rPr>
              <a:t>It must have the same 			number of atoms of the 			same kind on both sides.</a:t>
            </a:r>
            <a:r>
              <a:rPr lang="en-US" b="1">
                <a:solidFill>
                  <a:schemeClr val="hlink"/>
                </a:solidFill>
                <a:effectLst>
                  <a:outerShdw blurRad="38100" dist="38100" dir="2700000" algn="tl">
                    <a:srgbClr val="000000"/>
                  </a:outerShdw>
                </a:effectLst>
                <a:latin typeface="Arial" charset="0"/>
              </a:rPr>
              <a:t>  </a:t>
            </a:r>
          </a:p>
        </p:txBody>
      </p:sp>
      <p:grpSp>
        <p:nvGrpSpPr>
          <p:cNvPr id="7171" name="Group 6"/>
          <p:cNvGrpSpPr>
            <a:grpSpLocks/>
          </p:cNvGrpSpPr>
          <p:nvPr/>
        </p:nvGrpSpPr>
        <p:grpSpPr bwMode="auto">
          <a:xfrm>
            <a:off x="6032500" y="1714500"/>
            <a:ext cx="2705100" cy="4281488"/>
            <a:chOff x="3800" y="1080"/>
            <a:chExt cx="1704" cy="2697"/>
          </a:xfrm>
        </p:grpSpPr>
        <p:sp>
          <p:nvSpPr>
            <p:cNvPr id="9220" name="Rectangle 4"/>
            <p:cNvSpPr>
              <a:spLocks noChangeArrowheads="1"/>
            </p:cNvSpPr>
            <p:nvPr/>
          </p:nvSpPr>
          <p:spPr bwMode="auto">
            <a:xfrm>
              <a:off x="3923" y="3491"/>
              <a:ext cx="1491" cy="286"/>
            </a:xfrm>
            <a:prstGeom prst="rect">
              <a:avLst/>
            </a:prstGeom>
            <a:noFill/>
            <a:ln w="12700">
              <a:noFill/>
              <a:miter lim="800000"/>
              <a:headEnd/>
              <a:tailEnd/>
            </a:ln>
            <a:effectLst/>
          </p:spPr>
          <p:txBody>
            <a:bodyPr wrap="none" lIns="90487" tIns="44450" rIns="90487" bIns="44450">
              <a:spAutoFit/>
            </a:bodyPr>
            <a:lstStyle/>
            <a:p>
              <a:r>
                <a:rPr lang="en-US" b="1">
                  <a:effectLst>
                    <a:outerShdw blurRad="38100" dist="38100" dir="2700000" algn="tl">
                      <a:srgbClr val="FFFFFF"/>
                    </a:outerShdw>
                  </a:effectLst>
                  <a:latin typeface="Arial" charset="0"/>
                </a:rPr>
                <a:t>Lavoisier, 1788</a:t>
              </a:r>
            </a:p>
          </p:txBody>
        </p:sp>
        <p:pic>
          <p:nvPicPr>
            <p:cNvPr id="9221" name="Picture 5"/>
            <p:cNvPicPr>
              <a:picLocks noChangeArrowheads="1"/>
            </p:cNvPicPr>
            <p:nvPr/>
          </p:nvPicPr>
          <p:blipFill>
            <a:blip r:embed="rId2"/>
            <a:srcRect/>
            <a:stretch>
              <a:fillRect/>
            </a:stretch>
          </p:blipFill>
          <p:spPr bwMode="auto">
            <a:xfrm>
              <a:off x="3800" y="1080"/>
              <a:ext cx="1704" cy="2272"/>
            </a:xfrm>
            <a:prstGeom prst="rect">
              <a:avLst/>
            </a:prstGeom>
            <a:noFill/>
            <a:ln w="12700">
              <a:noFill/>
              <a:miter lim="800000"/>
              <a:headEnd/>
              <a:tailEnd/>
            </a:ln>
            <a:effectLst>
              <a:outerShdw dist="107763" dir="2700000" algn="ctr" rotWithShape="0">
                <a:schemeClr val="bg2"/>
              </a:outerShdw>
            </a:effectLst>
          </p:spPr>
        </p:pic>
      </p:grpSp>
      <p:sp>
        <p:nvSpPr>
          <p:cNvPr id="7172" name="Line 7"/>
          <p:cNvSpPr>
            <a:spLocks noChangeShapeType="1"/>
          </p:cNvSpPr>
          <p:nvPr/>
        </p:nvSpPr>
        <p:spPr bwMode="auto">
          <a:xfrm>
            <a:off x="990600" y="914400"/>
            <a:ext cx="6731000" cy="0"/>
          </a:xfrm>
          <a:prstGeom prst="line">
            <a:avLst/>
          </a:prstGeom>
          <a:noFill/>
          <a:ln w="50800">
            <a:solidFill>
              <a:srgbClr val="063DE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72713813"/>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r>
              <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Juice ITC" charset="0"/>
              </a:rPr>
              <a:t>The </a:t>
            </a: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Juice ITC" charset="0"/>
              </a:rPr>
              <a:t>Law of Conservation of Mass</a:t>
            </a:r>
            <a:endPar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Juice ITC" charset="0"/>
            </a:endParaRPr>
          </a:p>
        </p:txBody>
      </p:sp>
      <p:sp>
        <p:nvSpPr>
          <p:cNvPr id="33795" name="Rectangle 3"/>
          <p:cNvSpPr>
            <a:spLocks noGrp="1" noChangeArrowheads="1"/>
          </p:cNvSpPr>
          <p:nvPr>
            <p:ph idx="1"/>
          </p:nvPr>
        </p:nvSpPr>
        <p:spPr/>
        <p:txBody>
          <a:bodyPr/>
          <a:lstStyle/>
          <a:p>
            <a:pPr algn="ctr" eaLnBrk="1" hangingPunct="1"/>
            <a:r>
              <a:rPr lang="en-US" dirty="0">
                <a:solidFill>
                  <a:schemeClr val="tx1"/>
                </a:solidFill>
                <a:latin typeface="Juice ITC" charset="0"/>
              </a:rPr>
              <a:t>The law of conservation of matter states that matter (mass) can neither be created nor destroyed.  It can, however, can be rearranged.</a:t>
            </a:r>
          </a:p>
          <a:p>
            <a:pPr algn="ctr" eaLnBrk="1" hangingPunct="1"/>
            <a:r>
              <a:rPr lang="en-US" dirty="0">
                <a:solidFill>
                  <a:schemeClr val="tx1"/>
                </a:solidFill>
                <a:latin typeface="Juice ITC" charset="0"/>
              </a:rPr>
              <a:t>In a chemical reaction, the mass of the reactants must equal the mass of the products.</a:t>
            </a:r>
          </a:p>
          <a:p>
            <a:pPr marL="0" indent="0" algn="ctr" eaLnBrk="1" hangingPunct="1">
              <a:buNone/>
            </a:pPr>
            <a:endParaRPr lang="en-US" dirty="0">
              <a:solidFill>
                <a:schemeClr val="tx1"/>
              </a:solidFill>
              <a:latin typeface="Juice ITC" charset="0"/>
            </a:endParaRPr>
          </a:p>
          <a:p>
            <a:pPr algn="ctr" eaLnBrk="1" hangingPunct="1"/>
            <a:endParaRPr lang="en-US" dirty="0">
              <a:solidFill>
                <a:schemeClr val="tx1"/>
              </a:solidFill>
              <a:latin typeface="Juice ITC" charset="0"/>
            </a:endParaRPr>
          </a:p>
        </p:txBody>
      </p:sp>
    </p:spTree>
    <p:extLst>
      <p:ext uri="{BB962C8B-B14F-4D97-AF65-F5344CB8AC3E}">
        <p14:creationId xmlns:p14="http://schemas.microsoft.com/office/powerpoint/2010/main" val="3696024265"/>
      </p:ext>
    </p:extLst>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3795">
                                            <p:txEl>
                                              <p:pRg st="0" end="0"/>
                                            </p:txEl>
                                          </p:spTgt>
                                        </p:tgtEl>
                                        <p:attrNameLst>
                                          <p:attrName>ppt_x</p:attrName>
                                        </p:attrNameLst>
                                      </p:cBhvr>
                                    </p:anim>
                                    <p:anim from="0" to="-1.0" calcmode="lin" valueType="num">
                                      <p:cBhvr>
                                        <p:cTn id="8" dur="200" decel="50000" autoRev="1" fill="hold">
                                          <p:stCondLst>
                                            <p:cond delay="600"/>
                                          </p:stCondLst>
                                        </p:cTn>
                                        <p:tgtEl>
                                          <p:spTgt spid="33795">
                                            <p:txEl>
                                              <p:pRg st="0" end="0"/>
                                            </p:txEl>
                                          </p:spTgt>
                                        </p:tgtEl>
                                        <p:attrNameLst>
                                          <p:attrName>xshear</p:attrName>
                                        </p:attrNameLst>
                                      </p:cBhvr>
                                    </p:anim>
                                    <p:animScale>
                                      <p:cBhvr>
                                        <p:cTn id="9" dur="200" decel="100000" autoRev="1" fill="hold">
                                          <p:stCondLst>
                                            <p:cond delay="600"/>
                                          </p:stCondLst>
                                        </p:cTn>
                                        <p:tgtEl>
                                          <p:spTgt spid="33795">
                                            <p:txEl>
                                              <p:pRg st="0" end="0"/>
                                            </p:txEl>
                                          </p:spTgt>
                                        </p:tgtEl>
                                      </p:cBhvr>
                                      <p:from x="100000" y="100000"/>
                                      <p:to x="80000" y="100000"/>
                                    </p:animScale>
                                    <p:anim by="(#ppt_h/3+#ppt_w*0.1)" calcmode="lin" valueType="num">
                                      <p:cBhvr additive="sum">
                                        <p:cTn id="10" dur="200" decel="100000" autoRev="1" fill="hold">
                                          <p:stCondLst>
                                            <p:cond delay="600"/>
                                          </p:stCondLst>
                                        </p:cTn>
                                        <p:tgtEl>
                                          <p:spTgt spid="3379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3795">
                                            <p:txEl>
                                              <p:pRg st="1" end="1"/>
                                            </p:txEl>
                                          </p:spTgt>
                                        </p:tgtEl>
                                        <p:attrNameLst>
                                          <p:attrName>ppt_x</p:attrName>
                                        </p:attrNameLst>
                                      </p:cBhvr>
                                    </p:anim>
                                    <p:anim from="0" to="-1.0" calcmode="lin" valueType="num">
                                      <p:cBhvr>
                                        <p:cTn id="16" dur="200" decel="50000" autoRev="1" fill="hold">
                                          <p:stCondLst>
                                            <p:cond delay="600"/>
                                          </p:stCondLst>
                                        </p:cTn>
                                        <p:tgtEl>
                                          <p:spTgt spid="33795">
                                            <p:txEl>
                                              <p:pRg st="1" end="1"/>
                                            </p:txEl>
                                          </p:spTgt>
                                        </p:tgtEl>
                                        <p:attrNameLst>
                                          <p:attrName>xshear</p:attrName>
                                        </p:attrNameLst>
                                      </p:cBhvr>
                                    </p:anim>
                                    <p:animScale>
                                      <p:cBhvr>
                                        <p:cTn id="17" dur="200" decel="100000" autoRev="1" fill="hold">
                                          <p:stCondLst>
                                            <p:cond delay="600"/>
                                          </p:stCondLst>
                                        </p:cTn>
                                        <p:tgtEl>
                                          <p:spTgt spid="33795">
                                            <p:txEl>
                                              <p:pRg st="1" end="1"/>
                                            </p:txEl>
                                          </p:spTgt>
                                        </p:tgtEl>
                                      </p:cBhvr>
                                      <p:from x="100000" y="100000"/>
                                      <p:to x="80000" y="100000"/>
                                    </p:animScale>
                                    <p:anim by="(#ppt_h/3+#ppt_w*0.1)" calcmode="lin" valueType="num">
                                      <p:cBhvr additive="sum">
                                        <p:cTn id="18" dur="200" decel="100000" autoRev="1" fill="hold">
                                          <p:stCondLst>
                                            <p:cond delay="600"/>
                                          </p:stCondLst>
                                        </p:cTn>
                                        <p:tgtEl>
                                          <p:spTgt spid="33795">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91</TotalTime>
  <Words>988</Words>
  <Application>Microsoft Macintosh PowerPoint</Application>
  <PresentationFormat>On-screen Show (4:3)</PresentationFormat>
  <Paragraphs>97</Paragraphs>
  <Slides>23</Slides>
  <Notes>0</Notes>
  <HiddenSlides>0</HiddenSlides>
  <MMClips>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Inkwell</vt:lpstr>
      <vt:lpstr>Chemical Reactions</vt:lpstr>
      <vt:lpstr>Students are expected to:</vt:lpstr>
      <vt:lpstr>CHEMICAL REACTIONS</vt:lpstr>
      <vt:lpstr>Chemical Equations</vt:lpstr>
      <vt:lpstr>Introduction</vt:lpstr>
      <vt:lpstr>Parts of a Reaction Equation</vt:lpstr>
      <vt:lpstr>PowerPoint Presentation</vt:lpstr>
      <vt:lpstr>Chemical Equations</vt:lpstr>
      <vt:lpstr>The Law of Conservation of Mass</vt:lpstr>
      <vt:lpstr>Thinking of the balance?</vt:lpstr>
      <vt:lpstr>PowerPoint Presentation</vt:lpstr>
      <vt:lpstr>Symbols Used in Equations</vt:lpstr>
      <vt:lpstr>Balancing Equations</vt:lpstr>
      <vt:lpstr>Subscripts vs. Coefficients</vt:lpstr>
      <vt:lpstr>Chemical Equations</vt:lpstr>
      <vt:lpstr>Steps to Balancing Equations</vt:lpstr>
      <vt:lpstr>Hints in Balancing Equations:</vt:lpstr>
      <vt:lpstr>PowerPoint Presentation</vt:lpstr>
      <vt:lpstr>Balancing Equations</vt:lpstr>
      <vt:lpstr>Balancing   Equations</vt:lpstr>
      <vt:lpstr>Balancing Equations</vt:lpstr>
      <vt:lpstr>Balancing Equations</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Of Conservation</dc:title>
  <dc:creator>mac apple</dc:creator>
  <cp:lastModifiedBy>mac apple</cp:lastModifiedBy>
  <cp:revision>9</cp:revision>
  <dcterms:created xsi:type="dcterms:W3CDTF">2012-12-13T08:02:46Z</dcterms:created>
  <dcterms:modified xsi:type="dcterms:W3CDTF">2012-12-13T12:53:38Z</dcterms:modified>
</cp:coreProperties>
</file>