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9" r:id="rId5"/>
    <p:sldId id="283" r:id="rId6"/>
    <p:sldId id="258" r:id="rId7"/>
    <p:sldId id="284" r:id="rId8"/>
    <p:sldId id="285" r:id="rId9"/>
    <p:sldId id="261" r:id="rId10"/>
    <p:sldId id="287" r:id="rId11"/>
    <p:sldId id="262" r:id="rId12"/>
    <p:sldId id="263" r:id="rId13"/>
    <p:sldId id="260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pedImage-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21" y="465661"/>
            <a:ext cx="5977256" cy="6181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40419" y="2119857"/>
            <a:ext cx="5249335" cy="1182158"/>
          </a:xfrm>
        </p:spPr>
        <p:txBody>
          <a:bodyPr>
            <a:normAutofit/>
          </a:bodyPr>
          <a:lstStyle>
            <a:lvl1pPr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2" y="-89816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608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s &amp;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1" y="5651908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8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27559" y="285750"/>
            <a:ext cx="4117975" cy="506941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29683" y="285752"/>
            <a:ext cx="4117975" cy="5069416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8087" y="5471455"/>
            <a:ext cx="6593417" cy="1365252"/>
          </a:xfrm>
        </p:spPr>
        <p:txBody>
          <a:bodyPr>
            <a:normAutofit/>
          </a:bodyPr>
          <a:lstStyle>
            <a:lvl1pPr marL="0" indent="0" algn="l">
              <a:spcBef>
                <a:spcPts val="1080"/>
              </a:spcBef>
              <a:buClr>
                <a:srgbClr val="5C6B7E"/>
              </a:buClr>
              <a:buFontTx/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</p:txBody>
      </p:sp>
    </p:spTree>
    <p:extLst>
      <p:ext uri="{BB962C8B-B14F-4D97-AF65-F5344CB8AC3E}">
        <p14:creationId xmlns:p14="http://schemas.microsoft.com/office/powerpoint/2010/main" val="338542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71491" y="5651909"/>
            <a:ext cx="5249335" cy="1026173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96" y="5651908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75721" y="338665"/>
            <a:ext cx="8213193" cy="506941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3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9585" y="2561165"/>
            <a:ext cx="7164917" cy="3513667"/>
          </a:xfrm>
        </p:spPr>
        <p:txBody>
          <a:bodyPr>
            <a:normAutofit/>
          </a:bodyPr>
          <a:lstStyle>
            <a:lvl1pPr marL="0" indent="0" algn="l">
              <a:spcBef>
                <a:spcPts val="1680"/>
              </a:spcBef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899583" y="1280993"/>
            <a:ext cx="7164916" cy="1026173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64178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372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Bullet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9585" y="2561165"/>
            <a:ext cx="7164917" cy="3513667"/>
          </a:xfrm>
        </p:spPr>
        <p:txBody>
          <a:bodyPr>
            <a:normAutofit/>
          </a:bodyPr>
          <a:lstStyle>
            <a:lvl1pPr marL="342900" indent="-342900" algn="l">
              <a:spcBef>
                <a:spcPts val="1680"/>
              </a:spcBef>
              <a:buClr>
                <a:srgbClr val="BDD228"/>
              </a:buClr>
              <a:buFont typeface="Arial"/>
              <a:buChar char="•"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899583" y="1280993"/>
            <a:ext cx="7164916" cy="1026173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64178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86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Bullet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12833" y="2793991"/>
            <a:ext cx="3556000" cy="3513667"/>
          </a:xfrm>
        </p:spPr>
        <p:txBody>
          <a:bodyPr>
            <a:normAutofit/>
          </a:bodyPr>
          <a:lstStyle>
            <a:lvl1pPr marL="342900" indent="-342900" algn="l">
              <a:spcBef>
                <a:spcPts val="1680"/>
              </a:spcBef>
              <a:buClr>
                <a:srgbClr val="BDD228"/>
              </a:buClr>
              <a:buFont typeface="Arial"/>
              <a:buChar char="•"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01083" y="1450322"/>
            <a:ext cx="5122335" cy="1184927"/>
          </a:xfrm>
        </p:spPr>
        <p:txBody>
          <a:bodyPr>
            <a:normAutofit/>
          </a:bodyPr>
          <a:lstStyle>
            <a:lvl1pPr algn="r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78" y="26599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0474" y="878419"/>
            <a:ext cx="1502834" cy="40216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1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Bullet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575" y="1037173"/>
            <a:ext cx="8159758" cy="3321319"/>
          </a:xfrm>
        </p:spPr>
        <p:txBody>
          <a:bodyPr>
            <a:normAutofit/>
          </a:bodyPr>
          <a:lstStyle>
            <a:lvl1pPr marL="342900" indent="-342900" algn="l">
              <a:spcBef>
                <a:spcPts val="1680"/>
              </a:spcBef>
              <a:buClr>
                <a:srgbClr val="BDD228"/>
              </a:buClr>
              <a:buFont typeface="Arial"/>
              <a:buChar char="•"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575" y="4646499"/>
            <a:ext cx="6254758" cy="1184927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396" y="5508743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037891" y="6360562"/>
            <a:ext cx="1502834" cy="40216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439340" y="5683250"/>
            <a:ext cx="4984750" cy="1068923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396" y="5508743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037891" y="6360562"/>
            <a:ext cx="1502834" cy="40216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68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8CBCBB-C6DD-F04F-816B-A35144E0FB31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7D290F-2E91-C344-82F0-00A6735D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3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B1E18EC-020A-4C4E-9D96-EB0E0C5F0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72596F7-F8D7-3146-8C87-125F03F3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2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8" y="2741243"/>
            <a:ext cx="1703917" cy="1323154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704439" y="4064485"/>
            <a:ext cx="5502804" cy="1015471"/>
          </a:xfrm>
        </p:spPr>
        <p:txBody>
          <a:bodyPr/>
          <a:lstStyle>
            <a:lvl1pPr marL="0" indent="0" algn="ctr">
              <a:buNone/>
              <a:defRPr sz="5000"/>
            </a:lvl1pPr>
          </a:lstStyle>
          <a:p>
            <a:pPr lvl="0"/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29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9D6D68F-AEF0-0A46-A697-02B104802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03" y="465663"/>
            <a:ext cx="5976783" cy="6180671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4415" y="2275418"/>
            <a:ext cx="4815418" cy="2465917"/>
          </a:xfrm>
        </p:spPr>
        <p:txBody>
          <a:bodyPr>
            <a:normAutofit/>
          </a:bodyPr>
          <a:lstStyle>
            <a:lvl1pPr marL="0" indent="0" algn="l">
              <a:spcBef>
                <a:spcPts val="1680"/>
              </a:spcBef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640419" y="1037573"/>
            <a:ext cx="5249335" cy="1026173"/>
          </a:xfrm>
        </p:spPr>
        <p:txBody>
          <a:bodyPr>
            <a:normAutofit/>
          </a:bodyPr>
          <a:lstStyle>
            <a:lvl1pPr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2" y="-89816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20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03" y="465663"/>
            <a:ext cx="5976783" cy="6180671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4415" y="2275419"/>
            <a:ext cx="4815418" cy="2698751"/>
          </a:xfrm>
        </p:spPr>
        <p:txBody>
          <a:bodyPr>
            <a:normAutofit/>
          </a:bodyPr>
          <a:lstStyle>
            <a:lvl1pPr marL="0" indent="0" algn="l">
              <a:spcBef>
                <a:spcPts val="1680"/>
              </a:spcBef>
              <a:buClr>
                <a:srgbClr val="5C6B7E"/>
              </a:buClr>
              <a:buFont typeface="Arial"/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40419" y="1037573"/>
            <a:ext cx="5249335" cy="1026173"/>
          </a:xfrm>
        </p:spPr>
        <p:txBody>
          <a:bodyPr>
            <a:normAutofit/>
          </a:bodyPr>
          <a:lstStyle>
            <a:lvl1pPr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2" y="-89816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196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Bulle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142" y="465663"/>
            <a:ext cx="5976783" cy="6180671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80788" y="1143003"/>
            <a:ext cx="4815418" cy="3598334"/>
          </a:xfrm>
        </p:spPr>
        <p:txBody>
          <a:bodyPr>
            <a:normAutofit/>
          </a:bodyPr>
          <a:lstStyle>
            <a:lvl1pPr marL="342900" indent="-342900" algn="l">
              <a:spcBef>
                <a:spcPts val="1680"/>
              </a:spcBef>
              <a:buClr>
                <a:srgbClr val="5C6B7E"/>
              </a:buClr>
              <a:buFont typeface="Arial"/>
              <a:buChar char="•"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201086" y="5651909"/>
            <a:ext cx="5249335" cy="1026173"/>
          </a:xfrm>
        </p:spPr>
        <p:txBody>
          <a:bodyPr>
            <a:normAutofit/>
          </a:bodyPr>
          <a:lstStyle>
            <a:lvl1pPr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25" y="-89816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55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81" y="465663"/>
            <a:ext cx="5976783" cy="6180671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251" y="1407584"/>
            <a:ext cx="2484904" cy="3651251"/>
          </a:xfrm>
        </p:spPr>
        <p:txBody>
          <a:bodyPr>
            <a:normAutofit/>
          </a:bodyPr>
          <a:lstStyle>
            <a:lvl1pPr marL="0" indent="0" algn="l">
              <a:spcBef>
                <a:spcPts val="1680"/>
              </a:spcBef>
              <a:buClr>
                <a:srgbClr val="5C6B7E"/>
              </a:buClr>
              <a:buFontTx/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01086" y="5651909"/>
            <a:ext cx="5249335" cy="1026173"/>
          </a:xfrm>
        </p:spPr>
        <p:txBody>
          <a:bodyPr>
            <a:normAutofit/>
          </a:bodyPr>
          <a:lstStyle>
            <a:lvl1pPr algn="r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5" y="174361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630079" y="1269999"/>
            <a:ext cx="4741858" cy="3407834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03" y="529160"/>
            <a:ext cx="5976783" cy="6180671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936746" y="1322916"/>
            <a:ext cx="4741858" cy="3407834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19" y="3279322"/>
            <a:ext cx="3286640" cy="3398759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253" y="1471081"/>
            <a:ext cx="5164667" cy="4508503"/>
          </a:xfrm>
        </p:spPr>
        <p:txBody>
          <a:bodyPr>
            <a:normAutofit/>
          </a:bodyPr>
          <a:lstStyle>
            <a:lvl1pPr marL="0" indent="0" algn="l">
              <a:spcBef>
                <a:spcPts val="1680"/>
              </a:spcBef>
              <a:buClr>
                <a:srgbClr val="5C6B7E"/>
              </a:buClr>
              <a:buFontTx/>
              <a:buNone/>
              <a:defRPr sz="2000" b="0" i="0">
                <a:solidFill>
                  <a:srgbClr val="313A44"/>
                </a:solidFill>
                <a:latin typeface="Helvetica Neue UltraLight"/>
                <a:cs typeface="Helvetica Neue Ul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Body Level One</a:t>
            </a:r>
          </a:p>
          <a:p>
            <a:r>
              <a:rPr lang="en-US" dirty="0" smtClean="0"/>
              <a:t>Body Level Two</a:t>
            </a:r>
          </a:p>
          <a:p>
            <a:r>
              <a:rPr lang="en-US" dirty="0" smtClean="0"/>
              <a:t>Body Level Three</a:t>
            </a:r>
          </a:p>
          <a:p>
            <a:r>
              <a:rPr lang="en-US" dirty="0" smtClean="0"/>
              <a:t>Body Level Four</a:t>
            </a:r>
          </a:p>
          <a:p>
            <a:r>
              <a:rPr lang="en-US" dirty="0" smtClean="0"/>
              <a:t>Body Level Five</a:t>
            </a:r>
          </a:p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49252" y="275573"/>
            <a:ext cx="5164666" cy="1026173"/>
          </a:xfrm>
        </p:spPr>
        <p:txBody>
          <a:bodyPr>
            <a:normAutofit/>
          </a:bodyPr>
          <a:lstStyle>
            <a:lvl1pPr algn="r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979590" y="3799418"/>
            <a:ext cx="2498186" cy="173566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7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s 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28082" y="5651909"/>
            <a:ext cx="5249335" cy="1026173"/>
          </a:xfrm>
        </p:spPr>
        <p:txBody>
          <a:bodyPr>
            <a:normAutofit/>
          </a:bodyPr>
          <a:lstStyle>
            <a:lvl1pPr algn="l">
              <a:defRPr sz="7400" spc="300"/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1" y="5651908"/>
            <a:ext cx="1206501" cy="936890"/>
          </a:xfrm>
          <a:prstGeom prst="rect">
            <a:avLst/>
          </a:prstGeom>
          <a:effectLst>
            <a:outerShdw blurRad="136525" dist="177800" dir="4200000" sx="110000" sy="110000" algn="tl" rotWithShape="0">
              <a:srgbClr val="000000">
                <a:alpha val="34000"/>
              </a:srgbClr>
            </a:outerShdw>
          </a:effectLst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27559" y="285750"/>
            <a:ext cx="4117975" cy="506941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29683" y="285752"/>
            <a:ext cx="4117975" cy="5069416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5C6B7E"/>
          </a:solidFill>
          <a:latin typeface="Helvetica Neue UltraLight"/>
          <a:ea typeface="+mj-ea"/>
          <a:cs typeface="Helvetica Neue Ultra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313A44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313A44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313A44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313A44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313A44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gridenergyworld.com/sew/eew/sustainable_choice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419" y="1528778"/>
            <a:ext cx="5249335" cy="11821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ECOLOGY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46487" y="3302015"/>
            <a:ext cx="4265704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Science 10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400" dirty="0" smtClean="0"/>
              <a:t>Ms. </a:t>
            </a:r>
            <a:r>
              <a:rPr lang="en-US" sz="2400" dirty="0" err="1" smtClean="0"/>
              <a:t>Albarico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430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1122" y="4865217"/>
            <a:ext cx="7207243" cy="1015471"/>
          </a:xfrm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Cooper Std Black"/>
                <a:cs typeface="Cooper Std Black"/>
              </a:rPr>
              <a:t>Assignment Reminder</a:t>
            </a:r>
            <a:endParaRPr lang="en-US" b="1" cap="all" dirty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  <a:latin typeface="Cooper Std Black"/>
              <a:cs typeface="Cooper Std Black"/>
            </a:endParaRPr>
          </a:p>
        </p:txBody>
      </p:sp>
    </p:spTree>
    <p:extLst>
      <p:ext uri="{BB962C8B-B14F-4D97-AF65-F5344CB8AC3E}">
        <p14:creationId xmlns:p14="http://schemas.microsoft.com/office/powerpoint/2010/main" val="47436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badi MT Condensed Extra Bold"/>
                <a:cs typeface="Abadi MT Condensed Extra Bold"/>
              </a:rPr>
              <a:t>Video Design</a:t>
            </a:r>
            <a:endParaRPr lang="en-US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Title</a:t>
            </a:r>
          </a:p>
          <a:p>
            <a:pPr marL="0" indent="0">
              <a:buNone/>
            </a:pPr>
            <a:r>
              <a:rPr lang="en-US" dirty="0" smtClean="0"/>
              <a:t>-must be brief and related to the topic</a:t>
            </a:r>
          </a:p>
          <a:p>
            <a:pPr marL="0" indent="0">
              <a:buNone/>
            </a:pPr>
            <a:r>
              <a:rPr lang="en-US" dirty="0" smtClean="0"/>
              <a:t>2) Topic</a:t>
            </a:r>
          </a:p>
          <a:p>
            <a:pPr marL="0" indent="0">
              <a:buNone/>
            </a:pPr>
            <a:r>
              <a:rPr lang="en-US" dirty="0" smtClean="0"/>
              <a:t>- it should be related all to environment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3) Materials</a:t>
            </a:r>
          </a:p>
          <a:p>
            <a:pPr marL="0" indent="0">
              <a:buNone/>
            </a:pPr>
            <a:r>
              <a:rPr lang="en-US" dirty="0" smtClean="0"/>
              <a:t>-what are the things you need to realize your ideas.</a:t>
            </a:r>
          </a:p>
        </p:txBody>
      </p:sp>
    </p:spTree>
    <p:extLst>
      <p:ext uri="{BB962C8B-B14F-4D97-AF65-F5344CB8AC3E}">
        <p14:creationId xmlns:p14="http://schemas.microsoft.com/office/powerpoint/2010/main" val="413220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badi MT Condensed Extra Bold"/>
                <a:cs typeface="Abadi MT Condensed Extra Bold"/>
              </a:rPr>
              <a:t>Video Checklist</a:t>
            </a:r>
            <a:endParaRPr lang="en-US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Scientific Facts</a:t>
            </a:r>
          </a:p>
          <a:p>
            <a:r>
              <a:rPr lang="en-US" dirty="0" smtClean="0"/>
              <a:t>Information</a:t>
            </a:r>
          </a:p>
          <a:p>
            <a:r>
              <a:rPr lang="en-US" dirty="0" smtClean="0"/>
              <a:t>Time Limit – (2-3 minutes)</a:t>
            </a:r>
          </a:p>
          <a:p>
            <a:r>
              <a:rPr lang="en-US" dirty="0" smtClean="0"/>
              <a:t>Credits</a:t>
            </a:r>
          </a:p>
          <a:p>
            <a:endParaRPr lang="en-US" dirty="0"/>
          </a:p>
          <a:p>
            <a:r>
              <a:rPr lang="en-US" dirty="0" smtClean="0"/>
              <a:t>Deadline – May 22,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3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badi MT Condensed Extra Bold"/>
                <a:cs typeface="Abadi MT Condensed Extra Bold"/>
              </a:rPr>
              <a:t>Homework</a:t>
            </a:r>
            <a:endParaRPr lang="en-US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CYU # 1-6 on page 68.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>
          <a:xfrm>
            <a:off x="-2209800" y="6858000"/>
            <a:ext cx="8229600" cy="11430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657600"/>
            <a:ext cx="8229600" cy="24384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cap="all" dirty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 BT" charset="0"/>
              </a:rPr>
              <a:t>CHANGE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50907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i="1" dirty="0" smtClean="0">
                <a:solidFill>
                  <a:srgbClr val="008000"/>
                </a:solidFill>
                <a:latin typeface="Arial" charset="0"/>
              </a:rPr>
              <a:t>Students are expected to:</a:t>
            </a:r>
            <a:endParaRPr lang="en-US" i="1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buFontTx/>
              <a:buAutoNum type="arabicParenR"/>
            </a:pPr>
            <a:r>
              <a:rPr lang="en-US" sz="2800" dirty="0" smtClean="0">
                <a:latin typeface="Arial" charset="0"/>
              </a:rPr>
              <a:t>Discover </a:t>
            </a:r>
            <a:r>
              <a:rPr lang="en-US" sz="2800" dirty="0">
                <a:latin typeface="Arial" charset="0"/>
              </a:rPr>
              <a:t>that the characteristics of soil affect plant growth.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 dirty="0">
                <a:latin typeface="Arial" charset="0"/>
              </a:rPr>
              <a:t>Find  out how soil, organisms, and climate continually interact to change the land over time.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 dirty="0">
                <a:latin typeface="Arial" charset="0"/>
              </a:rPr>
              <a:t>Evaluate how human activities affect living communities.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 dirty="0">
                <a:latin typeface="Arial" charset="0"/>
              </a:rPr>
              <a:t>Discover what is being done to protect Canadian ecosystems.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 dirty="0">
                <a:latin typeface="Arial" charset="0"/>
              </a:rPr>
              <a:t>Learn how to use the resources of an area of land in a sustainable way.</a:t>
            </a:r>
          </a:p>
        </p:txBody>
      </p:sp>
    </p:spTree>
    <p:extLst>
      <p:ext uri="{BB962C8B-B14F-4D97-AF65-F5344CB8AC3E}">
        <p14:creationId xmlns:p14="http://schemas.microsoft.com/office/powerpoint/2010/main" val="385165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b="1" cap="all" dirty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THE IMPORTANCE OF SOIL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>
                <a:latin typeface="Arial" charset="0"/>
              </a:rPr>
              <a:t>SOIL- the layer of material that covers the land and supports the growth of plants.</a:t>
            </a:r>
          </a:p>
          <a:p>
            <a:pPr marL="609600" indent="-609600" eaLnBrk="1" hangingPunct="1">
              <a:buFontTx/>
              <a:buNone/>
            </a:pPr>
            <a:r>
              <a:rPr lang="en-US" dirty="0">
                <a:latin typeface="Arial" charset="0"/>
              </a:rPr>
              <a:t>- A mixture of particles of weathered rock and decomposing plant and animal matter.</a:t>
            </a:r>
          </a:p>
          <a:p>
            <a:pPr marL="609600" indent="-609600" eaLnBrk="1" hangingPunct="1">
              <a:buFontTx/>
              <a:buNone/>
            </a:pPr>
            <a:r>
              <a:rPr lang="en-US" i="1" dirty="0">
                <a:latin typeface="Arial" charset="0"/>
              </a:rPr>
              <a:t>Characteristics of Soil:</a:t>
            </a:r>
          </a:p>
          <a:p>
            <a:pPr marL="609600" indent="-609600" eaLnBrk="1" hangingPunct="1">
              <a:buFontTx/>
              <a:buNone/>
            </a:pPr>
            <a:r>
              <a:rPr lang="en-US" dirty="0">
                <a:latin typeface="Arial" charset="0"/>
              </a:rPr>
              <a:t>1) Particle size           2) </a:t>
            </a:r>
            <a:r>
              <a:rPr lang="en-US" dirty="0" err="1">
                <a:latin typeface="Arial" charset="0"/>
              </a:rPr>
              <a:t>colour</a:t>
            </a:r>
            <a:endParaRPr lang="en-US" dirty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>
                <a:latin typeface="Arial" charset="0"/>
              </a:rPr>
              <a:t>3) Organic content     4) pH</a:t>
            </a:r>
          </a:p>
        </p:txBody>
      </p:sp>
    </p:spTree>
    <p:extLst>
      <p:ext uri="{BB962C8B-B14F-4D97-AF65-F5344CB8AC3E}">
        <p14:creationId xmlns:p14="http://schemas.microsoft.com/office/powerpoint/2010/main" val="187574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>
                <a:solidFill>
                  <a:srgbClr val="632523"/>
                </a:solidFill>
                <a:latin typeface="Arial" charset="0"/>
              </a:rPr>
              <a:t>Major Types of Soil in North America: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1) Grassland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2) Forest Soil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3) Desert Soil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84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02529" y="210845"/>
            <a:ext cx="8077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 dirty="0" smtClean="0">
                <a:solidFill>
                  <a:srgbClr val="008000"/>
                </a:solidFill>
              </a:rPr>
              <a:t>Grassland</a:t>
            </a:r>
            <a:endParaRPr lang="en-US" sz="4000" dirty="0"/>
          </a:p>
          <a:p>
            <a:pPr>
              <a:spcBef>
                <a:spcPct val="20000"/>
              </a:spcBef>
            </a:pPr>
            <a:r>
              <a:rPr lang="en-US" sz="4000" dirty="0"/>
              <a:t>- occurs naturally in areas with lower rainfall.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85" y="2553332"/>
            <a:ext cx="783089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2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639396" y="349439"/>
            <a:ext cx="74072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Forest </a:t>
            </a:r>
            <a:r>
              <a:rPr lang="en-US" sz="4000" dirty="0" smtClean="0">
                <a:solidFill>
                  <a:srgbClr val="008000"/>
                </a:solidFill>
              </a:rPr>
              <a:t>Soil</a:t>
            </a: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develops in areas with more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precipitation (boreal forest)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6" y="2841042"/>
            <a:ext cx="4721943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9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0419" y="1291573"/>
            <a:ext cx="5249335" cy="102617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Sustainability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8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650875" y="280947"/>
            <a:ext cx="84931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Desert </a:t>
            </a:r>
            <a:r>
              <a:rPr lang="en-US" sz="4000" dirty="0" smtClean="0">
                <a:solidFill>
                  <a:srgbClr val="008000"/>
                </a:solidFill>
              </a:rPr>
              <a:t>Soil</a:t>
            </a: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has low levels of </a:t>
            </a:r>
            <a:r>
              <a:rPr lang="en-US" sz="4000" dirty="0" smtClean="0"/>
              <a:t>precipitation </a:t>
            </a:r>
            <a:r>
              <a:rPr lang="en-US" sz="4000" dirty="0"/>
              <a:t>or nothing at </a:t>
            </a:r>
            <a:r>
              <a:rPr lang="en-US" sz="4000" dirty="0" smtClean="0"/>
              <a:t>all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178" y="2388393"/>
            <a:ext cx="5359400" cy="386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2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4724400" cy="6127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Soil Organisms: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6629400" cy="47244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Soil fungi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Wood roach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Rove beetle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Snail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Slug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Millipede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Carpenter ant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Cicada nymph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Centipede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Earthworm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Mite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Wireworm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Springtail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Bug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 err="1">
                <a:solidFill>
                  <a:srgbClr val="008000"/>
                </a:solidFill>
                <a:latin typeface="Arial" charset="0"/>
              </a:rPr>
              <a:t>Pseudoscorpion</a:t>
            </a:r>
            <a:endParaRPr lang="en-US" sz="1800" dirty="0">
              <a:solidFill>
                <a:srgbClr val="008000"/>
              </a:solidFill>
              <a:latin typeface="Arial" charset="0"/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r>
              <a:rPr lang="en-US" sz="1800" dirty="0">
                <a:solidFill>
                  <a:srgbClr val="008000"/>
                </a:solidFill>
                <a:latin typeface="Arial" charset="0"/>
              </a:rPr>
              <a:t>Soil protozoans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arenR"/>
            </a:pPr>
            <a:endParaRPr lang="en-US" sz="1800" dirty="0">
              <a:solidFill>
                <a:srgbClr val="00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3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solidFill>
                  <a:srgbClr val="008000"/>
                </a:solidFill>
                <a:latin typeface="Arial" charset="0"/>
              </a:rPr>
              <a:t>Functions of Soil Organisms: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dirty="0" smtClean="0">
                <a:latin typeface="Arial" charset="0"/>
              </a:rPr>
              <a:t>Breakdown </a:t>
            </a:r>
            <a:r>
              <a:rPr lang="en-US" dirty="0">
                <a:latin typeface="Arial" charset="0"/>
              </a:rPr>
              <a:t>animals wastes and dead plants into nutrients</a:t>
            </a: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Burrows the soil and make tunnels</a:t>
            </a: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Feed on plant roots</a:t>
            </a: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Open up spaces in the soil for air and the water to move through</a:t>
            </a:r>
          </a:p>
          <a:p>
            <a:pPr eaLnBrk="1" hangingPunct="1">
              <a:buFontTx/>
              <a:buChar char="-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6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 eaLnBrk="1" hangingPunct="1"/>
            <a:r>
              <a:rPr lang="en-US" b="1" cap="all" dirty="0">
                <a:ln/>
                <a:solidFill>
                  <a:srgbClr val="8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DISTURBING SOIL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- NATURAL </a:t>
            </a:r>
            <a:r>
              <a:rPr lang="en-US" dirty="0">
                <a:latin typeface="Arial" charset="0"/>
              </a:rPr>
              <a:t>PHENOMENON: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Water/wind erosion, floods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Cyclonic storms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- HUMAN </a:t>
            </a:r>
            <a:r>
              <a:rPr lang="en-US" dirty="0">
                <a:latin typeface="Arial" charset="0"/>
              </a:rPr>
              <a:t>ACTIVITIES: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Logging, industrial pollution, pesticides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73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CHANGE AND SUCCESSION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</a:rPr>
              <a:t>SUCCESSION- one ecosystem is gradually replaced by another over a period of time.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</a:rPr>
              <a:t>PRIMARY SUCCESSION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</a:rPr>
              <a:t>-the sequence of changes that begins with a bare landscape and ends with a climax community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</a:rPr>
              <a:t>Pioneer Organisms- organisms that can live in such inhospitable places, without soil or shelter.</a:t>
            </a:r>
          </a:p>
        </p:txBody>
      </p:sp>
    </p:spTree>
    <p:extLst>
      <p:ext uri="{BB962C8B-B14F-4D97-AF65-F5344CB8AC3E}">
        <p14:creationId xmlns:p14="http://schemas.microsoft.com/office/powerpoint/2010/main" val="60472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2800" b="1" i="1" dirty="0">
                <a:latin typeface="Arial" charset="0"/>
              </a:rPr>
              <a:t/>
            </a:r>
            <a:br>
              <a:rPr lang="en-US" sz="2800" b="1" i="1" dirty="0">
                <a:latin typeface="Arial" charset="0"/>
              </a:rPr>
            </a:br>
            <a:r>
              <a:rPr lang="en-US" sz="2800" b="1" i="1" dirty="0">
                <a:latin typeface="Arial" charset="0"/>
              </a:rPr>
              <a:t>Example:</a:t>
            </a:r>
            <a:br>
              <a:rPr lang="en-US" sz="2800" b="1" i="1" dirty="0">
                <a:latin typeface="Arial" charset="0"/>
              </a:rPr>
            </a:br>
            <a:r>
              <a:rPr lang="en-US" sz="2800" b="1" i="1" dirty="0">
                <a:latin typeface="Arial" charset="0"/>
              </a:rPr>
              <a:t/>
            </a:r>
            <a:br>
              <a:rPr lang="en-US" sz="2800" b="1" i="1" dirty="0">
                <a:latin typeface="Arial" charset="0"/>
              </a:rPr>
            </a:br>
            <a:r>
              <a:rPr lang="en-US" sz="2800" b="1" i="1" dirty="0">
                <a:latin typeface="Arial" charset="0"/>
              </a:rPr>
              <a:t>      Volcanic eruption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194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>
                <a:latin typeface="Arial" charset="0"/>
              </a:rPr>
              <a:t>3 Most Important factors that determine where populations of people can live:</a:t>
            </a:r>
          </a:p>
          <a:p>
            <a:pPr marL="609600" indent="-609600"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dirty="0">
                <a:latin typeface="Arial" charset="0"/>
              </a:rPr>
              <a:t>Soil type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dirty="0">
                <a:latin typeface="Arial" charset="0"/>
              </a:rPr>
              <a:t>Climate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dirty="0">
                <a:latin typeface="Arial" charset="0"/>
              </a:rPr>
              <a:t>Vegetation</a:t>
            </a:r>
          </a:p>
          <a:p>
            <a:pPr marL="609600" indent="-609600"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3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Climax Community – a community of organisms that has a maximum amount of biomass for the environmental conditions of the area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Lichens- are small organisms that are able to live and survive in conditions with little water or in rocks where few plants can survive.</a:t>
            </a:r>
          </a:p>
        </p:txBody>
      </p:sp>
    </p:spTree>
    <p:extLst>
      <p:ext uri="{BB962C8B-B14F-4D97-AF65-F5344CB8AC3E}">
        <p14:creationId xmlns:p14="http://schemas.microsoft.com/office/powerpoint/2010/main" val="411278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SECONDARY SUCCESSION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A succession wherein it eventually restores a climax community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Causes: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Natural Events             Human Activities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-Forest Fire                  -Building new houses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-Soil Erosion                -Coal mines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9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The Impact of 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Other areas can remain unproductive</a:t>
            </a:r>
          </a:p>
          <a:p>
            <a:pPr eaLnBrk="1" hangingPunct="1">
              <a:buFontTx/>
              <a:buChar char="-"/>
            </a:pPr>
            <a:r>
              <a:rPr lang="en-US">
                <a:latin typeface="Arial" charset="0"/>
              </a:rPr>
              <a:t>Lost of species</a:t>
            </a:r>
          </a:p>
          <a:p>
            <a:pPr eaLnBrk="1" hangingPunct="1">
              <a:buFontTx/>
              <a:buChar char="-"/>
            </a:pPr>
            <a:endParaRPr lang="en-US">
              <a:latin typeface="Arial" charset="0"/>
            </a:endParaRPr>
          </a:p>
          <a:p>
            <a:pPr eaLnBrk="1" hangingPunct="1">
              <a:buFontTx/>
              <a:buChar char="-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3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UNDERSTANDING LAND USE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94415" y="1930274"/>
            <a:ext cx="4815418" cy="2465917"/>
          </a:xfrm>
        </p:spPr>
        <p:txBody>
          <a:bodyPr>
            <a:normAutofit/>
          </a:bodyPr>
          <a:lstStyle/>
          <a:p>
            <a:pPr marL="342900" lvl="2" indent="-342900" algn="l">
              <a:spcBef>
                <a:spcPts val="1680"/>
              </a:spcBef>
              <a:buAutoNum type="arabicParenR"/>
            </a:pPr>
            <a:r>
              <a:rPr lang="en-US" sz="1400" b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Identify </a:t>
            </a:r>
            <a:r>
              <a:rPr lang="en-US" sz="1400" b="1" dirty="0">
                <a:solidFill>
                  <a:schemeClr val="tx1"/>
                </a:solidFill>
                <a:latin typeface="Arial Unicode MS"/>
                <a:cs typeface="Arial Unicode MS"/>
              </a:rPr>
              <a:t>examples where scientific understanding about an ecosystem was enhanced or revised as a result of human invention or related technologies (116-1</a:t>
            </a:r>
            <a:r>
              <a:rPr lang="en-US" sz="1400" b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)</a:t>
            </a:r>
          </a:p>
          <a:p>
            <a:pPr marL="342900" lvl="2" indent="-342900" algn="l">
              <a:spcBef>
                <a:spcPts val="1680"/>
              </a:spcBef>
              <a:buFont typeface="Arial"/>
              <a:buAutoNum type="arabicParenR"/>
            </a:pPr>
            <a:r>
              <a:rPr lang="en-US" sz="1400" b="1" dirty="0">
                <a:solidFill>
                  <a:schemeClr val="tx1"/>
                </a:solidFill>
                <a:latin typeface="Arial Unicode MS"/>
                <a:cs typeface="Arial Unicode MS"/>
              </a:rPr>
              <a:t> Propose and defend a course of action on a multi-perspective social issue (118-9, 215-4, 118-5)</a:t>
            </a:r>
          </a:p>
          <a:p>
            <a:pPr marL="342900" lvl="2" indent="-342900" algn="l">
              <a:spcBef>
                <a:spcPts val="1680"/>
              </a:spcBef>
              <a:buFont typeface="Arial"/>
              <a:buAutoNum type="arabicParenR"/>
            </a:pPr>
            <a:r>
              <a:rPr lang="en-US" sz="1400" b="1" dirty="0">
                <a:solidFill>
                  <a:schemeClr val="tx1"/>
                </a:solidFill>
                <a:latin typeface="Arial Unicode MS"/>
                <a:cs typeface="Arial Unicode MS"/>
              </a:rPr>
              <a:t>Communicate questions, ideas and intentions, and receive, interpret, understand support and respond  to the ideas of others in preparing a report about ecosystem change (215-1)</a:t>
            </a:r>
          </a:p>
          <a:p>
            <a:pPr marL="342900" lvl="2" indent="-342900" algn="l">
              <a:spcBef>
                <a:spcPts val="1680"/>
              </a:spcBef>
              <a:buAutoNum type="arabicParenR"/>
            </a:pPr>
            <a:endParaRPr lang="en-US" sz="1400" b="1" dirty="0">
              <a:solidFill>
                <a:schemeClr val="tx1"/>
              </a:solidFill>
              <a:latin typeface="Arial Unicode MS"/>
              <a:cs typeface="Arial Unicode MS"/>
            </a:endParaRPr>
          </a:p>
          <a:p>
            <a:endParaRPr lang="en-US" sz="1400" b="1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i="1" dirty="0" smtClean="0">
                <a:latin typeface="Adobe Caslon Pro Bold Italic"/>
                <a:cs typeface="Adobe Caslon Pro Bold Italic"/>
              </a:rPr>
              <a:t>Students are expected to:</a:t>
            </a:r>
            <a:endParaRPr lang="en-US" sz="2000" i="1" dirty="0">
              <a:latin typeface="Adobe Caslon Pro Bold Italic"/>
              <a:cs typeface="Adobe Caslon Pro Bold Italic"/>
            </a:endParaRPr>
          </a:p>
        </p:txBody>
      </p:sp>
    </p:spTree>
    <p:extLst>
      <p:ext uri="{BB962C8B-B14F-4D97-AF65-F5344CB8AC3E}">
        <p14:creationId xmlns:p14="http://schemas.microsoft.com/office/powerpoint/2010/main" val="373257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CHAPTER 3 </a:t>
            </a:r>
            <a:r>
              <a:rPr lang="en-US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/>
            </a:r>
            <a:br>
              <a:rPr lang="en-US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</a:br>
            <a:r>
              <a:rPr lang="en-US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SUMMARY CONCEPTS</a:t>
            </a:r>
            <a:endParaRPr lang="en-US" b="1" cap="all" dirty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BOGS require climate conditions that are extremely WET and COLD (to inhibit evaporation).</a:t>
            </a: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SPHAGNUM MOSS is the main component of peat.</a:t>
            </a: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Different soils have different characteristics. Soil can be acidic, neutral, or basic.</a:t>
            </a:r>
          </a:p>
          <a:p>
            <a:pPr eaLnBrk="1" hangingPunct="1">
              <a:buFontTx/>
              <a:buChar char="-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5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533400" y="457200"/>
            <a:ext cx="8229600" cy="57691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Soil differs from one area to another because the climatic conditions also vary. Differences in precipitation support different plant growth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Char char="-"/>
            </a:pPr>
            <a:r>
              <a:rPr lang="en-US" dirty="0">
                <a:latin typeface="Arial" charset="0"/>
              </a:rPr>
              <a:t>Climate conditions in </a:t>
            </a:r>
            <a:r>
              <a:rPr lang="en-US" dirty="0" smtClean="0">
                <a:latin typeface="Arial" charset="0"/>
              </a:rPr>
              <a:t>Canada, unlike </a:t>
            </a:r>
            <a:r>
              <a:rPr lang="en-US" dirty="0">
                <a:latin typeface="Arial" charset="0"/>
              </a:rPr>
              <a:t>tropical </a:t>
            </a:r>
            <a:r>
              <a:rPr lang="en-US" dirty="0" smtClean="0">
                <a:latin typeface="Arial" charset="0"/>
              </a:rPr>
              <a:t>conditions, it does </a:t>
            </a:r>
            <a:r>
              <a:rPr lang="en-US" dirty="0">
                <a:latin typeface="Arial" charset="0"/>
              </a:rPr>
              <a:t>not support growth throughout the year. </a:t>
            </a:r>
            <a:endParaRPr lang="en-US" dirty="0" smtClean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" charset="0"/>
              </a:rPr>
              <a:t>Forests </a:t>
            </a:r>
            <a:r>
              <a:rPr lang="en-US" dirty="0">
                <a:latin typeface="Arial" charset="0"/>
              </a:rPr>
              <a:t>in Canada experience extreme temperatures in winter and lower average annual rainfall. As a result, Canadian forests are not as diverse in organisms as tropical rainforests.</a:t>
            </a:r>
          </a:p>
        </p:txBody>
      </p:sp>
    </p:spTree>
    <p:extLst>
      <p:ext uri="{BB962C8B-B14F-4D97-AF65-F5344CB8AC3E}">
        <p14:creationId xmlns:p14="http://schemas.microsoft.com/office/powerpoint/2010/main" val="771159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33400" y="304800"/>
            <a:ext cx="8229600" cy="581114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-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REMEDIATION</a:t>
            </a:r>
            <a:r>
              <a:rPr lang="en-US" dirty="0">
                <a:latin typeface="Arial" charset="0"/>
              </a:rPr>
              <a:t> is the process in which an area is restored to its original condition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-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PHYTOREMEDIATION</a:t>
            </a:r>
            <a:r>
              <a:rPr lang="en-US" dirty="0">
                <a:latin typeface="Arial" charset="0"/>
              </a:rPr>
              <a:t> involves the use of the plants to remove toxins from the soil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-The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CANADIAN WILDERNESS CHARTER</a:t>
            </a:r>
            <a:r>
              <a:rPr lang="en-US" dirty="0">
                <a:latin typeface="Arial" charset="0"/>
              </a:rPr>
              <a:t>, which outlines nine goals for conserving wild places, was developed by several environmental organizations, including the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WORLD WILDLIFE FUND</a:t>
            </a:r>
            <a:r>
              <a:rPr lang="en-US" dirty="0">
                <a:latin typeface="Arial" charset="0"/>
              </a:rPr>
              <a:t>, the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CANADIAN PARKS AND WILDERNESS SOCIETY</a:t>
            </a:r>
            <a:r>
              <a:rPr lang="en-US" dirty="0">
                <a:latin typeface="Arial" charset="0"/>
              </a:rPr>
              <a:t>, and the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ALGONQUIN WILDLANDS LEAGUE</a:t>
            </a:r>
          </a:p>
        </p:txBody>
      </p:sp>
    </p:spTree>
    <p:extLst>
      <p:ext uri="{BB962C8B-B14F-4D97-AF65-F5344CB8AC3E}">
        <p14:creationId xmlns:p14="http://schemas.microsoft.com/office/powerpoint/2010/main" val="247784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latin typeface="Cooper Std Black"/>
                <a:cs typeface="Cooper Std Black"/>
              </a:rPr>
              <a:t>Homework</a:t>
            </a:r>
            <a:endParaRPr lang="en-US" sz="4800" dirty="0">
              <a:solidFill>
                <a:srgbClr val="008000"/>
              </a:solidFill>
              <a:latin typeface="Cooper Std Black"/>
              <a:cs typeface="Cooper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venir Medium"/>
                <a:cs typeface="Avenir Medium"/>
              </a:rPr>
              <a:t>Find at least 2 Chinese or Canadian organizations that advocates environmental awareness.</a:t>
            </a:r>
          </a:p>
          <a:p>
            <a:r>
              <a:rPr lang="en-US" b="1" dirty="0" smtClean="0">
                <a:latin typeface="Avenir Medium"/>
                <a:cs typeface="Avenir Medium"/>
              </a:rPr>
              <a:t>1) Who </a:t>
            </a:r>
            <a:r>
              <a:rPr lang="en-US" b="1" dirty="0" smtClean="0">
                <a:latin typeface="Avenir Medium"/>
                <a:cs typeface="Avenir Medium"/>
              </a:rPr>
              <a:t>are they?</a:t>
            </a:r>
          </a:p>
          <a:p>
            <a:r>
              <a:rPr lang="en-US" b="1" dirty="0" smtClean="0">
                <a:latin typeface="Avenir Medium"/>
                <a:cs typeface="Avenir Medium"/>
              </a:rPr>
              <a:t>2) What </a:t>
            </a:r>
            <a:r>
              <a:rPr lang="en-US" b="1" dirty="0" smtClean="0">
                <a:latin typeface="Avenir Medium"/>
                <a:cs typeface="Avenir Medium"/>
              </a:rPr>
              <a:t>do they do?</a:t>
            </a:r>
          </a:p>
          <a:p>
            <a:r>
              <a:rPr lang="en-US" b="1" dirty="0" smtClean="0">
                <a:latin typeface="Avenir Medium"/>
                <a:cs typeface="Avenir Medium"/>
              </a:rPr>
              <a:t>3) Do </a:t>
            </a:r>
            <a:r>
              <a:rPr lang="en-US" b="1" dirty="0" smtClean="0">
                <a:latin typeface="Avenir Medium"/>
                <a:cs typeface="Avenir Medium"/>
              </a:rPr>
              <a:t>you think their goals are attainable</a:t>
            </a:r>
            <a:r>
              <a:rPr lang="en-US" b="1" dirty="0" smtClean="0">
                <a:latin typeface="Avenir Medium"/>
                <a:cs typeface="Avenir Medium"/>
              </a:rPr>
              <a:t>? If not</a:t>
            </a:r>
            <a:r>
              <a:rPr lang="en-US" b="1" smtClean="0">
                <a:latin typeface="Avenir Medium"/>
                <a:cs typeface="Avenir Medium"/>
              </a:rPr>
              <a:t>, explain</a:t>
            </a:r>
            <a:r>
              <a:rPr lang="en-US" b="1" dirty="0" smtClean="0">
                <a:latin typeface="Avenir Medium"/>
                <a:cs typeface="Avenir Medium"/>
              </a:rPr>
              <a:t>.</a:t>
            </a:r>
            <a:endParaRPr lang="en-US" b="1" dirty="0" smtClean="0">
              <a:latin typeface="Avenir Medium"/>
              <a:cs typeface="Avenir Medium"/>
            </a:endParaRPr>
          </a:p>
          <a:p>
            <a:r>
              <a:rPr lang="en-US" b="1" dirty="0" smtClean="0">
                <a:latin typeface="Avenir Medium"/>
                <a:cs typeface="Avenir Medium"/>
              </a:rPr>
              <a:t>4) What </a:t>
            </a:r>
            <a:r>
              <a:rPr lang="en-US" b="1" dirty="0" smtClean="0">
                <a:latin typeface="Avenir Medium"/>
                <a:cs typeface="Avenir Medium"/>
              </a:rPr>
              <a:t>can you contribute?</a:t>
            </a:r>
            <a:endParaRPr lang="en-US" b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3105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  <a:latin typeface="Adobe Caslon Pro Bold"/>
                <a:cs typeface="Adobe Caslon Pro Bold"/>
              </a:rPr>
              <a:t>SUSTAINABILITY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Means using materials from the environment that can eventually be broken down and returned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Also means using only what is needed from the environment, always leaving enough for the resource to renew itself or to be replaced.</a:t>
            </a:r>
          </a:p>
        </p:txBody>
      </p:sp>
    </p:spTree>
    <p:extLst>
      <p:ext uri="{BB962C8B-B14F-4D97-AF65-F5344CB8AC3E}">
        <p14:creationId xmlns:p14="http://schemas.microsoft.com/office/powerpoint/2010/main" val="288668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/>
                <a:solidFill>
                  <a:srgbClr val="008000"/>
                </a:solidFill>
                <a:latin typeface="Cooper Std Black"/>
                <a:cs typeface="Cooper Std Black"/>
              </a:rPr>
              <a:t>QUICK LOOK</a:t>
            </a:r>
            <a:endParaRPr lang="en-US" b="1" dirty="0">
              <a:ln/>
              <a:solidFill>
                <a:srgbClr val="008000"/>
              </a:solidFill>
              <a:latin typeface="Cooper Std Black"/>
              <a:cs typeface="Cooper Std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student, what resources do you have right now that you can re-use again?</a:t>
            </a:r>
          </a:p>
          <a:p>
            <a:endParaRPr lang="en-US" dirty="0"/>
          </a:p>
          <a:p>
            <a:r>
              <a:rPr lang="en-US" dirty="0" smtClean="0"/>
              <a:t>Look around your environment, is there anything that Chinese should do to have a sustainable lifestyle?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1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8000"/>
                </a:solidFill>
                <a:latin typeface="Adobe Caslon Pro Bold"/>
                <a:cs typeface="Adobe Caslon Pro Bold"/>
              </a:rPr>
              <a:t>SUSTAINABLE DEVELOPMENT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- Development that incorporates the concept of using few resources </a:t>
            </a:r>
            <a:r>
              <a:rPr lang="en-US" dirty="0">
                <a:solidFill>
                  <a:srgbClr val="008000"/>
                </a:solidFill>
              </a:rPr>
              <a:t>wisely </a:t>
            </a:r>
            <a:r>
              <a:rPr lang="en-US" dirty="0"/>
              <a:t>and recycling those resources </a:t>
            </a:r>
            <a:r>
              <a:rPr lang="en-US" dirty="0">
                <a:solidFill>
                  <a:srgbClr val="008000"/>
                </a:solidFill>
              </a:rPr>
              <a:t>over and over again </a:t>
            </a:r>
            <a:r>
              <a:rPr lang="en-US" dirty="0"/>
              <a:t>so that the </a:t>
            </a:r>
            <a:r>
              <a:rPr lang="en-US" dirty="0">
                <a:solidFill>
                  <a:srgbClr val="FF0000"/>
                </a:solidFill>
              </a:rPr>
              <a:t>remaining resources are left for future generations to </a:t>
            </a:r>
            <a:r>
              <a:rPr lang="en-US" dirty="0" smtClean="0">
                <a:solidFill>
                  <a:srgbClr val="FF0000"/>
                </a:solidFill>
              </a:rPr>
              <a:t>enjoy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6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make a sustainable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class activity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7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40" y="4899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dobe Caslon Pro Bold"/>
                <a:cs typeface="Adobe Caslon Pro Bold"/>
              </a:rPr>
              <a:t>Activity – What is Sustainability</a:t>
            </a:r>
            <a:br>
              <a:rPr lang="en-US" b="1" dirty="0" smtClean="0">
                <a:solidFill>
                  <a:srgbClr val="008000"/>
                </a:solidFill>
                <a:latin typeface="Adobe Caslon Pro Bold"/>
                <a:cs typeface="Adobe Caslon Pro Bold"/>
              </a:rPr>
            </a:br>
            <a:r>
              <a:rPr lang="en-US" b="1" dirty="0" smtClean="0">
                <a:solidFill>
                  <a:srgbClr val="008000"/>
                </a:solidFill>
                <a:latin typeface="Adobe Caslon Pro Bold"/>
                <a:cs typeface="Adobe Caslon Pro Bold"/>
              </a:rPr>
              <a:t>(Investigation 2-E)</a:t>
            </a:r>
            <a:br>
              <a:rPr lang="en-US" b="1" dirty="0" smtClean="0">
                <a:solidFill>
                  <a:srgbClr val="008000"/>
                </a:solidFill>
                <a:latin typeface="Adobe Caslon Pro Bold"/>
                <a:cs typeface="Adobe Caslon Pro Bold"/>
              </a:rPr>
            </a:br>
            <a:endParaRPr lang="en-US" b="1" dirty="0">
              <a:solidFill>
                <a:srgbClr val="008000"/>
              </a:solidFill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0053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Read your textbook (p. 67-68).</a:t>
            </a:r>
          </a:p>
          <a:p>
            <a:pPr marL="514350" indent="-514350">
              <a:buAutoNum type="arabicParenR"/>
            </a:pPr>
            <a:r>
              <a:rPr lang="en-US" dirty="0" smtClean="0"/>
              <a:t>Materials :</a:t>
            </a:r>
          </a:p>
          <a:p>
            <a:pPr>
              <a:buFontTx/>
              <a:buChar char="-"/>
            </a:pPr>
            <a:r>
              <a:rPr lang="en-US" dirty="0" smtClean="0"/>
              <a:t>colored </a:t>
            </a:r>
            <a:r>
              <a:rPr lang="en-US" dirty="0" smtClean="0"/>
              <a:t>pens, pencils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) Follow the instructions given. Hand in your work after the class time.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4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igam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Origami.thmx</Template>
  <TotalTime>1832</TotalTime>
  <Words>991</Words>
  <Application>Microsoft Macintosh PowerPoint</Application>
  <PresentationFormat>On-screen Show (4:3)</PresentationFormat>
  <Paragraphs>145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Origami</vt:lpstr>
      <vt:lpstr>ECOLOGY</vt:lpstr>
      <vt:lpstr>Sustainability</vt:lpstr>
      <vt:lpstr>Students are expected to:</vt:lpstr>
      <vt:lpstr>SUSTAINABILITY</vt:lpstr>
      <vt:lpstr>QUICK LOOK</vt:lpstr>
      <vt:lpstr>SUSTAINABLE DEVELOPMENT</vt:lpstr>
      <vt:lpstr>make a sustainable choice</vt:lpstr>
      <vt:lpstr>class activity</vt:lpstr>
      <vt:lpstr>Activity – What is Sustainability (Investigation 2-E) </vt:lpstr>
      <vt:lpstr>PowerPoint Presentation</vt:lpstr>
      <vt:lpstr>Video Design</vt:lpstr>
      <vt:lpstr>Video Checklist</vt:lpstr>
      <vt:lpstr>Homework</vt:lpstr>
      <vt:lpstr>PowerPoint Presentation</vt:lpstr>
      <vt:lpstr>Students are expected to:</vt:lpstr>
      <vt:lpstr>THE IMPORTANCE OF SOIL</vt:lpstr>
      <vt:lpstr>Major Types of Soil in North America:</vt:lpstr>
      <vt:lpstr>PowerPoint Presentation</vt:lpstr>
      <vt:lpstr>PowerPoint Presentation</vt:lpstr>
      <vt:lpstr>PowerPoint Presentation</vt:lpstr>
      <vt:lpstr>Soil Organisms:</vt:lpstr>
      <vt:lpstr>Functions of Soil Organisms:</vt:lpstr>
      <vt:lpstr>DISTURBING SOIL</vt:lpstr>
      <vt:lpstr>CHANGE AND SUCCESSION</vt:lpstr>
      <vt:lpstr> Example:        Volcanic eruption</vt:lpstr>
      <vt:lpstr>PowerPoint Presentation</vt:lpstr>
      <vt:lpstr>SECONDARY SUCCESSION</vt:lpstr>
      <vt:lpstr>The Impact of Change</vt:lpstr>
      <vt:lpstr>UNDERSTANDING LAND USE</vt:lpstr>
      <vt:lpstr>CHAPTER 3  SUMMARY CONCEPTS</vt:lpstr>
      <vt:lpstr>PowerPoint Presentation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mac apple</dc:creator>
  <cp:lastModifiedBy>mac apple</cp:lastModifiedBy>
  <cp:revision>16</cp:revision>
  <dcterms:created xsi:type="dcterms:W3CDTF">2013-02-25T13:32:45Z</dcterms:created>
  <dcterms:modified xsi:type="dcterms:W3CDTF">2013-05-05T12:38:25Z</dcterms:modified>
</cp:coreProperties>
</file>