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41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9" r:id="rId3"/>
    <p:sldId id="260" r:id="rId4"/>
    <p:sldId id="261" r:id="rId5"/>
    <p:sldId id="310" r:id="rId6"/>
    <p:sldId id="311" r:id="rId7"/>
    <p:sldId id="313" r:id="rId8"/>
    <p:sldId id="314" r:id="rId9"/>
    <p:sldId id="315" r:id="rId10"/>
    <p:sldId id="31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4" r:id="rId28"/>
    <p:sldId id="317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0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4BC8B-0E6E-4644-8994-E58E0782FB88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50C52-09E4-4A46-B92E-E4C207811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3428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9BF4BC6-57F8-5A46-9734-42B53B3C4720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C18CE8E-8D30-464B-AE76-6FBBD9698D52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F0B20C5-6C89-C44A-8A88-27BA49AC1B12}" type="slidenum">
              <a:rPr lang="en-US" sz="1200"/>
              <a:pPr eaLnBrk="1" hangingPunct="1"/>
              <a:t>34</a:t>
            </a:fld>
            <a:endParaRPr 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4BDFCD7-CCAE-9C4E-8F86-47C47693F0C3}" type="slidenum">
              <a:rPr lang="en-US" sz="1200"/>
              <a:pPr eaLnBrk="1" hangingPunct="1"/>
              <a:t>35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0B6548D-1A7D-3D45-A108-458D5D92F29D}" type="slidenum">
              <a:rPr lang="en-US" sz="1200"/>
              <a:pPr eaLnBrk="1" hangingPunct="1"/>
              <a:t>40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1B11646-4D7A-1947-9641-892F9F01BF5E}" type="slidenum">
              <a:rPr lang="en-US" sz="1200"/>
              <a:pPr eaLnBrk="1" hangingPunct="1"/>
              <a:t>41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02342AB-1DE7-4145-A8E8-376C0F6A309A}" type="slidenum">
              <a:rPr lang="en-US" sz="1200"/>
              <a:pPr eaLnBrk="1" hangingPunct="1"/>
              <a:t>42</a:t>
            </a:fld>
            <a:endParaRPr 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3B97590-280F-AC40-AFFD-7503BB14740C}" type="slidenum">
              <a:rPr lang="en-US" sz="1200"/>
              <a:pPr eaLnBrk="1" hangingPunct="1"/>
              <a:t>43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FBA54B9-926A-8844-AC99-45C94ABDE5E1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45DC72F-42BA-984E-A3E7-0E5BE4ABE2F9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F91603F-6D1C-F749-94C6-138ED8001C43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F8F622D-9EBA-684D-8091-0B78562C8BE8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E62653F-057B-1F48-8A01-393ABCF97676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D7524EA-76C6-6D46-BF61-49926C189921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01305DF-9724-274A-8E53-8A4B8F2E9780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32C90D9-C94C-B24D-AAAF-93F071FFEF91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3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4" Type="http://schemas.openxmlformats.org/officeDocument/2006/relationships/image" Target="../media/image3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gif"/><Relationship Id="rId2" Type="http://schemas.openxmlformats.org/officeDocument/2006/relationships/tags" Target="../tags/tag3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Chemical Reactions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58719"/>
            <a:ext cx="7086600" cy="1752600"/>
          </a:xfrm>
        </p:spPr>
        <p:txBody>
          <a:bodyPr/>
          <a:lstStyle/>
          <a:p>
            <a:r>
              <a:rPr lang="en-US" dirty="0" smtClean="0"/>
              <a:t>Chapter 6</a:t>
            </a:r>
          </a:p>
          <a:p>
            <a:r>
              <a:rPr lang="en-US" dirty="0" smtClean="0"/>
              <a:t>Ms. </a:t>
            </a:r>
            <a:r>
              <a:rPr lang="en-US" dirty="0" err="1" smtClean="0"/>
              <a:t>Albarico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017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240971"/>
            <a:ext cx="7086600" cy="1187450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chemeClr val="tx1"/>
                </a:solidFill>
                <a:latin typeface="Comic Sans MS" charset="0"/>
              </a:rPr>
              <a:t>A silver spoon tarnishes. The solid silver reacts with sulfur in the air to make solid silver sulfide, the black material we call tarnish. </a:t>
            </a:r>
            <a:r>
              <a:rPr lang="en-US" sz="2000" dirty="0" smtClean="0">
                <a:solidFill>
                  <a:schemeClr val="tx1"/>
                </a:solidFill>
                <a:latin typeface="Comic Sans MS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omic Sans MS" charset="0"/>
              </a:rPr>
            </a:br>
            <a:endParaRPr lang="en-US" sz="2000" dirty="0">
              <a:solidFill>
                <a:schemeClr val="tx1"/>
              </a:solidFill>
              <a:latin typeface="Comic Sans MS" charset="0"/>
            </a:endParaRP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228600" y="2620963"/>
            <a:ext cx="838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Comic Sans MS" charset="0"/>
              </a:rPr>
              <a:t>Ag </a:t>
            </a:r>
            <a:r>
              <a:rPr lang="en-US" sz="3200" baseline="-25000" dirty="0">
                <a:solidFill>
                  <a:srgbClr val="FF0000"/>
                </a:solidFill>
                <a:latin typeface="Comic Sans MS" charset="0"/>
              </a:rPr>
              <a:t>(s)</a:t>
            </a:r>
            <a:r>
              <a:rPr lang="en-US" sz="3200" dirty="0">
                <a:solidFill>
                  <a:srgbClr val="FF0000"/>
                </a:solidFill>
                <a:latin typeface="Comic Sans MS" charset="0"/>
              </a:rPr>
              <a:t> + H</a:t>
            </a:r>
            <a:r>
              <a:rPr lang="en-US" sz="3200" baseline="-25000" dirty="0">
                <a:solidFill>
                  <a:srgbClr val="FF0000"/>
                </a:solidFill>
                <a:latin typeface="Comic Sans MS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Comic Sans MS" charset="0"/>
              </a:rPr>
              <a:t>S </a:t>
            </a:r>
            <a:r>
              <a:rPr lang="en-US" sz="3200" baseline="-25000" dirty="0">
                <a:solidFill>
                  <a:srgbClr val="FF0000"/>
                </a:solidFill>
                <a:latin typeface="Comic Sans MS" charset="0"/>
              </a:rPr>
              <a:t>(g)</a:t>
            </a:r>
            <a:r>
              <a:rPr lang="en-US" sz="3200" dirty="0">
                <a:solidFill>
                  <a:srgbClr val="FF0000"/>
                </a:solidFill>
                <a:latin typeface="Comic Sans MS" charset="0"/>
              </a:rPr>
              <a:t> + O</a:t>
            </a:r>
            <a:r>
              <a:rPr lang="en-US" sz="3200" baseline="-25000" dirty="0">
                <a:solidFill>
                  <a:srgbClr val="FF0000"/>
                </a:solidFill>
                <a:latin typeface="Comic Sans MS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en-US" sz="3200" baseline="-25000" dirty="0">
                <a:solidFill>
                  <a:srgbClr val="FF0000"/>
                </a:solidFill>
                <a:latin typeface="Comic Sans MS" charset="0"/>
              </a:rPr>
              <a:t>(g)</a:t>
            </a:r>
            <a:r>
              <a:rPr lang="en-US" sz="3200" dirty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Symbol" charset="0"/>
              </a:rPr>
              <a:t>®</a:t>
            </a:r>
            <a:r>
              <a:rPr lang="en-US" sz="3200" dirty="0">
                <a:solidFill>
                  <a:srgbClr val="FF0000"/>
                </a:solidFill>
                <a:latin typeface="Comic Sans MS" charset="0"/>
              </a:rPr>
              <a:t>  Ag</a:t>
            </a:r>
            <a:r>
              <a:rPr lang="en-US" sz="3200" baseline="-25000" dirty="0">
                <a:solidFill>
                  <a:srgbClr val="FF0000"/>
                </a:solidFill>
                <a:latin typeface="Comic Sans MS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Comic Sans MS" charset="0"/>
              </a:rPr>
              <a:t>S </a:t>
            </a:r>
            <a:r>
              <a:rPr lang="en-US" sz="3200" baseline="-25000" dirty="0">
                <a:solidFill>
                  <a:srgbClr val="FF0000"/>
                </a:solidFill>
                <a:latin typeface="Comic Sans MS" charset="0"/>
              </a:rPr>
              <a:t>(s)</a:t>
            </a:r>
            <a:r>
              <a:rPr lang="en-US" sz="3200" dirty="0">
                <a:solidFill>
                  <a:srgbClr val="FF0000"/>
                </a:solidFill>
                <a:latin typeface="Comic Sans MS" charset="0"/>
              </a:rPr>
              <a:t> + H</a:t>
            </a:r>
            <a:r>
              <a:rPr lang="en-US" sz="3200" baseline="-25000" dirty="0">
                <a:solidFill>
                  <a:srgbClr val="FF0000"/>
                </a:solidFill>
                <a:latin typeface="Comic Sans MS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Comic Sans MS" charset="0"/>
              </a:rPr>
              <a:t>O </a:t>
            </a:r>
          </a:p>
        </p:txBody>
      </p:sp>
      <p:pic>
        <p:nvPicPr>
          <p:cNvPr id="88068" name="Picture 4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81400"/>
            <a:ext cx="1692275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5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1400"/>
            <a:ext cx="1589088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0" name="Line 6"/>
          <p:cNvSpPr>
            <a:spLocks noChangeShapeType="1"/>
          </p:cNvSpPr>
          <p:nvPr/>
        </p:nvSpPr>
        <p:spPr bwMode="auto">
          <a:xfrm>
            <a:off x="3505200" y="44196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203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utoUpdateAnimBg="0"/>
      <p:bldP spid="88067" grpId="0" autoUpdateAnimBg="0"/>
      <p:bldP spid="880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2720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16676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58649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68915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4461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51108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89167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6778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6070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3962400" y="4191000"/>
          <a:ext cx="1193800" cy="1371600"/>
        </p:xfrm>
        <a:graphic>
          <a:graphicData uri="http://schemas.openxmlformats.org/presentationml/2006/ole">
            <p:oleObj spid="_x0000_s2077" name="Bitmap Image" r:id="rId4" imgW="1714739" imgH="1971950" progId="PBrush">
              <p:embed/>
            </p:oleObj>
          </a:graphicData>
        </a:graphic>
      </p:graphicFrame>
      <p:sp>
        <p:nvSpPr>
          <p:cNvPr id="890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5502" y="304800"/>
            <a:ext cx="8839200" cy="762000"/>
          </a:xfrm>
        </p:spPr>
        <p:txBody>
          <a:bodyPr/>
          <a:lstStyle/>
          <a:p>
            <a:pPr algn="l" eaLnBrk="1" hangingPunct="1"/>
            <a:r>
              <a:rPr lang="en-US" sz="3200" dirty="0">
                <a:solidFill>
                  <a:srgbClr val="008000"/>
                </a:solidFill>
                <a:latin typeface="Comic Sans MS" charset="0"/>
              </a:rPr>
              <a:t>Indicators of chemical </a:t>
            </a:r>
            <a:r>
              <a:rPr lang="en-US" sz="3200" dirty="0" smtClean="0">
                <a:solidFill>
                  <a:srgbClr val="008000"/>
                </a:solidFill>
                <a:latin typeface="Comic Sans MS" charset="0"/>
              </a:rPr>
              <a:t>reactions:</a:t>
            </a:r>
            <a:endParaRPr lang="en-US" sz="3200" dirty="0">
              <a:solidFill>
                <a:srgbClr val="008000"/>
              </a:solidFill>
              <a:latin typeface="Arial Black" charset="0"/>
            </a:endParaRPr>
          </a:p>
        </p:txBody>
      </p:sp>
      <p:graphicFrame>
        <p:nvGraphicFramePr>
          <p:cNvPr id="89093" name="Object 5"/>
          <p:cNvGraphicFramePr>
            <a:graphicFrameLocks noChangeAspect="1"/>
          </p:cNvGraphicFramePr>
          <p:nvPr/>
        </p:nvGraphicFramePr>
        <p:xfrm>
          <a:off x="4953000" y="2209800"/>
          <a:ext cx="1274763" cy="1447800"/>
        </p:xfrm>
        <a:graphic>
          <a:graphicData uri="http://schemas.openxmlformats.org/presentationml/2006/ole">
            <p:oleObj spid="_x0000_s2078" name="Bitmap Image" r:id="rId5" imgW="1685714" imgH="1914286" progId="PBrush">
              <p:embed/>
            </p:oleObj>
          </a:graphicData>
        </a:graphic>
      </p:graphicFrame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609600" y="2544763"/>
            <a:ext cx="40782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SzPct val="85000"/>
              <a:buFontTx/>
              <a:buBlip>
                <a:blip r:embed="rId6"/>
              </a:buBlip>
            </a:pPr>
            <a:r>
              <a:rPr lang="en-US" sz="3200">
                <a:latin typeface="Comic Sans MS" charset="0"/>
              </a:rPr>
              <a:t> Formation of a gas</a:t>
            </a:r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609600" y="1524000"/>
            <a:ext cx="52149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SzPct val="85000"/>
              <a:buFontTx/>
              <a:buBlip>
                <a:blip r:embed="rId6"/>
              </a:buBlip>
            </a:pPr>
            <a:r>
              <a:rPr lang="en-US" sz="3200">
                <a:latin typeface="Comic Sans MS" charset="0"/>
              </a:rPr>
              <a:t> Emission of light or heat</a:t>
            </a:r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609600" y="3581400"/>
            <a:ext cx="55610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SzPct val="85000"/>
              <a:buFontTx/>
              <a:buBlip>
                <a:blip r:embed="rId6"/>
              </a:buBlip>
            </a:pPr>
            <a:r>
              <a:rPr lang="en-US" sz="3200">
                <a:latin typeface="Comic Sans MS" charset="0"/>
              </a:rPr>
              <a:t> Formation of a precipitate</a:t>
            </a:r>
          </a:p>
        </p:txBody>
      </p:sp>
      <p:graphicFrame>
        <p:nvGraphicFramePr>
          <p:cNvPr id="89097" name="Object 9"/>
          <p:cNvGraphicFramePr>
            <a:graphicFrameLocks noChangeAspect="1"/>
          </p:cNvGraphicFramePr>
          <p:nvPr/>
        </p:nvGraphicFramePr>
        <p:xfrm>
          <a:off x="6781800" y="3352800"/>
          <a:ext cx="1233488" cy="1371600"/>
        </p:xfrm>
        <a:graphic>
          <a:graphicData uri="http://schemas.openxmlformats.org/presentationml/2006/ole">
            <p:oleObj spid="_x0000_s2079" name="Bitmap Image" r:id="rId7" imgW="1695687" imgH="1886213" progId="PBrush">
              <p:embed/>
            </p:oleObj>
          </a:graphicData>
        </a:graphic>
      </p:graphicFrame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628650" y="4572000"/>
            <a:ext cx="2952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SzPct val="85000"/>
              <a:buFontTx/>
              <a:buBlip>
                <a:blip r:embed="rId6"/>
              </a:buBlip>
            </a:pPr>
            <a:r>
              <a:rPr lang="en-US" sz="3200" dirty="0">
                <a:solidFill>
                  <a:srgbClr val="FFFF00"/>
                </a:solidFill>
                <a:latin typeface="Comic Sans MS" charset="0"/>
              </a:rPr>
              <a:t> </a:t>
            </a:r>
            <a:r>
              <a:rPr lang="en-US" sz="3200" dirty="0">
                <a:solidFill>
                  <a:srgbClr val="008000"/>
                </a:solidFill>
                <a:latin typeface="Comic Sans MS" charset="0"/>
              </a:rPr>
              <a:t>Color </a:t>
            </a:r>
            <a:r>
              <a:rPr lang="en-US" sz="3200" dirty="0">
                <a:solidFill>
                  <a:srgbClr val="FF0000"/>
                </a:solidFill>
                <a:latin typeface="Comic Sans MS" charset="0"/>
              </a:rPr>
              <a:t>change</a:t>
            </a:r>
          </a:p>
        </p:txBody>
      </p:sp>
      <p:sp>
        <p:nvSpPr>
          <p:cNvPr id="89101" name="Rectangle 13"/>
          <p:cNvSpPr>
            <a:spLocks noChangeArrowheads="1"/>
          </p:cNvSpPr>
          <p:nvPr/>
        </p:nvSpPr>
        <p:spPr bwMode="auto">
          <a:xfrm>
            <a:off x="685800" y="5516563"/>
            <a:ext cx="36972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SzPct val="85000"/>
              <a:buFontTx/>
              <a:buBlip>
                <a:blip r:embed="rId6"/>
              </a:buBlip>
            </a:pPr>
            <a:r>
              <a:rPr lang="en-US" sz="3200">
                <a:latin typeface="Comic Sans MS" charset="0"/>
              </a:rPr>
              <a:t> Emission of odor</a:t>
            </a:r>
          </a:p>
        </p:txBody>
      </p:sp>
      <p:pic>
        <p:nvPicPr>
          <p:cNvPr id="89103" name="Picture 15" descr="http://www.wiscasset.k12.me.us/wms/Graphics/F00014D81/shoes%20-%20smelly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334000"/>
            <a:ext cx="14827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5" name="Picture 17" descr="http://www.harcourtschool.com/glossary/science/images/gr4/fuel4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19200"/>
            <a:ext cx="1779588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xmlns="" val="330259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utoUpdateAnimBg="0"/>
      <p:bldP spid="89094" grpId="0" autoUpdateAnimBg="0"/>
      <p:bldP spid="89095" grpId="0" autoUpdateAnimBg="0"/>
      <p:bldP spid="89096" grpId="0" autoUpdateAnimBg="0"/>
      <p:bldP spid="89098" grpId="0" autoUpdateAnimBg="0"/>
      <p:bldP spid="8910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96857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75532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72352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41680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6103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438400"/>
            <a:ext cx="86868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Aluminum metal reacts with liquid bromine to form solid aluminum bromide</a:t>
            </a:r>
            <a:endParaRPr lang="en-US" sz="3200" dirty="0">
              <a:latin typeface="Times New Roman" pitchFamily="18" charset="0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1219200"/>
            <a:ext cx="4913313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Translate  Equation</a:t>
            </a:r>
            <a:endParaRPr lang="en-US" sz="4000" dirty="0">
              <a:latin typeface="Times New Roman" pitchFamily="18" charset="0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343400"/>
            <a:ext cx="24479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___ Al(s) </a:t>
            </a:r>
            <a:endParaRPr lang="en-US" sz="4000" dirty="0">
              <a:latin typeface="Times New Roman" pitchFamily="18" charset="0"/>
              <a:ea typeface="+mn-e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4343400"/>
            <a:ext cx="3157538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+  ___ Br</a:t>
            </a:r>
            <a:r>
              <a:rPr lang="en-US" sz="4000" b="1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2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(l) </a:t>
            </a:r>
            <a:endParaRPr lang="en-US" sz="4000" dirty="0">
              <a:latin typeface="Times New Roman" pitchFamily="18" charset="0"/>
              <a:ea typeface="+mn-e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0200" y="4343400"/>
            <a:ext cx="3579813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→___ AlBr</a:t>
            </a:r>
            <a:r>
              <a:rPr lang="en-US" sz="40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(s)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33400" y="4343400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>
                <a:solidFill>
                  <a:srgbClr val="2EE20A"/>
                </a:solidFill>
                <a:latin typeface="Arial" charset="0"/>
              </a:rPr>
              <a:t>2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352800" y="4327525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>
                <a:solidFill>
                  <a:srgbClr val="2EE20A"/>
                </a:solidFill>
                <a:latin typeface="Arial" charset="0"/>
              </a:rPr>
              <a:t>3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248400" y="4327525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>
                <a:solidFill>
                  <a:srgbClr val="2EE20A"/>
                </a:solidFill>
                <a:latin typeface="Arial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8196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utoUpdateAnimBg="0"/>
      <p:bldP spid="11" grpId="0" autoUpdateAnimBg="0"/>
      <p:bldP spid="1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381000" y="838200"/>
            <a:ext cx="8418513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457200" indent="-457200" algn="l" eaLnBrk="0" hangingPunct="0">
              <a:buFont typeface="Arial Black" charset="0"/>
              <a:buAutoNum type="arabicPeriod"/>
            </a:pPr>
            <a:r>
              <a:rPr lang="en-US" sz="2000">
                <a:latin typeface="Comic Sans MS" charset="0"/>
                <a:cs typeface="Arial Unicode MS" charset="0"/>
              </a:rPr>
              <a:t>calcium fluoride and sulfuric acid make calcium sulfate and hydrofluoric acid </a:t>
            </a:r>
          </a:p>
          <a:p>
            <a:pPr marL="457200" indent="-457200" algn="l" eaLnBrk="0" hangingPunct="0">
              <a:buFont typeface="Arial Black" charset="0"/>
              <a:buAutoNum type="arabicPeriod"/>
            </a:pPr>
            <a:endParaRPr lang="en-US" sz="2000">
              <a:latin typeface="Comic Sans MS" charset="0"/>
              <a:cs typeface="Arial Unicode MS" charset="0"/>
            </a:endParaRPr>
          </a:p>
          <a:p>
            <a:pPr marL="457200" indent="-457200" algn="l" eaLnBrk="0" hangingPunct="0">
              <a:buFont typeface="Arial Black" charset="0"/>
              <a:buAutoNum type="arabicPeriod"/>
            </a:pPr>
            <a:r>
              <a:rPr lang="en-US" sz="2000">
                <a:latin typeface="Comic Sans MS" charset="0"/>
                <a:cs typeface="Arial Unicode MS" charset="0"/>
              </a:rPr>
              <a:t>calcium carbonate will come apart when you heat it to leave calcium oxide and carbon dioxide. </a:t>
            </a:r>
          </a:p>
          <a:p>
            <a:pPr marL="457200" indent="-457200" algn="l" eaLnBrk="0" hangingPunct="0">
              <a:buFont typeface="Arial Black" charset="0"/>
              <a:buAutoNum type="arabicPeriod"/>
            </a:pPr>
            <a:endParaRPr lang="en-US" sz="2000">
              <a:latin typeface="Comic Sans MS" charset="0"/>
              <a:cs typeface="Arial Unicode MS" charset="0"/>
            </a:endParaRPr>
          </a:p>
          <a:p>
            <a:pPr marL="457200" indent="-457200" algn="l" eaLnBrk="0" hangingPunct="0">
              <a:buFont typeface="Arial Black" charset="0"/>
              <a:buAutoNum type="arabicPeriod"/>
            </a:pPr>
            <a:r>
              <a:rPr lang="en-US" sz="2000">
                <a:latin typeface="Comic Sans MS" charset="0"/>
                <a:cs typeface="Arial Unicode MS" charset="0"/>
              </a:rPr>
              <a:t>ammonia gas when it is pressed into water will make ammonium hydroxide.</a:t>
            </a:r>
          </a:p>
          <a:p>
            <a:pPr marL="457200" indent="-457200" algn="l" eaLnBrk="0" hangingPunct="0">
              <a:buFont typeface="Arial Black" charset="0"/>
              <a:buAutoNum type="arabicPeriod"/>
            </a:pPr>
            <a:endParaRPr lang="en-US" sz="2000">
              <a:latin typeface="Comic Sans MS" charset="0"/>
              <a:cs typeface="Arial Unicode MS" charset="0"/>
            </a:endParaRPr>
          </a:p>
          <a:p>
            <a:pPr marL="457200" indent="-457200" algn="l" eaLnBrk="0" hangingPunct="0">
              <a:buFont typeface="Arial Black" charset="0"/>
              <a:buAutoNum type="arabicPeriod"/>
            </a:pPr>
            <a:r>
              <a:rPr lang="en-US" sz="2000">
                <a:latin typeface="Comic Sans MS" charset="0"/>
              </a:rPr>
              <a:t>aluminum sulfate and calcium hydroxide become aluminum hydroxide and calcium sulfate. </a:t>
            </a:r>
          </a:p>
          <a:p>
            <a:pPr marL="457200" indent="-457200" algn="l" eaLnBrk="0" hangingPunct="0">
              <a:buFont typeface="Arial Black" charset="0"/>
              <a:buAutoNum type="arabicPeriod"/>
            </a:pPr>
            <a:endParaRPr lang="en-US" sz="2000">
              <a:latin typeface="Comic Sans MS" charset="0"/>
            </a:endParaRPr>
          </a:p>
          <a:p>
            <a:pPr marL="457200" indent="-457200" algn="l" eaLnBrk="0" hangingPunct="0">
              <a:buFont typeface="Arial Black" charset="0"/>
              <a:buAutoNum type="arabicPeriod"/>
            </a:pPr>
            <a:r>
              <a:rPr lang="en-US" sz="2000">
                <a:latin typeface="Comic Sans MS" charset="0"/>
              </a:rPr>
              <a:t>copper metal and silver nitrate react to form silver metal and copper (II) nitrate. </a:t>
            </a:r>
          </a:p>
          <a:p>
            <a:pPr marL="457200" indent="-457200" algn="l" eaLnBrk="0" hangingPunct="0">
              <a:buFont typeface="Arial Black" charset="0"/>
              <a:buAutoNum type="arabicPeriod"/>
            </a:pPr>
            <a:endParaRPr lang="en-US" sz="2000">
              <a:latin typeface="Comic Sans MS" charset="0"/>
            </a:endParaRPr>
          </a:p>
          <a:p>
            <a:pPr marL="457200" indent="-457200" algn="l" eaLnBrk="0" hangingPunct="0">
              <a:buFont typeface="Arial Black" charset="0"/>
              <a:buAutoNum type="arabicPeriod"/>
            </a:pPr>
            <a:r>
              <a:rPr lang="en-US" sz="2000">
                <a:latin typeface="Comic Sans MS" charset="0"/>
              </a:rPr>
              <a:t>sodium metal and chlorine react to make sodium chloride. </a:t>
            </a:r>
          </a:p>
          <a:p>
            <a:pPr marL="457200" indent="-457200" algn="l" eaLnBrk="0" hangingPunct="0">
              <a:buFont typeface="Arial Black" charset="0"/>
              <a:buAutoNum type="arabicPeriod"/>
            </a:pPr>
            <a:endParaRPr lang="en-US" sz="2000">
              <a:latin typeface="Comic Sans MS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2743200" y="304800"/>
            <a:ext cx="3255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omic Sans MS" charset="0"/>
                <a:cs typeface="Arial Unicode MS" charset="0"/>
              </a:rPr>
              <a:t>Translate some more!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1539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6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860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860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60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60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860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5138"/>
            <a:ext cx="7772400" cy="762000"/>
          </a:xfrm>
          <a:noFill/>
        </p:spPr>
        <p:txBody>
          <a:bodyPr lIns="92075" tIns="46038" rIns="92075" bIns="46038" anchor="t" anchorCtr="1"/>
          <a:lstStyle/>
          <a:p>
            <a:pPr eaLnBrk="1" hangingPunct="1"/>
            <a:r>
              <a:rPr lang="en-US" dirty="0">
                <a:solidFill>
                  <a:srgbClr val="0000FF"/>
                </a:solidFill>
                <a:latin typeface="Comic Sans MS" charset="0"/>
              </a:rPr>
              <a:t>Types of Reactions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  <a:noFill/>
        </p:spPr>
        <p:txBody>
          <a:bodyPr lIns="92075" tIns="46038" rIns="92075" bIns="46038">
            <a:normAutofit fontScale="92500" lnSpcReduction="20000"/>
          </a:bodyPr>
          <a:lstStyle/>
          <a:p>
            <a:pPr eaLnBrk="1" hangingPunct="1"/>
            <a:r>
              <a:rPr lang="en-US" sz="2800">
                <a:latin typeface="Comic Sans MS" charset="0"/>
              </a:rPr>
              <a:t>There are millions of reactions.</a:t>
            </a:r>
          </a:p>
          <a:p>
            <a:pPr eaLnBrk="1" hangingPunct="1"/>
            <a:r>
              <a:rPr lang="en-US" sz="2800">
                <a:latin typeface="Comic Sans MS" charset="0"/>
              </a:rPr>
              <a:t>Can</a:t>
            </a:r>
            <a:r>
              <a:rPr lang="ja-JP" altLang="en-US" sz="2800">
                <a:latin typeface="Comic Sans MS" charset="0"/>
              </a:rPr>
              <a:t>’</a:t>
            </a:r>
            <a:r>
              <a:rPr lang="en-US" sz="2800">
                <a:latin typeface="Comic Sans MS" charset="0"/>
              </a:rPr>
              <a:t>t remember them all</a:t>
            </a:r>
          </a:p>
          <a:p>
            <a:pPr eaLnBrk="1" hangingPunct="1"/>
            <a:r>
              <a:rPr lang="en-US" sz="2800">
                <a:latin typeface="Comic Sans MS" charset="0"/>
              </a:rPr>
              <a:t>Fall into several categories.</a:t>
            </a:r>
          </a:p>
          <a:p>
            <a:pPr eaLnBrk="1" hangingPunct="1"/>
            <a:r>
              <a:rPr lang="en-US" sz="2800">
                <a:latin typeface="Comic Sans MS" charset="0"/>
              </a:rPr>
              <a:t>We will learn 6 types.</a:t>
            </a:r>
          </a:p>
          <a:p>
            <a:pPr eaLnBrk="1" hangingPunct="1"/>
            <a:r>
              <a:rPr lang="en-US" sz="2800">
                <a:latin typeface="Comic Sans MS" charset="0"/>
              </a:rPr>
              <a:t>We will be able to predict the products.</a:t>
            </a:r>
          </a:p>
          <a:p>
            <a:pPr eaLnBrk="1" hangingPunct="1"/>
            <a:r>
              <a:rPr lang="en-US" sz="2800">
                <a:latin typeface="Comic Sans MS" charset="0"/>
              </a:rPr>
              <a:t>For some we will be able to predict whether they will happen at all.</a:t>
            </a:r>
          </a:p>
          <a:p>
            <a:pPr eaLnBrk="1" hangingPunct="1"/>
            <a:r>
              <a:rPr lang="en-US" sz="2800">
                <a:latin typeface="Comic Sans MS" charset="0"/>
              </a:rPr>
              <a:t>We will recognize them by the reactants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8332431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ChangeArrowheads="1"/>
          </p:cNvSpPr>
          <p:nvPr/>
        </p:nvSpPr>
        <p:spPr bwMode="auto">
          <a:xfrm>
            <a:off x="1588" y="-4832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807448" y="990600"/>
            <a:ext cx="765075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FontTx/>
              <a:buBlip>
                <a:blip r:embed="rId3"/>
              </a:buBlip>
            </a:pPr>
            <a:r>
              <a:rPr lang="en-US" sz="2800" dirty="0">
                <a:latin typeface="American Typewriter"/>
                <a:cs typeface="American Typewriter"/>
              </a:rPr>
              <a:t> All chemical reactions are accompanied by a change in energy. </a:t>
            </a:r>
          </a:p>
          <a:p>
            <a:pPr algn="just">
              <a:buFontTx/>
              <a:buBlip>
                <a:blip r:embed="rId3"/>
              </a:buBlip>
            </a:pPr>
            <a:r>
              <a:rPr lang="en-US" sz="2800" b="1" dirty="0">
                <a:latin typeface="American Typewriter"/>
                <a:cs typeface="American Typewriter"/>
              </a:rPr>
              <a:t> Exothermic</a:t>
            </a:r>
            <a:r>
              <a:rPr lang="en-US" sz="2800" dirty="0">
                <a:latin typeface="American Typewriter"/>
                <a:cs typeface="American Typewriter"/>
              </a:rPr>
              <a:t>  - reactions that release energy to their surroundings (usually in the form of heat) </a:t>
            </a:r>
          </a:p>
          <a:p>
            <a:pPr lvl="1" algn="just">
              <a:buFontTx/>
              <a:buChar char="o"/>
            </a:pPr>
            <a:r>
              <a:rPr lang="el-GR" sz="2800" dirty="0">
                <a:latin typeface="American Typewriter"/>
                <a:cs typeface="American Typewriter"/>
              </a:rPr>
              <a:t>Δ</a:t>
            </a:r>
            <a:r>
              <a:rPr lang="en-US" sz="2800" dirty="0">
                <a:latin typeface="American Typewriter"/>
                <a:cs typeface="American Typewriter"/>
              </a:rPr>
              <a:t>H (enthalpy) is negative – energy leaving </a:t>
            </a:r>
            <a:r>
              <a:rPr lang="en-US" sz="2800" dirty="0" smtClean="0">
                <a:latin typeface="American Typewriter"/>
                <a:cs typeface="American Typewriter"/>
              </a:rPr>
              <a:t>system</a:t>
            </a:r>
            <a:endParaRPr lang="el-GR" sz="2800" dirty="0">
              <a:latin typeface="American Typewriter"/>
              <a:cs typeface="American Typewriter"/>
            </a:endParaRPr>
          </a:p>
          <a:p>
            <a:pPr algn="just">
              <a:buFontTx/>
              <a:buBlip>
                <a:blip r:embed="rId3"/>
              </a:buBlip>
            </a:pPr>
            <a:r>
              <a:rPr lang="en-US" sz="2800" dirty="0">
                <a:latin typeface="American Typewriter"/>
                <a:cs typeface="American Typewriter"/>
              </a:rPr>
              <a:t> </a:t>
            </a:r>
            <a:r>
              <a:rPr lang="en-US" sz="2800" b="1" dirty="0">
                <a:latin typeface="American Typewriter"/>
                <a:cs typeface="American Typewriter"/>
              </a:rPr>
              <a:t>Endothermic</a:t>
            </a:r>
            <a:r>
              <a:rPr lang="en-US" sz="2800" dirty="0">
                <a:latin typeface="American Typewriter"/>
                <a:cs typeface="American Typewriter"/>
              </a:rPr>
              <a:t> - reactions that need to absorb heat from their surroundings to proceed. </a:t>
            </a:r>
          </a:p>
          <a:p>
            <a:pPr lvl="1" algn="just">
              <a:buFontTx/>
              <a:buChar char="o"/>
            </a:pPr>
            <a:r>
              <a:rPr lang="el-GR" sz="2800" dirty="0">
                <a:latin typeface="American Typewriter"/>
                <a:cs typeface="American Typewriter"/>
              </a:rPr>
              <a:t>Δ</a:t>
            </a:r>
            <a:r>
              <a:rPr lang="en-US" sz="2800" dirty="0">
                <a:latin typeface="American Typewriter"/>
                <a:cs typeface="American Typewriter"/>
              </a:rPr>
              <a:t>H (enthalpy) is positive – energy coming into the system</a:t>
            </a:r>
            <a:endParaRPr lang="el-GR" sz="2800" dirty="0">
              <a:latin typeface="American Typewriter"/>
              <a:cs typeface="American Typewriter"/>
            </a:endParaRPr>
          </a:p>
          <a:p>
            <a:pPr algn="just">
              <a:buFontTx/>
              <a:buBlip>
                <a:blip r:embed="rId3"/>
              </a:buBlip>
            </a:pPr>
            <a:endParaRPr lang="en-US" sz="2800" dirty="0">
              <a:latin typeface="American Typewriter"/>
              <a:cs typeface="American Typewriter"/>
            </a:endParaRPr>
          </a:p>
          <a:p>
            <a:pPr algn="just">
              <a:buFontTx/>
              <a:buBlip>
                <a:blip r:embed="rId3"/>
              </a:buBlip>
            </a:pPr>
            <a:endParaRPr lang="en-US" sz="2800" dirty="0">
              <a:latin typeface="American Typewriter"/>
              <a:cs typeface="American Typewriter"/>
            </a:endParaRPr>
          </a:p>
          <a:p>
            <a:pPr algn="just">
              <a:buFontTx/>
              <a:buChar char="•"/>
            </a:pPr>
            <a:endParaRPr lang="en-US" sz="2800" dirty="0">
              <a:latin typeface="American Typewriter"/>
              <a:cs typeface="American Typewriter"/>
            </a:endParaRPr>
          </a:p>
        </p:txBody>
      </p:sp>
      <p:sp>
        <p:nvSpPr>
          <p:cNvPr id="14340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330965" y="381000"/>
            <a:ext cx="7772400" cy="519113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Arial Black"/>
                <a:cs typeface="Arial Black"/>
              </a:rPr>
              <a:t>Reaction Energy</a:t>
            </a:r>
            <a:endParaRPr lang="en-US" sz="2800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18583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  <a:noFill/>
        </p:spPr>
        <p:txBody>
          <a:bodyPr lIns="92075" tIns="46038" rIns="92075" bIns="46038" anchor="t" anchorCtr="1"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Comic Sans MS" charset="0"/>
              </a:rPr>
              <a:t>1) Synthesis </a:t>
            </a:r>
            <a:r>
              <a:rPr lang="en-US" dirty="0">
                <a:solidFill>
                  <a:srgbClr val="0000FF"/>
                </a:solidFill>
                <a:latin typeface="Comic Sans MS" charset="0"/>
              </a:rPr>
              <a:t>Reactions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153400" cy="5562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Comic Sans MS" charset="0"/>
              </a:rPr>
              <a:t>Also called </a:t>
            </a:r>
            <a:r>
              <a:rPr lang="en-US" dirty="0">
                <a:solidFill>
                  <a:srgbClr val="FF0000"/>
                </a:solidFill>
                <a:latin typeface="Comic Sans MS" charset="0"/>
              </a:rPr>
              <a:t>combination </a:t>
            </a:r>
            <a:r>
              <a:rPr lang="en-US" dirty="0" smtClean="0">
                <a:solidFill>
                  <a:srgbClr val="FF0000"/>
                </a:solidFill>
                <a:latin typeface="Comic Sans MS" charset="0"/>
              </a:rPr>
              <a:t>reactio</a:t>
            </a:r>
            <a:r>
              <a:rPr lang="en-US" dirty="0" smtClean="0">
                <a:latin typeface="Comic Sans MS" charset="0"/>
              </a:rPr>
              <a:t>ns.</a:t>
            </a:r>
            <a:endParaRPr lang="en-US" dirty="0">
              <a:latin typeface="Comic Sans MS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omic Sans MS" charset="0"/>
              </a:rPr>
              <a:t>2 elements, or compounds combine to make one compound.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b="1" dirty="0">
                <a:solidFill>
                  <a:srgbClr val="FF0000"/>
                </a:solidFill>
                <a:latin typeface="Comic Sans MS" charset="0"/>
              </a:rPr>
              <a:t>A  +  B    </a:t>
            </a:r>
            <a:r>
              <a:rPr lang="en-US" dirty="0">
                <a:latin typeface="Symbol" charset="0"/>
              </a:rPr>
              <a:t>®</a:t>
            </a:r>
            <a:r>
              <a:rPr lang="en-US" dirty="0">
                <a:latin typeface="Comic Sans MS" charset="0"/>
              </a:rPr>
              <a:t> </a:t>
            </a:r>
            <a:r>
              <a:rPr lang="en-US" sz="3000" b="1" dirty="0">
                <a:solidFill>
                  <a:srgbClr val="66FF33"/>
                </a:solidFill>
                <a:latin typeface="Comic Sans MS" charset="0"/>
              </a:rPr>
              <a:t>	</a:t>
            </a:r>
            <a:r>
              <a:rPr lang="en-US" sz="3000" b="1" dirty="0">
                <a:solidFill>
                  <a:srgbClr val="FF0000"/>
                </a:solidFill>
                <a:latin typeface="Comic Sans MS" charset="0"/>
              </a:rPr>
              <a:t>AB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>
                <a:latin typeface="Comic Sans MS" charset="0"/>
              </a:rPr>
              <a:t>Na </a:t>
            </a:r>
            <a:r>
              <a:rPr lang="en-US" baseline="-25000" dirty="0">
                <a:latin typeface="Comic Sans MS" charset="0"/>
              </a:rPr>
              <a:t>(s)</a:t>
            </a:r>
            <a:r>
              <a:rPr lang="en-US" sz="3000" dirty="0">
                <a:latin typeface="Comic Sans MS" charset="0"/>
              </a:rPr>
              <a:t> + Cl</a:t>
            </a:r>
            <a:r>
              <a:rPr lang="en-US" sz="3000" baseline="-25000" dirty="0">
                <a:latin typeface="Comic Sans MS" charset="0"/>
              </a:rPr>
              <a:t>2 </a:t>
            </a:r>
            <a:r>
              <a:rPr lang="en-US" baseline="-25000" dirty="0">
                <a:latin typeface="Comic Sans MS" charset="0"/>
              </a:rPr>
              <a:t>(g)</a:t>
            </a:r>
            <a:r>
              <a:rPr lang="en-US" dirty="0">
                <a:latin typeface="Comic Sans MS" charset="0"/>
              </a:rPr>
              <a:t> </a:t>
            </a:r>
            <a:r>
              <a:rPr lang="en-US" sz="3000" dirty="0">
                <a:latin typeface="Comic Sans MS" charset="0"/>
              </a:rPr>
              <a:t>	 </a:t>
            </a:r>
            <a:r>
              <a:rPr lang="en-US" dirty="0">
                <a:latin typeface="Symbol" charset="0"/>
              </a:rPr>
              <a:t>®</a:t>
            </a:r>
            <a:r>
              <a:rPr lang="en-US" dirty="0">
                <a:latin typeface="Comic Sans MS" charset="0"/>
              </a:rPr>
              <a:t> </a:t>
            </a:r>
            <a:r>
              <a:rPr lang="en-US" sz="3000" dirty="0">
                <a:latin typeface="Comic Sans MS" charset="0"/>
              </a:rPr>
              <a:t>	</a:t>
            </a:r>
            <a:r>
              <a:rPr lang="en-US" sz="3000" dirty="0" err="1">
                <a:latin typeface="Comic Sans MS" charset="0"/>
              </a:rPr>
              <a:t>NaCl</a:t>
            </a:r>
            <a:r>
              <a:rPr lang="en-US" sz="3000" dirty="0">
                <a:latin typeface="Comic Sans MS" charset="0"/>
              </a:rPr>
              <a:t> </a:t>
            </a:r>
            <a:r>
              <a:rPr lang="en-US" baseline="-25000" dirty="0">
                <a:latin typeface="Comic Sans MS" charset="0"/>
              </a:rPr>
              <a:t>(s)</a:t>
            </a:r>
            <a:r>
              <a:rPr lang="en-US" sz="3000" dirty="0">
                <a:latin typeface="Comic Sans MS" charset="0"/>
              </a:rPr>
              <a:t> </a:t>
            </a:r>
            <a:endParaRPr lang="en-US" dirty="0">
              <a:latin typeface="Comic Sans MS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err="1">
                <a:latin typeface="Comic Sans MS" charset="0"/>
              </a:rPr>
              <a:t>Ca</a:t>
            </a:r>
            <a:r>
              <a:rPr lang="en-US" dirty="0">
                <a:latin typeface="Comic Sans MS" charset="0"/>
              </a:rPr>
              <a:t> </a:t>
            </a:r>
            <a:r>
              <a:rPr lang="en-US" baseline="-25000" dirty="0">
                <a:latin typeface="Comic Sans MS" charset="0"/>
              </a:rPr>
              <a:t>(s)</a:t>
            </a:r>
            <a:r>
              <a:rPr lang="en-US" dirty="0">
                <a:latin typeface="Comic Sans MS" charset="0"/>
              </a:rPr>
              <a:t> +O</a:t>
            </a:r>
            <a:r>
              <a:rPr lang="en-US" sz="4000" baseline="-25000" dirty="0">
                <a:latin typeface="Comic Sans MS" charset="0"/>
              </a:rPr>
              <a:t>2 </a:t>
            </a:r>
            <a:r>
              <a:rPr lang="en-US" baseline="-25000" dirty="0">
                <a:latin typeface="Comic Sans MS" charset="0"/>
              </a:rPr>
              <a:t>(g)</a:t>
            </a:r>
            <a:r>
              <a:rPr lang="en-US" dirty="0">
                <a:latin typeface="Comic Sans MS" charset="0"/>
              </a:rPr>
              <a:t> </a:t>
            </a:r>
            <a:r>
              <a:rPr lang="en-US" dirty="0">
                <a:latin typeface="Symbol" charset="0"/>
              </a:rPr>
              <a:t>®</a:t>
            </a:r>
            <a:r>
              <a:rPr lang="en-US" dirty="0">
                <a:latin typeface="Comic Sans MS" charset="0"/>
              </a:rPr>
              <a:t> </a:t>
            </a:r>
            <a:r>
              <a:rPr lang="en-US" dirty="0" err="1">
                <a:latin typeface="Comic Sans MS" charset="0"/>
              </a:rPr>
              <a:t>CaO</a:t>
            </a:r>
            <a:r>
              <a:rPr lang="en-US" dirty="0">
                <a:latin typeface="Comic Sans MS" charset="0"/>
              </a:rPr>
              <a:t> </a:t>
            </a:r>
            <a:r>
              <a:rPr lang="en-US" baseline="-25000" dirty="0">
                <a:latin typeface="Comic Sans MS" charset="0"/>
              </a:rPr>
              <a:t>(s)</a:t>
            </a:r>
            <a:r>
              <a:rPr lang="en-US" dirty="0">
                <a:latin typeface="Comic Sans MS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omic Sans MS" charset="0"/>
              </a:rPr>
              <a:t>SO</a:t>
            </a:r>
            <a:r>
              <a:rPr lang="en-US" sz="4000" baseline="-25000" dirty="0">
                <a:latin typeface="Comic Sans MS" charset="0"/>
              </a:rPr>
              <a:t>3 </a:t>
            </a:r>
            <a:r>
              <a:rPr lang="en-US" baseline="-25000" dirty="0">
                <a:latin typeface="Comic Sans MS" charset="0"/>
              </a:rPr>
              <a:t>(s)</a:t>
            </a:r>
            <a:r>
              <a:rPr lang="en-US" dirty="0">
                <a:latin typeface="Comic Sans MS" charset="0"/>
              </a:rPr>
              <a:t> + H</a:t>
            </a:r>
            <a:r>
              <a:rPr lang="en-US" sz="4000" baseline="-25000" dirty="0">
                <a:latin typeface="Comic Sans MS" charset="0"/>
              </a:rPr>
              <a:t>2</a:t>
            </a:r>
            <a:r>
              <a:rPr lang="en-US" dirty="0">
                <a:latin typeface="Comic Sans MS" charset="0"/>
              </a:rPr>
              <a:t>O </a:t>
            </a:r>
            <a:r>
              <a:rPr lang="en-US" baseline="-25000" dirty="0">
                <a:latin typeface="Comic Sans MS" charset="0"/>
              </a:rPr>
              <a:t>(l)</a:t>
            </a:r>
            <a:r>
              <a:rPr lang="en-US" dirty="0">
                <a:latin typeface="Comic Sans MS" charset="0"/>
              </a:rPr>
              <a:t> </a:t>
            </a:r>
            <a:r>
              <a:rPr lang="en-US" dirty="0">
                <a:latin typeface="Symbol" charset="0"/>
              </a:rPr>
              <a:t>®</a:t>
            </a:r>
            <a:r>
              <a:rPr lang="en-US" dirty="0">
                <a:latin typeface="Comic Sans MS" charset="0"/>
              </a:rPr>
              <a:t> H</a:t>
            </a:r>
            <a:r>
              <a:rPr lang="en-US" sz="4000" baseline="-25000" dirty="0">
                <a:latin typeface="Comic Sans MS" charset="0"/>
              </a:rPr>
              <a:t>2</a:t>
            </a:r>
            <a:r>
              <a:rPr lang="en-US" dirty="0">
                <a:latin typeface="Comic Sans MS" charset="0"/>
              </a:rPr>
              <a:t>SO</a:t>
            </a:r>
            <a:r>
              <a:rPr lang="en-US" sz="4000" baseline="-25000" dirty="0">
                <a:latin typeface="Comic Sans MS" charset="0"/>
              </a:rPr>
              <a:t>4 </a:t>
            </a:r>
            <a:r>
              <a:rPr lang="en-US" baseline="-25000" dirty="0">
                <a:latin typeface="Comic Sans MS" charset="0"/>
              </a:rPr>
              <a:t>(s)</a:t>
            </a:r>
            <a:r>
              <a:rPr lang="en-US" dirty="0">
                <a:latin typeface="Comic Sans MS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omic Sans MS" charset="0"/>
              </a:rPr>
              <a:t>We can predict the products if they are two elements.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omic Sans MS" charset="0"/>
              </a:rPr>
              <a:t>Mg </a:t>
            </a:r>
            <a:r>
              <a:rPr lang="en-US" baseline="-25000" dirty="0">
                <a:latin typeface="Comic Sans MS" charset="0"/>
              </a:rPr>
              <a:t>(s)</a:t>
            </a:r>
            <a:r>
              <a:rPr lang="en-US" dirty="0">
                <a:latin typeface="Comic Sans MS" charset="0"/>
              </a:rPr>
              <a:t> + N</a:t>
            </a:r>
            <a:r>
              <a:rPr lang="en-US" baseline="-25000" dirty="0">
                <a:latin typeface="Comic Sans MS" charset="0"/>
              </a:rPr>
              <a:t>2 (g)</a:t>
            </a:r>
            <a:r>
              <a:rPr lang="en-US" dirty="0">
                <a:latin typeface="Comic Sans MS" charset="0"/>
              </a:rPr>
              <a:t> </a:t>
            </a:r>
            <a:r>
              <a:rPr lang="en-US" dirty="0">
                <a:latin typeface="Symbol" charset="0"/>
              </a:rPr>
              <a:t>®</a:t>
            </a:r>
            <a:r>
              <a:rPr lang="en-US" dirty="0">
                <a:latin typeface="Comic Sans MS" charset="0"/>
              </a:rPr>
              <a:t> 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160838" y="5715000"/>
            <a:ext cx="1881911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SzPct val="85000"/>
            </a:pPr>
            <a:r>
              <a:rPr lang="en-US" sz="3200" dirty="0">
                <a:solidFill>
                  <a:srgbClr val="FF0000"/>
                </a:solidFill>
                <a:latin typeface="Comic Sans MS" charset="0"/>
              </a:rPr>
              <a:t>Mg</a:t>
            </a:r>
            <a:r>
              <a:rPr lang="en-US" sz="3200" baseline="-25000" dirty="0">
                <a:solidFill>
                  <a:srgbClr val="FF0000"/>
                </a:solidFill>
                <a:latin typeface="Comic Sans MS" charset="0"/>
              </a:rPr>
              <a:t>3</a:t>
            </a:r>
            <a:r>
              <a:rPr lang="en-US" sz="3200" dirty="0">
                <a:solidFill>
                  <a:srgbClr val="FF0000"/>
                </a:solidFill>
                <a:latin typeface="Comic Sans MS" charset="0"/>
              </a:rPr>
              <a:t>N</a:t>
            </a:r>
            <a:r>
              <a:rPr lang="en-US" sz="3200" baseline="-25000" dirty="0">
                <a:solidFill>
                  <a:srgbClr val="FF0000"/>
                </a:solidFill>
                <a:latin typeface="Comic Sans MS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en-US" sz="3200" baseline="-25000" dirty="0">
                <a:solidFill>
                  <a:srgbClr val="FF0000"/>
                </a:solidFill>
                <a:latin typeface="Comic Sans MS" charset="0"/>
              </a:rPr>
              <a:t>(s)</a:t>
            </a:r>
          </a:p>
        </p:txBody>
      </p:sp>
      <p:pic>
        <p:nvPicPr>
          <p:cNvPr id="37894" name="Picture 6" descr="http://web.jjay.cuny.edu/~acarpi/NSC/images/h2oreact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438400"/>
            <a:ext cx="16002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20770373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5138"/>
            <a:ext cx="7772400" cy="762000"/>
          </a:xfrm>
          <a:noFill/>
        </p:spPr>
        <p:txBody>
          <a:bodyPr lIns="92075" tIns="46038" rIns="92075" bIns="46038" anchor="t" anchorCtr="1"/>
          <a:lstStyle/>
          <a:p>
            <a:pPr eaLnBrk="1" hangingPunct="1"/>
            <a:r>
              <a:rPr lang="en-US">
                <a:latin typeface="Comic Sans MS" charset="0"/>
              </a:rPr>
              <a:t>All chemical reactions: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>
                <a:latin typeface="Comic Sans MS" charset="0"/>
              </a:rPr>
              <a:t>have two parts</a:t>
            </a:r>
          </a:p>
          <a:p>
            <a:pPr eaLnBrk="1" hangingPunct="1"/>
            <a:r>
              <a:rPr lang="en-US">
                <a:solidFill>
                  <a:schemeClr val="tx2"/>
                </a:solidFill>
                <a:latin typeface="Comic Sans MS" charset="0"/>
              </a:rPr>
              <a:t>Reactants</a:t>
            </a:r>
            <a:r>
              <a:rPr lang="en-US">
                <a:latin typeface="Comic Sans MS" charset="0"/>
              </a:rPr>
              <a:t> - the substances you start with</a:t>
            </a:r>
          </a:p>
          <a:p>
            <a:pPr eaLnBrk="1" hangingPunct="1"/>
            <a:r>
              <a:rPr lang="en-US">
                <a:solidFill>
                  <a:schemeClr val="tx2"/>
                </a:solidFill>
                <a:latin typeface="Comic Sans MS" charset="0"/>
              </a:rPr>
              <a:t>Products</a:t>
            </a:r>
            <a:r>
              <a:rPr lang="en-US">
                <a:latin typeface="Comic Sans MS" charset="0"/>
              </a:rPr>
              <a:t>- the substances you end up with</a:t>
            </a:r>
          </a:p>
          <a:p>
            <a:pPr eaLnBrk="1" hangingPunct="1"/>
            <a:r>
              <a:rPr lang="en-US">
                <a:latin typeface="Comic Sans MS" charset="0"/>
              </a:rPr>
              <a:t>The reactants turn into the products.</a:t>
            </a:r>
          </a:p>
          <a:p>
            <a:pPr eaLnBrk="1" hangingPunct="1"/>
            <a:r>
              <a:rPr lang="en-US">
                <a:latin typeface="Comic Sans MS" charset="0"/>
              </a:rPr>
              <a:t>Reactants </a:t>
            </a:r>
            <a:r>
              <a:rPr lang="en-US">
                <a:latin typeface="Symbol" charset="0"/>
              </a:rPr>
              <a:t>®</a:t>
            </a:r>
            <a:r>
              <a:rPr lang="en-US">
                <a:latin typeface="Arial" charset="0"/>
              </a:rPr>
              <a:t> </a:t>
            </a:r>
            <a:r>
              <a:rPr lang="en-US">
                <a:latin typeface="Comic Sans MS" charset="0"/>
              </a:rPr>
              <a:t>Products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8638679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http://pantransit.reptiles.org/images/1996-07-28/forest-fi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4" descr="http://www.chemistry.ohio-state.edu/betha/nealChemBal/chops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"/>
            <a:ext cx="434340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7"/>
          <p:cNvSpPr>
            <a:spLocks noChangeArrowheads="1"/>
          </p:cNvSpPr>
          <p:nvPr/>
        </p:nvSpPr>
        <p:spPr bwMode="auto">
          <a:xfrm>
            <a:off x="4800600" y="533400"/>
            <a:ext cx="43434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Comic Sans MS" charset="0"/>
              </a:rPr>
              <a:t>A simulation of the reaction: </a:t>
            </a:r>
            <a:br>
              <a:rPr lang="en-US">
                <a:solidFill>
                  <a:srgbClr val="FFFF00"/>
                </a:solidFill>
                <a:latin typeface="Comic Sans MS" charset="0"/>
              </a:rPr>
            </a:br>
            <a:r>
              <a:rPr lang="en-US">
                <a:solidFill>
                  <a:srgbClr val="FFFF00"/>
                </a:solidFill>
                <a:latin typeface="Comic Sans MS" charset="0"/>
              </a:rPr>
              <a:t>2H</a:t>
            </a:r>
            <a:r>
              <a:rPr lang="en-US" baseline="-30000">
                <a:solidFill>
                  <a:srgbClr val="FFFF00"/>
                </a:solidFill>
                <a:latin typeface="Comic Sans MS" charset="0"/>
              </a:rPr>
              <a:t>2</a:t>
            </a:r>
            <a:r>
              <a:rPr lang="en-US">
                <a:solidFill>
                  <a:srgbClr val="FFFF00"/>
                </a:solidFill>
                <a:latin typeface="Comic Sans MS" charset="0"/>
              </a:rPr>
              <a:t> + O</a:t>
            </a:r>
            <a:r>
              <a:rPr lang="en-US" baseline="-30000">
                <a:solidFill>
                  <a:srgbClr val="FFFF00"/>
                </a:solidFill>
                <a:latin typeface="Comic Sans MS" charset="0"/>
              </a:rPr>
              <a:t>2    </a:t>
            </a:r>
            <a:r>
              <a:rPr lang="en-US" sz="3200">
                <a:solidFill>
                  <a:srgbClr val="FFFF00"/>
                </a:solidFill>
                <a:latin typeface="Symbol" charset="0"/>
              </a:rPr>
              <a:t>®</a:t>
            </a:r>
            <a:r>
              <a:rPr lang="en-US" sz="3200">
                <a:latin typeface="Comic Sans MS" charset="0"/>
              </a:rPr>
              <a:t> </a:t>
            </a:r>
            <a:r>
              <a:rPr lang="en-US" baseline="-30000">
                <a:solidFill>
                  <a:srgbClr val="FFFF00"/>
                </a:solidFill>
                <a:latin typeface="Comic Sans MS" charset="0"/>
              </a:rPr>
              <a:t>  </a:t>
            </a:r>
            <a:r>
              <a:rPr lang="en-US">
                <a:solidFill>
                  <a:srgbClr val="FFFF00"/>
                </a:solidFill>
                <a:latin typeface="Comic Sans MS" charset="0"/>
              </a:rPr>
              <a:t> 2H</a:t>
            </a:r>
            <a:r>
              <a:rPr lang="en-US" baseline="-30000">
                <a:solidFill>
                  <a:srgbClr val="FFFF00"/>
                </a:solidFill>
                <a:latin typeface="Comic Sans MS" charset="0"/>
              </a:rPr>
              <a:t>2</a:t>
            </a:r>
            <a:r>
              <a:rPr lang="en-US">
                <a:solidFill>
                  <a:srgbClr val="FFFF00"/>
                </a:solidFill>
                <a:latin typeface="Comic Sans MS" charset="0"/>
              </a:rPr>
              <a:t>O  </a:t>
            </a:r>
            <a:r>
              <a:rPr lang="en-US" baseline="-30000">
                <a:solidFill>
                  <a:srgbClr val="FFFF00"/>
                </a:solidFill>
                <a:latin typeface="Comic Sans MS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5632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259725"/>
            <a:ext cx="7772400" cy="762000"/>
          </a:xfrm>
          <a:noFill/>
        </p:spPr>
        <p:txBody>
          <a:bodyPr lIns="92075" tIns="46038" rIns="92075" bIns="46038" anchor="t" anchorCtr="1"/>
          <a:lstStyle/>
          <a:p>
            <a:pPr eaLnBrk="1" hangingPunct="1"/>
            <a:r>
              <a:rPr lang="en-US" sz="4400" dirty="0" smtClean="0">
                <a:solidFill>
                  <a:srgbClr val="0000FF"/>
                </a:solidFill>
                <a:latin typeface="Comic Sans MS" charset="0"/>
              </a:rPr>
              <a:t>2) Decomposition </a:t>
            </a:r>
            <a:r>
              <a:rPr lang="en-US" sz="4400" dirty="0">
                <a:solidFill>
                  <a:srgbClr val="0000FF"/>
                </a:solidFill>
                <a:latin typeface="Comic Sans MS" charset="0"/>
              </a:rPr>
              <a:t>Reactions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229600" cy="41148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 eaLnBrk="1" hangingPunct="1"/>
            <a:r>
              <a:rPr lang="en-US" dirty="0">
                <a:latin typeface="Comic Sans MS" charset="0"/>
              </a:rPr>
              <a:t>decompose = fall apart</a:t>
            </a:r>
          </a:p>
          <a:p>
            <a:pPr eaLnBrk="1" hangingPunct="1"/>
            <a:r>
              <a:rPr lang="en-US" dirty="0">
                <a:latin typeface="Comic Sans MS" charset="0"/>
              </a:rPr>
              <a:t>one compound (reactant) falls apart into two or more elements or compounds.</a:t>
            </a:r>
          </a:p>
          <a:p>
            <a:pPr eaLnBrk="1" hangingPunct="1"/>
            <a:r>
              <a:rPr lang="en-US" dirty="0">
                <a:latin typeface="Comic Sans MS" charset="0"/>
              </a:rPr>
              <a:t>Usually requires energy</a:t>
            </a:r>
          </a:p>
          <a:p>
            <a:pPr eaLnBrk="1" hangingPunct="1"/>
            <a:r>
              <a:rPr lang="en-US" sz="3400" b="1" dirty="0">
                <a:solidFill>
                  <a:srgbClr val="FF0000"/>
                </a:solidFill>
                <a:latin typeface="Arial" charset="0"/>
              </a:rPr>
              <a:t>AB	 </a:t>
            </a:r>
            <a:r>
              <a:rPr lang="en-US" dirty="0">
                <a:solidFill>
                  <a:srgbClr val="FF0000"/>
                </a:solidFill>
                <a:latin typeface="Symbol" charset="0"/>
              </a:rPr>
              <a:t>®</a:t>
            </a:r>
            <a:r>
              <a:rPr lang="en-US" dirty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en-US" sz="3400" b="1" dirty="0">
                <a:solidFill>
                  <a:srgbClr val="FF0000"/>
                </a:solidFill>
                <a:latin typeface="Arial" charset="0"/>
              </a:rPr>
              <a:t>	A  +  B</a:t>
            </a:r>
          </a:p>
          <a:p>
            <a:pPr eaLnBrk="1" hangingPunct="1"/>
            <a:r>
              <a:rPr lang="en-US" dirty="0" err="1">
                <a:latin typeface="Comic Sans MS" charset="0"/>
              </a:rPr>
              <a:t>NaCl</a:t>
            </a:r>
            <a:r>
              <a:rPr lang="en-US" dirty="0">
                <a:latin typeface="Comic Sans MS" charset="0"/>
              </a:rPr>
              <a:t>                     </a:t>
            </a:r>
            <a:r>
              <a:rPr lang="en-US" dirty="0" smtClean="0">
                <a:latin typeface="Comic Sans MS" charset="0"/>
              </a:rPr>
              <a:t>	</a:t>
            </a:r>
            <a:r>
              <a:rPr lang="en-US" dirty="0">
                <a:latin typeface="Comic Sans MS" charset="0"/>
              </a:rPr>
              <a:t> </a:t>
            </a:r>
            <a:r>
              <a:rPr lang="en-US" dirty="0" smtClean="0">
                <a:latin typeface="Comic Sans MS" charset="0"/>
              </a:rPr>
              <a:t>     Na </a:t>
            </a:r>
            <a:r>
              <a:rPr lang="en-US" dirty="0">
                <a:latin typeface="Comic Sans MS" charset="0"/>
              </a:rPr>
              <a:t>+ Cl</a:t>
            </a:r>
            <a:r>
              <a:rPr lang="en-US" sz="4000" baseline="-25000" dirty="0">
                <a:latin typeface="Comic Sans MS" charset="0"/>
              </a:rPr>
              <a:t>2</a:t>
            </a:r>
            <a:r>
              <a:rPr lang="en-US" dirty="0">
                <a:latin typeface="Comic Sans MS" charset="0"/>
              </a:rPr>
              <a:t>  </a:t>
            </a:r>
          </a:p>
          <a:p>
            <a:pPr eaLnBrk="1" hangingPunct="1"/>
            <a:r>
              <a:rPr lang="en-US" dirty="0">
                <a:latin typeface="Comic Sans MS" charset="0"/>
              </a:rPr>
              <a:t>CaCO</a:t>
            </a:r>
            <a:r>
              <a:rPr lang="en-US" sz="4000" baseline="-25000" dirty="0">
                <a:latin typeface="Comic Sans MS" charset="0"/>
              </a:rPr>
              <a:t>3</a:t>
            </a:r>
            <a:r>
              <a:rPr lang="en-US" dirty="0">
                <a:latin typeface="Comic Sans MS" charset="0"/>
              </a:rPr>
              <a:t>              </a:t>
            </a:r>
            <a:r>
              <a:rPr lang="en-US" dirty="0" smtClean="0">
                <a:latin typeface="Comic Sans MS" charset="0"/>
              </a:rPr>
              <a:t>		     </a:t>
            </a:r>
            <a:r>
              <a:rPr lang="en-US" dirty="0" err="1" smtClean="0">
                <a:latin typeface="Comic Sans MS" charset="0"/>
              </a:rPr>
              <a:t>CaO</a:t>
            </a:r>
            <a:r>
              <a:rPr lang="en-US" dirty="0" smtClean="0">
                <a:latin typeface="Comic Sans MS" charset="0"/>
              </a:rPr>
              <a:t> </a:t>
            </a:r>
            <a:r>
              <a:rPr lang="en-US" dirty="0">
                <a:latin typeface="Comic Sans MS" charset="0"/>
              </a:rPr>
              <a:t>+ CO</a:t>
            </a:r>
            <a:r>
              <a:rPr lang="en-US" sz="4000" baseline="-25000" dirty="0">
                <a:latin typeface="Comic Sans MS" charset="0"/>
              </a:rPr>
              <a:t>2</a:t>
            </a:r>
            <a:r>
              <a:rPr lang="en-US" dirty="0">
                <a:latin typeface="Comic Sans MS" charset="0"/>
              </a:rPr>
              <a:t> </a:t>
            </a:r>
          </a:p>
        </p:txBody>
      </p:sp>
      <p:graphicFrame>
        <p:nvGraphicFramePr>
          <p:cNvPr id="41988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92849988"/>
              </p:ext>
            </p:extLst>
          </p:nvPr>
        </p:nvGraphicFramePr>
        <p:xfrm>
          <a:off x="2732092" y="3969336"/>
          <a:ext cx="3024188" cy="863600"/>
        </p:xfrm>
        <a:graphic>
          <a:graphicData uri="http://schemas.openxmlformats.org/presentationml/2006/ole">
            <p:oleObj spid="_x0000_s51220" name="Equation" r:id="rId5" imgW="2864988" imgH="873143" progId="Equation.2">
              <p:embed/>
            </p:oleObj>
          </a:graphicData>
        </a:graphic>
      </p:graphicFrame>
      <p:graphicFrame>
        <p:nvGraphicFramePr>
          <p:cNvPr id="41989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92815962"/>
              </p:ext>
            </p:extLst>
          </p:nvPr>
        </p:nvGraphicFramePr>
        <p:xfrm>
          <a:off x="2732092" y="4536073"/>
          <a:ext cx="1936750" cy="593725"/>
        </p:xfrm>
        <a:graphic>
          <a:graphicData uri="http://schemas.openxmlformats.org/presentationml/2006/ole">
            <p:oleObj spid="_x0000_s51221" name="π´ Ω" r:id="rId6" imgW="1837920" imgH="602727" progId="Equation.3">
              <p:embed/>
            </p:oleObj>
          </a:graphicData>
        </a:graphic>
      </p:graphicFrame>
      <p:pic>
        <p:nvPicPr>
          <p:cNvPr id="41990" name="Picture 6" descr="halloween gifs and animation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33800"/>
            <a:ext cx="15367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xmlns="" val="56463968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>
                <a:latin typeface="Comic Sans MS" charset="0"/>
              </a:rPr>
              <a:t>Can predict the products if it is a binary compound </a:t>
            </a:r>
            <a:r>
              <a:rPr lang="en-US" dirty="0" smtClean="0">
                <a:latin typeface="Comic Sans MS" charset="0"/>
              </a:rPr>
              <a:t>.</a:t>
            </a:r>
            <a:endParaRPr lang="en-US" dirty="0">
              <a:latin typeface="Comic Sans MS" charset="0"/>
            </a:endParaRPr>
          </a:p>
          <a:p>
            <a:pPr eaLnBrk="1" hangingPunct="1"/>
            <a:r>
              <a:rPr lang="en-US" dirty="0">
                <a:latin typeface="Comic Sans MS" charset="0"/>
              </a:rPr>
              <a:t>Made up of only two elements</a:t>
            </a:r>
          </a:p>
          <a:p>
            <a:pPr eaLnBrk="1" hangingPunct="1"/>
            <a:r>
              <a:rPr lang="en-US" dirty="0">
                <a:latin typeface="Comic Sans MS" charset="0"/>
              </a:rPr>
              <a:t>Falls apart into its elements</a:t>
            </a:r>
          </a:p>
          <a:p>
            <a:pPr eaLnBrk="1" hangingPunct="1"/>
            <a:r>
              <a:rPr lang="en-US" dirty="0">
                <a:latin typeface="Comic Sans MS" charset="0"/>
              </a:rPr>
              <a:t>H</a:t>
            </a:r>
            <a:r>
              <a:rPr lang="en-US" sz="4000" baseline="-25000" dirty="0">
                <a:latin typeface="Comic Sans MS" charset="0"/>
              </a:rPr>
              <a:t>2</a:t>
            </a:r>
            <a:r>
              <a:rPr lang="en-US" dirty="0">
                <a:latin typeface="Comic Sans MS" charset="0"/>
              </a:rPr>
              <a:t>O</a:t>
            </a:r>
          </a:p>
          <a:p>
            <a:pPr eaLnBrk="1" hangingPunct="1"/>
            <a:endParaRPr lang="en-US" dirty="0" smtClean="0">
              <a:latin typeface="Comic Sans MS" charset="0"/>
            </a:endParaRPr>
          </a:p>
          <a:p>
            <a:pPr eaLnBrk="1" hangingPunct="1"/>
            <a:r>
              <a:rPr lang="en-US" dirty="0" err="1" smtClean="0">
                <a:latin typeface="Comic Sans MS" charset="0"/>
              </a:rPr>
              <a:t>HgO</a:t>
            </a:r>
            <a:endParaRPr lang="en-US" dirty="0">
              <a:latin typeface="Comic Sans MS" charset="0"/>
            </a:endParaRPr>
          </a:p>
        </p:txBody>
      </p:sp>
      <p:graphicFrame>
        <p:nvGraphicFramePr>
          <p:cNvPr id="105472" name="Object 0"/>
          <p:cNvGraphicFramePr>
            <a:graphicFrameLocks/>
          </p:cNvGraphicFramePr>
          <p:nvPr/>
        </p:nvGraphicFramePr>
        <p:xfrm>
          <a:off x="2038350" y="4197350"/>
          <a:ext cx="2855913" cy="863600"/>
        </p:xfrm>
        <a:graphic>
          <a:graphicData uri="http://schemas.openxmlformats.org/presentationml/2006/ole">
            <p:oleObj spid="_x0000_s53268" name="Equation" r:id="rId5" imgW="2864988" imgH="873143" progId="Equation.2">
              <p:embed/>
            </p:oleObj>
          </a:graphicData>
        </a:graphic>
      </p:graphicFrame>
      <p:graphicFrame>
        <p:nvGraphicFramePr>
          <p:cNvPr id="105473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38107066"/>
              </p:ext>
            </p:extLst>
          </p:nvPr>
        </p:nvGraphicFramePr>
        <p:xfrm>
          <a:off x="2414335" y="5189838"/>
          <a:ext cx="1828800" cy="593725"/>
        </p:xfrm>
        <a:graphic>
          <a:graphicData uri="http://schemas.openxmlformats.org/presentationml/2006/ole">
            <p:oleObj spid="_x0000_s53269" name="π´ Ω" r:id="rId6" imgW="1837920" imgH="602727" progId="Equation.3">
              <p:embed/>
            </p:oleObj>
          </a:graphicData>
        </a:graphic>
      </p:graphicFrame>
      <p:sp>
        <p:nvSpPr>
          <p:cNvPr id="4101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latin typeface="Comic Sans MS" charset="0"/>
              </a:rPr>
              <a:t>Decomposition Reactions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4419600" y="4343400"/>
            <a:ext cx="3218686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SzPct val="85000"/>
            </a:pPr>
            <a:r>
              <a:rPr lang="en-US" sz="3200" dirty="0">
                <a:latin typeface="Comic Sans MS" charset="0"/>
              </a:rPr>
              <a:t>H</a:t>
            </a:r>
            <a:r>
              <a:rPr lang="en-US" sz="3200" baseline="-25000" dirty="0">
                <a:latin typeface="Comic Sans MS" charset="0"/>
              </a:rPr>
              <a:t>2</a:t>
            </a:r>
            <a:r>
              <a:rPr lang="en-US" sz="3200" dirty="0">
                <a:latin typeface="Comic Sans MS" charset="0"/>
              </a:rPr>
              <a:t> </a:t>
            </a:r>
            <a:r>
              <a:rPr lang="en-US" sz="3200" baseline="-25000" dirty="0">
                <a:latin typeface="Comic Sans MS" charset="0"/>
              </a:rPr>
              <a:t>(g)</a:t>
            </a:r>
            <a:r>
              <a:rPr lang="en-US" sz="3200" dirty="0">
                <a:latin typeface="Comic Sans MS" charset="0"/>
              </a:rPr>
              <a:t> + O</a:t>
            </a:r>
            <a:r>
              <a:rPr lang="en-US" sz="3200" baseline="-25000" dirty="0">
                <a:latin typeface="Comic Sans MS" charset="0"/>
              </a:rPr>
              <a:t>2</a:t>
            </a:r>
            <a:r>
              <a:rPr lang="en-US" sz="3200" dirty="0">
                <a:latin typeface="Comic Sans MS" charset="0"/>
              </a:rPr>
              <a:t> </a:t>
            </a:r>
            <a:r>
              <a:rPr lang="en-US" sz="3200" baseline="-25000" dirty="0">
                <a:latin typeface="Comic Sans MS" charset="0"/>
              </a:rPr>
              <a:t>(g)</a:t>
            </a: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4243135" y="5192531"/>
            <a:ext cx="3276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SzPct val="85000"/>
            </a:pPr>
            <a:r>
              <a:rPr lang="en-US" sz="3200" dirty="0">
                <a:latin typeface="Comic Sans MS" charset="0"/>
              </a:rPr>
              <a:t>Hg </a:t>
            </a:r>
            <a:r>
              <a:rPr lang="en-US" sz="3200" baseline="-25000" dirty="0">
                <a:latin typeface="Comic Sans MS" charset="0"/>
              </a:rPr>
              <a:t>(s)</a:t>
            </a:r>
            <a:r>
              <a:rPr lang="en-US" sz="3200" dirty="0">
                <a:latin typeface="Comic Sans MS" charset="0"/>
              </a:rPr>
              <a:t> + O</a:t>
            </a:r>
            <a:r>
              <a:rPr lang="en-US" sz="3200" baseline="-25000" dirty="0">
                <a:latin typeface="Comic Sans MS" charset="0"/>
              </a:rPr>
              <a:t>2</a:t>
            </a:r>
            <a:r>
              <a:rPr lang="en-US" sz="3200" dirty="0">
                <a:latin typeface="Comic Sans MS" charset="0"/>
              </a:rPr>
              <a:t> </a:t>
            </a:r>
            <a:r>
              <a:rPr lang="en-US" sz="3200" baseline="-25000" dirty="0">
                <a:latin typeface="Comic Sans MS" charset="0"/>
              </a:rPr>
              <a:t>(g)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103294001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>
                <a:latin typeface="Comic Sans MS" charset="0"/>
              </a:rPr>
              <a:t>If the compound  has  more than two elements you must be given one of the products</a:t>
            </a:r>
          </a:p>
          <a:p>
            <a:pPr eaLnBrk="1" hangingPunct="1"/>
            <a:r>
              <a:rPr lang="en-US" dirty="0">
                <a:latin typeface="Comic Sans MS" charset="0"/>
              </a:rPr>
              <a:t>The other product will be from the missing pieces</a:t>
            </a:r>
          </a:p>
          <a:p>
            <a:pPr eaLnBrk="1" hangingPunct="1"/>
            <a:r>
              <a:rPr lang="en-US" dirty="0">
                <a:latin typeface="Comic Sans MS" charset="0"/>
              </a:rPr>
              <a:t>NiCO</a:t>
            </a:r>
            <a:r>
              <a:rPr lang="en-US" sz="4000" baseline="-25000" dirty="0">
                <a:latin typeface="Comic Sans MS" charset="0"/>
              </a:rPr>
              <a:t>3</a:t>
            </a:r>
            <a:r>
              <a:rPr lang="en-US" dirty="0">
                <a:latin typeface="Comic Sans MS" charset="0"/>
              </a:rPr>
              <a:t> </a:t>
            </a:r>
            <a:r>
              <a:rPr lang="en-US" baseline="-25000" dirty="0">
                <a:latin typeface="Comic Sans MS" charset="0"/>
              </a:rPr>
              <a:t>(</a:t>
            </a:r>
            <a:r>
              <a:rPr lang="en-US" baseline="-25000" dirty="0" err="1">
                <a:latin typeface="Comic Sans MS" charset="0"/>
              </a:rPr>
              <a:t>aq</a:t>
            </a:r>
            <a:r>
              <a:rPr lang="en-US" baseline="-25000" dirty="0">
                <a:latin typeface="Comic Sans MS" charset="0"/>
              </a:rPr>
              <a:t>)</a:t>
            </a:r>
            <a:r>
              <a:rPr lang="en-US" dirty="0">
                <a:latin typeface="Comic Sans MS" charset="0"/>
              </a:rPr>
              <a:t> </a:t>
            </a:r>
          </a:p>
          <a:p>
            <a:pPr eaLnBrk="1" hangingPunct="1"/>
            <a:r>
              <a:rPr lang="en-US" dirty="0">
                <a:latin typeface="Comic Sans MS" charset="0"/>
              </a:rPr>
              <a:t>H</a:t>
            </a:r>
            <a:r>
              <a:rPr lang="en-US" sz="4000" baseline="-25000" dirty="0">
                <a:latin typeface="Comic Sans MS" charset="0"/>
              </a:rPr>
              <a:t>2</a:t>
            </a:r>
            <a:r>
              <a:rPr lang="en-US" dirty="0">
                <a:latin typeface="Comic Sans MS" charset="0"/>
              </a:rPr>
              <a:t>CO</a:t>
            </a:r>
            <a:r>
              <a:rPr lang="en-US" sz="4000" baseline="-25000" dirty="0">
                <a:latin typeface="Comic Sans MS" charset="0"/>
              </a:rPr>
              <a:t>3</a:t>
            </a:r>
            <a:r>
              <a:rPr lang="en-US" baseline="-25000" dirty="0">
                <a:latin typeface="Comic Sans MS" charset="0"/>
              </a:rPr>
              <a:t>(</a:t>
            </a:r>
            <a:r>
              <a:rPr lang="en-US" baseline="-25000" dirty="0" err="1">
                <a:latin typeface="Comic Sans MS" charset="0"/>
              </a:rPr>
              <a:t>aq</a:t>
            </a:r>
            <a:r>
              <a:rPr lang="en-US" baseline="-25000" dirty="0">
                <a:latin typeface="Comic Sans MS" charset="0"/>
              </a:rPr>
              <a:t>)</a:t>
            </a:r>
            <a:r>
              <a:rPr lang="en-US" dirty="0">
                <a:latin typeface="Comic Sans MS" charset="0"/>
              </a:rPr>
              <a:t>     </a:t>
            </a:r>
            <a:r>
              <a:rPr lang="en-US" dirty="0">
                <a:latin typeface="Symbol" charset="0"/>
              </a:rPr>
              <a:t>®</a:t>
            </a:r>
          </a:p>
        </p:txBody>
      </p:sp>
      <p:graphicFrame>
        <p:nvGraphicFramePr>
          <p:cNvPr id="106496" name="Object 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13756830"/>
              </p:ext>
            </p:extLst>
          </p:nvPr>
        </p:nvGraphicFramePr>
        <p:xfrm>
          <a:off x="2953124" y="3639808"/>
          <a:ext cx="1828800" cy="593725"/>
        </p:xfrm>
        <a:graphic>
          <a:graphicData uri="http://schemas.openxmlformats.org/presentationml/2006/ole">
            <p:oleObj spid="_x0000_s55307" name="π´ Ω" r:id="rId5" imgW="1837920" imgH="602727" progId="Equation.3">
              <p:embed/>
            </p:oleObj>
          </a:graphicData>
        </a:graphic>
      </p:graphicFrame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5638800" y="3639808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SzPct val="85000"/>
            </a:pPr>
            <a:r>
              <a:rPr lang="en-US" sz="3200" dirty="0">
                <a:latin typeface="Comic Sans MS" charset="0"/>
              </a:rPr>
              <a:t>+ Ni </a:t>
            </a:r>
            <a:r>
              <a:rPr lang="en-US" sz="3200" baseline="-25000" dirty="0">
                <a:latin typeface="Comic Sans MS" charset="0"/>
              </a:rPr>
              <a:t>(s)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5715000" y="4549695"/>
            <a:ext cx="1828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SzPct val="85000"/>
            </a:pPr>
            <a:r>
              <a:rPr lang="en-US" sz="3200" dirty="0">
                <a:latin typeface="Comic Sans MS" charset="0"/>
              </a:rPr>
              <a:t>+ CO</a:t>
            </a:r>
            <a:r>
              <a:rPr lang="en-US" sz="3200" baseline="-25000" dirty="0">
                <a:latin typeface="Comic Sans MS" charset="0"/>
              </a:rPr>
              <a:t>2</a:t>
            </a:r>
            <a:r>
              <a:rPr lang="en-US" sz="3200" dirty="0">
                <a:latin typeface="Comic Sans MS" charset="0"/>
              </a:rPr>
              <a:t> </a:t>
            </a:r>
            <a:r>
              <a:rPr lang="en-US" sz="3200" baseline="-25000" dirty="0">
                <a:latin typeface="Comic Sans MS" charset="0"/>
              </a:rPr>
              <a:t>(g)</a:t>
            </a: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latin typeface="Comic Sans MS" charset="0"/>
              </a:rPr>
              <a:t>Decomposition Reactions</a:t>
            </a:r>
            <a:endParaRPr lang="en-US" dirty="0">
              <a:solidFill>
                <a:srgbClr val="FF0000"/>
              </a:solidFill>
              <a:latin typeface="Arial Black" charset="0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4186238" y="3639808"/>
            <a:ext cx="13763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SzPct val="85000"/>
            </a:pPr>
            <a:r>
              <a:rPr lang="en-US" sz="3200" dirty="0">
                <a:latin typeface="Comic Sans MS" charset="0"/>
              </a:rPr>
              <a:t>CO</a:t>
            </a:r>
            <a:r>
              <a:rPr lang="en-US" sz="3200" baseline="-25000" dirty="0">
                <a:latin typeface="Comic Sans MS" charset="0"/>
              </a:rPr>
              <a:t>2</a:t>
            </a:r>
            <a:r>
              <a:rPr lang="en-US" sz="3200" dirty="0">
                <a:latin typeface="Comic Sans MS" charset="0"/>
              </a:rPr>
              <a:t> </a:t>
            </a:r>
            <a:r>
              <a:rPr lang="en-US" sz="3200" baseline="-25000" dirty="0">
                <a:latin typeface="Comic Sans MS" charset="0"/>
              </a:rPr>
              <a:t>(g)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4243256" y="4549695"/>
            <a:ext cx="11207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 dirty="0">
                <a:latin typeface="Comic Sans MS" charset="0"/>
              </a:rPr>
              <a:t>H</a:t>
            </a:r>
            <a:r>
              <a:rPr lang="en-US" sz="3200" baseline="-25000" dirty="0">
                <a:latin typeface="Comic Sans MS" charset="0"/>
              </a:rPr>
              <a:t>2</a:t>
            </a:r>
            <a:r>
              <a:rPr lang="en-US" sz="3200" dirty="0">
                <a:latin typeface="Comic Sans MS" charset="0"/>
              </a:rPr>
              <a:t> </a:t>
            </a:r>
            <a:r>
              <a:rPr lang="en-US" sz="3200" baseline="-25000" dirty="0">
                <a:latin typeface="Comic Sans MS" charset="0"/>
              </a:rPr>
              <a:t>(g)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154509385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5138"/>
            <a:ext cx="7772400" cy="762000"/>
          </a:xfrm>
          <a:noFill/>
        </p:spPr>
        <p:txBody>
          <a:bodyPr lIns="92075" tIns="46038" rIns="92075" bIns="46038" anchor="t" anchorCtr="1"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Comic Sans MS" charset="0"/>
              </a:rPr>
              <a:t>3) Single </a:t>
            </a:r>
            <a:r>
              <a:rPr lang="en-US" dirty="0">
                <a:solidFill>
                  <a:srgbClr val="0000FF"/>
                </a:solidFill>
                <a:latin typeface="Comic Sans MS" charset="0"/>
              </a:rPr>
              <a:t>Replacement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  <a:noFill/>
        </p:spPr>
        <p:txBody>
          <a:bodyPr lIns="92075" tIns="46038" rIns="92075" bIns="46038">
            <a:normAutofit fontScale="92500" lnSpcReduction="10000"/>
          </a:bodyPr>
          <a:lstStyle/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Comic Sans MS" charset="0"/>
              </a:rPr>
              <a:t>Also referred to as single </a:t>
            </a:r>
            <a:r>
              <a:rPr lang="en-US" sz="2800" dirty="0" smtClean="0">
                <a:solidFill>
                  <a:schemeClr val="tx1"/>
                </a:solidFill>
                <a:latin typeface="Comic Sans MS" charset="0"/>
              </a:rPr>
              <a:t>displacement.</a:t>
            </a:r>
            <a:endParaRPr lang="en-US" sz="2800" dirty="0">
              <a:solidFill>
                <a:schemeClr val="tx1"/>
              </a:solidFill>
              <a:latin typeface="Comic Sans MS" charset="0"/>
            </a:endParaRPr>
          </a:p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Comic Sans MS" charset="0"/>
              </a:rPr>
              <a:t> One element replaces another</a:t>
            </a:r>
          </a:p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Comic Sans MS" charset="0"/>
              </a:rPr>
              <a:t>Reactants must be an element and a compound.</a:t>
            </a:r>
          </a:p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Comic Sans MS" charset="0"/>
              </a:rPr>
              <a:t>Products will be a different element and a different compound.</a:t>
            </a:r>
          </a:p>
          <a:p>
            <a:pPr eaLnBrk="1" hangingPunct="1"/>
            <a:r>
              <a:rPr lang="en-US" sz="3000" b="1" dirty="0">
                <a:solidFill>
                  <a:srgbClr val="FF0000"/>
                </a:solidFill>
                <a:latin typeface="Comic Sans MS" charset="0"/>
              </a:rPr>
              <a:t>A  +  BC  	 </a:t>
            </a:r>
            <a:r>
              <a:rPr lang="en-US" sz="2800" dirty="0">
                <a:solidFill>
                  <a:srgbClr val="FF0000"/>
                </a:solidFill>
                <a:latin typeface="Symbol" charset="0"/>
              </a:rPr>
              <a:t>®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Comic Sans MS" charset="0"/>
              </a:rPr>
              <a:t>	  AC   + B</a:t>
            </a:r>
          </a:p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Comic Sans MS" charset="0"/>
              </a:rPr>
              <a:t>2Na  + SrCl</a:t>
            </a:r>
            <a:r>
              <a:rPr lang="en-US" sz="2800" baseline="-25000" dirty="0">
                <a:solidFill>
                  <a:srgbClr val="0000FF"/>
                </a:solidFill>
                <a:latin typeface="Comic Sans MS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Comic Sans MS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charset="0"/>
              </a:rPr>
              <a:t>®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Sr</a:t>
            </a:r>
            <a:r>
              <a:rPr lang="en-US" sz="2800" dirty="0">
                <a:solidFill>
                  <a:srgbClr val="0000FF"/>
                </a:solidFill>
                <a:latin typeface="Comic Sans MS" charset="0"/>
              </a:rPr>
              <a:t> + 2NaCl</a:t>
            </a:r>
          </a:p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Comic Sans MS" charset="0"/>
              </a:rPr>
              <a:t>F</a:t>
            </a:r>
            <a:r>
              <a:rPr lang="en-US" sz="3600" baseline="-25000" dirty="0">
                <a:solidFill>
                  <a:srgbClr val="0000FF"/>
                </a:solidFill>
                <a:latin typeface="Comic Sans MS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Comic Sans MS" charset="0"/>
              </a:rPr>
              <a:t> + </a:t>
            </a:r>
            <a:r>
              <a:rPr lang="en-US" sz="2800" dirty="0" err="1">
                <a:solidFill>
                  <a:srgbClr val="0000FF"/>
                </a:solidFill>
                <a:latin typeface="Comic Sans MS" charset="0"/>
              </a:rPr>
              <a:t>LiCl</a:t>
            </a:r>
            <a:r>
              <a:rPr lang="en-US" sz="2800" dirty="0">
                <a:solidFill>
                  <a:srgbClr val="0000FF"/>
                </a:solidFill>
                <a:latin typeface="Comic Sans MS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charset="0"/>
              </a:rPr>
              <a:t>®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omic Sans MS" charset="0"/>
              </a:rPr>
              <a:t>LiF</a:t>
            </a:r>
            <a:r>
              <a:rPr lang="en-US" sz="2800" dirty="0">
                <a:solidFill>
                  <a:srgbClr val="0000FF"/>
                </a:solidFill>
                <a:latin typeface="Comic Sans MS" charset="0"/>
              </a:rPr>
              <a:t> + Cl</a:t>
            </a:r>
            <a:r>
              <a:rPr lang="en-US" sz="3600" baseline="-25000" dirty="0">
                <a:solidFill>
                  <a:srgbClr val="0000FF"/>
                </a:solidFill>
                <a:latin typeface="Comic Sans MS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Comic Sans MS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082262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5138"/>
            <a:ext cx="7772400" cy="762000"/>
          </a:xfrm>
          <a:noFill/>
        </p:spPr>
        <p:txBody>
          <a:bodyPr lIns="92075" tIns="46038" rIns="92075" bIns="46038" anchor="t" anchorCtr="1"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latin typeface="Comic Sans MS" charset="0"/>
              </a:rPr>
              <a:t>Single Replacement</a:t>
            </a:r>
            <a:endParaRPr lang="en-US" dirty="0">
              <a:solidFill>
                <a:srgbClr val="FF0000"/>
              </a:solidFill>
              <a:latin typeface="Arial Black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9700"/>
            <a:ext cx="8305800" cy="48387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>
                <a:latin typeface="Arial" charset="0"/>
              </a:rPr>
              <a:t>We can tell </a:t>
            </a:r>
            <a:r>
              <a:rPr lang="en-US">
                <a:solidFill>
                  <a:schemeClr val="tx2"/>
                </a:solidFill>
                <a:latin typeface="Arial" charset="0"/>
              </a:rPr>
              <a:t>whether</a:t>
            </a:r>
            <a:r>
              <a:rPr lang="en-US">
                <a:latin typeface="Arial" charset="0"/>
              </a:rPr>
              <a:t> a reaction will happen</a:t>
            </a:r>
          </a:p>
          <a:p>
            <a:pPr eaLnBrk="1" hangingPunct="1"/>
            <a:r>
              <a:rPr lang="en-US">
                <a:latin typeface="Arial" charset="0"/>
              </a:rPr>
              <a:t>Some are more active than other</a:t>
            </a:r>
          </a:p>
          <a:p>
            <a:pPr eaLnBrk="1" hangingPunct="1"/>
            <a:r>
              <a:rPr lang="en-US">
                <a:latin typeface="Arial" charset="0"/>
              </a:rPr>
              <a:t>More active replaces less active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377511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69848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Comic Sans MS" charset="0"/>
              </a:rPr>
              <a:t>4) Double </a:t>
            </a:r>
            <a:r>
              <a:rPr lang="en-US" dirty="0">
                <a:solidFill>
                  <a:srgbClr val="0000FF"/>
                </a:solidFill>
                <a:latin typeface="Comic Sans MS" charset="0"/>
              </a:rPr>
              <a:t>Replacement</a:t>
            </a:r>
            <a:endParaRPr lang="en-US" dirty="0">
              <a:solidFill>
                <a:srgbClr val="0000FF"/>
              </a:solidFill>
              <a:latin typeface="Arial Black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Two things replace each other.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Reactants must be two ionic compounds or acids.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Usually in aqueous solution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400" b="1" dirty="0">
                <a:solidFill>
                  <a:srgbClr val="66FF33"/>
                </a:solidFill>
                <a:latin typeface="Arial" charset="0"/>
              </a:rPr>
              <a:t>	  </a:t>
            </a:r>
            <a:r>
              <a:rPr lang="en-US" sz="3400" b="1" dirty="0">
                <a:solidFill>
                  <a:schemeClr val="hlink"/>
                </a:solidFill>
                <a:latin typeface="Arial" charset="0"/>
              </a:rPr>
              <a:t>AB</a:t>
            </a:r>
            <a:r>
              <a:rPr lang="en-US" sz="3400" b="1" dirty="0">
                <a:solidFill>
                  <a:srgbClr val="66FF33"/>
                </a:solidFill>
                <a:latin typeface="Arial" charset="0"/>
              </a:rPr>
              <a:t>  </a:t>
            </a:r>
            <a:r>
              <a:rPr lang="en-US" sz="3400" b="1" dirty="0">
                <a:latin typeface="Arial" charset="0"/>
              </a:rPr>
              <a:t>+</a:t>
            </a:r>
            <a:r>
              <a:rPr lang="en-US" sz="3400" b="1" dirty="0">
                <a:solidFill>
                  <a:srgbClr val="66FF33"/>
                </a:solidFill>
                <a:latin typeface="Arial" charset="0"/>
              </a:rPr>
              <a:t> </a:t>
            </a:r>
            <a:r>
              <a:rPr lang="en-US" sz="3400" b="1" dirty="0">
                <a:solidFill>
                  <a:srgbClr val="FF0000"/>
                </a:solidFill>
                <a:latin typeface="Arial" charset="0"/>
              </a:rPr>
              <a:t> CD  </a:t>
            </a:r>
            <a:r>
              <a:rPr lang="en-US" sz="3400" b="1" dirty="0">
                <a:solidFill>
                  <a:srgbClr val="66FF33"/>
                </a:solidFill>
                <a:latin typeface="Arial" charset="0"/>
              </a:rPr>
              <a:t>	  </a:t>
            </a:r>
            <a:r>
              <a:rPr lang="en-US" dirty="0">
                <a:latin typeface="Symbol" charset="0"/>
              </a:rPr>
              <a:t>®</a:t>
            </a:r>
            <a:r>
              <a:rPr lang="en-US" dirty="0">
                <a:latin typeface="Arial" charset="0"/>
              </a:rPr>
              <a:t> </a:t>
            </a:r>
            <a:r>
              <a:rPr lang="en-US" sz="3400" b="1" dirty="0">
                <a:solidFill>
                  <a:srgbClr val="66FF33"/>
                </a:solidFill>
                <a:latin typeface="Arial" charset="0"/>
              </a:rPr>
              <a:t>	  </a:t>
            </a:r>
            <a:r>
              <a:rPr lang="en-US" sz="3400" b="1" dirty="0">
                <a:solidFill>
                  <a:schemeClr val="hlink"/>
                </a:solidFill>
                <a:latin typeface="Arial" charset="0"/>
              </a:rPr>
              <a:t>A</a:t>
            </a:r>
            <a:r>
              <a:rPr lang="en-US" sz="3400" b="1" dirty="0">
                <a:solidFill>
                  <a:srgbClr val="FF0000"/>
                </a:solidFill>
                <a:latin typeface="Arial" charset="0"/>
              </a:rPr>
              <a:t>D</a:t>
            </a:r>
            <a:r>
              <a:rPr lang="en-US" sz="3400" b="1" dirty="0">
                <a:solidFill>
                  <a:srgbClr val="66FF33"/>
                </a:solidFill>
                <a:latin typeface="Arial" charset="0"/>
              </a:rPr>
              <a:t>   </a:t>
            </a:r>
            <a:r>
              <a:rPr lang="en-US" sz="3400" b="1" dirty="0">
                <a:latin typeface="Arial" charset="0"/>
              </a:rPr>
              <a:t>+</a:t>
            </a:r>
            <a:r>
              <a:rPr lang="en-US" sz="3400" b="1" dirty="0">
                <a:solidFill>
                  <a:srgbClr val="66FF33"/>
                </a:solidFill>
                <a:latin typeface="Arial" charset="0"/>
              </a:rPr>
              <a:t>  </a:t>
            </a:r>
            <a:r>
              <a:rPr lang="en-US" sz="3400" b="1" dirty="0">
                <a:solidFill>
                  <a:srgbClr val="FF0000"/>
                </a:solidFill>
                <a:latin typeface="Arial" charset="0"/>
              </a:rPr>
              <a:t>C</a:t>
            </a:r>
            <a:r>
              <a:rPr lang="en-US" sz="3400" b="1" dirty="0">
                <a:solidFill>
                  <a:schemeClr val="hlink"/>
                </a:solidFill>
                <a:latin typeface="Arial" charset="0"/>
              </a:rPr>
              <a:t>B</a:t>
            </a:r>
            <a:endParaRPr lang="en-US" sz="3400" b="1" dirty="0">
              <a:latin typeface="Comic Sans MS" charset="0"/>
            </a:endParaRPr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909638" y="5486400"/>
            <a:ext cx="41798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400" b="1">
                <a:latin typeface="Comic Sans MS" charset="0"/>
              </a:rPr>
              <a:t>AgNO</a:t>
            </a:r>
            <a:r>
              <a:rPr lang="en-US" sz="3400" b="1" baseline="-25000">
                <a:latin typeface="Comic Sans MS" charset="0"/>
              </a:rPr>
              <a:t>3</a:t>
            </a:r>
            <a:r>
              <a:rPr lang="en-US" sz="3400" b="1">
                <a:latin typeface="Comic Sans MS" charset="0"/>
              </a:rPr>
              <a:t>  + NaCl  </a:t>
            </a:r>
            <a:r>
              <a:rPr lang="en-US" sz="3200">
                <a:latin typeface="Symbol" charset="0"/>
              </a:rPr>
              <a:t>®</a:t>
            </a: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5394325" y="5486400"/>
            <a:ext cx="35972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400" b="1">
                <a:latin typeface="Comic Sans MS" charset="0"/>
              </a:rPr>
              <a:t>AgCl</a:t>
            </a:r>
            <a:r>
              <a:rPr lang="en-US" sz="3400" b="1" baseline="-25000">
                <a:latin typeface="Comic Sans MS" charset="0"/>
              </a:rPr>
              <a:t>   </a:t>
            </a:r>
            <a:r>
              <a:rPr lang="en-US" sz="3400" b="1">
                <a:latin typeface="Comic Sans MS" charset="0"/>
              </a:rPr>
              <a:t>+  NaNO</a:t>
            </a:r>
            <a:r>
              <a:rPr lang="en-US" sz="3400" b="1" baseline="-25000">
                <a:latin typeface="Comic Sans MS" charset="0"/>
              </a:rPr>
              <a:t>3</a:t>
            </a:r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974725" y="4495800"/>
            <a:ext cx="4154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400" b="1">
                <a:latin typeface="Comic Sans MS" charset="0"/>
              </a:rPr>
              <a:t>ZnS   +  2HCl   </a:t>
            </a:r>
            <a:r>
              <a:rPr lang="en-US" sz="3200">
                <a:latin typeface="Symbol" charset="0"/>
              </a:rPr>
              <a:t>®</a:t>
            </a:r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5394325" y="4495800"/>
            <a:ext cx="29178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400" b="1">
                <a:latin typeface="Comic Sans MS" charset="0"/>
              </a:rPr>
              <a:t>ZnCl  +  H</a:t>
            </a:r>
            <a:r>
              <a:rPr lang="en-US" sz="3400" b="1" baseline="-25000">
                <a:latin typeface="Comic Sans MS" charset="0"/>
              </a:rPr>
              <a:t>2</a:t>
            </a:r>
            <a:r>
              <a:rPr lang="en-US" sz="3400" b="1">
                <a:latin typeface="Comic Sans MS" charset="0"/>
              </a:rPr>
              <a:t>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8918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5288"/>
            <a:ext cx="7772400" cy="701675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0000FF"/>
                </a:solidFill>
                <a:latin typeface="Comic Sans MS" charset="0"/>
              </a:rPr>
              <a:t>5) Combustion</a:t>
            </a:r>
            <a:endParaRPr lang="en-US" dirty="0">
              <a:solidFill>
                <a:srgbClr val="0000FF"/>
              </a:solidFill>
              <a:latin typeface="Comic Sans MS" charset="0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229600" cy="45720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3400" b="1">
                <a:latin typeface="Comic Sans MS" charset="0"/>
              </a:rPr>
              <a:t>A reaction in which a compound (often carbon) reacts with oxygen </a:t>
            </a:r>
          </a:p>
          <a:p>
            <a:pPr eaLnBrk="1" hangingPunct="1">
              <a:lnSpc>
                <a:spcPct val="120000"/>
              </a:lnSpc>
            </a:pPr>
            <a:r>
              <a:rPr lang="en-US" sz="3400" b="1" baseline="-25000">
                <a:latin typeface="Comic Sans MS" charset="0"/>
              </a:rPr>
              <a:t>	</a:t>
            </a:r>
            <a:r>
              <a:rPr lang="en-US" sz="3400" b="1">
                <a:latin typeface="Comic Sans MS" charset="0"/>
              </a:rPr>
              <a:t>CH</a:t>
            </a:r>
            <a:r>
              <a:rPr lang="en-US" sz="3400" b="1" baseline="-25000">
                <a:latin typeface="Comic Sans MS" charset="0"/>
              </a:rPr>
              <a:t>4  </a:t>
            </a:r>
            <a:r>
              <a:rPr lang="en-US" sz="3400" b="1">
                <a:latin typeface="Comic Sans MS" charset="0"/>
              </a:rPr>
              <a:t>+  O</a:t>
            </a:r>
            <a:r>
              <a:rPr lang="en-US" sz="3400" b="1" baseline="-25000">
                <a:latin typeface="Comic Sans MS" charset="0"/>
              </a:rPr>
              <a:t>2         </a:t>
            </a:r>
            <a:r>
              <a:rPr lang="en-US">
                <a:latin typeface="Symbol" charset="0"/>
              </a:rPr>
              <a:t>®</a:t>
            </a:r>
            <a:r>
              <a:rPr lang="en-US">
                <a:latin typeface="Arial" charset="0"/>
              </a:rPr>
              <a:t>       </a:t>
            </a:r>
            <a:r>
              <a:rPr lang="en-US" sz="3400" b="1">
                <a:latin typeface="Comic Sans MS" charset="0"/>
              </a:rPr>
              <a:t>CO</a:t>
            </a:r>
            <a:r>
              <a:rPr lang="en-US" sz="3400" b="1" baseline="-25000">
                <a:latin typeface="Comic Sans MS" charset="0"/>
              </a:rPr>
              <a:t>2  </a:t>
            </a:r>
            <a:r>
              <a:rPr lang="en-US" sz="3400" b="1">
                <a:latin typeface="Comic Sans MS" charset="0"/>
              </a:rPr>
              <a:t>+  H</a:t>
            </a:r>
            <a:r>
              <a:rPr lang="en-US" sz="3400" b="1" baseline="-25000">
                <a:latin typeface="Comic Sans MS" charset="0"/>
              </a:rPr>
              <a:t>2</a:t>
            </a:r>
            <a:r>
              <a:rPr lang="en-US" sz="3400" b="1">
                <a:latin typeface="Comic Sans MS" charset="0"/>
              </a:rPr>
              <a:t>O</a:t>
            </a:r>
          </a:p>
          <a:p>
            <a:pPr eaLnBrk="1" hangingPunct="1">
              <a:lnSpc>
                <a:spcPct val="120000"/>
              </a:lnSpc>
            </a:pPr>
            <a:r>
              <a:rPr lang="en-US" sz="3400" b="1">
                <a:latin typeface="Comic Sans MS" charset="0"/>
              </a:rPr>
              <a:t>	C</a:t>
            </a:r>
            <a:r>
              <a:rPr lang="en-US" sz="3400" b="1" baseline="-25000">
                <a:latin typeface="Comic Sans MS" charset="0"/>
              </a:rPr>
              <a:t>3</a:t>
            </a:r>
            <a:r>
              <a:rPr lang="en-US" sz="3400" b="1">
                <a:latin typeface="Comic Sans MS" charset="0"/>
              </a:rPr>
              <a:t>H</a:t>
            </a:r>
            <a:r>
              <a:rPr lang="en-US" sz="3400" b="1" baseline="-25000">
                <a:latin typeface="Comic Sans MS" charset="0"/>
              </a:rPr>
              <a:t>8</a:t>
            </a:r>
            <a:r>
              <a:rPr lang="en-US" sz="3400" b="1">
                <a:latin typeface="Comic Sans MS" charset="0"/>
              </a:rPr>
              <a:t>  +  O</a:t>
            </a:r>
            <a:r>
              <a:rPr lang="en-US" sz="3400" b="1" baseline="-25000">
                <a:latin typeface="Comic Sans MS" charset="0"/>
              </a:rPr>
              <a:t>2</a:t>
            </a:r>
            <a:r>
              <a:rPr lang="en-US" sz="3400" b="1">
                <a:latin typeface="Comic Sans MS" charset="0"/>
              </a:rPr>
              <a:t>	   </a:t>
            </a:r>
            <a:r>
              <a:rPr lang="en-US">
                <a:latin typeface="Symbol" charset="0"/>
              </a:rPr>
              <a:t>®</a:t>
            </a:r>
            <a:r>
              <a:rPr lang="en-US">
                <a:latin typeface="Arial" charset="0"/>
              </a:rPr>
              <a:t> </a:t>
            </a:r>
            <a:r>
              <a:rPr lang="en-US" sz="3400" b="1">
                <a:latin typeface="Comic Sans MS" charset="0"/>
              </a:rPr>
              <a:t>	CO</a:t>
            </a:r>
            <a:r>
              <a:rPr lang="en-US" sz="3400" b="1" baseline="-25000">
                <a:latin typeface="Comic Sans MS" charset="0"/>
              </a:rPr>
              <a:t>2</a:t>
            </a:r>
            <a:r>
              <a:rPr lang="en-US" sz="3400" b="1">
                <a:latin typeface="Comic Sans MS" charset="0"/>
              </a:rPr>
              <a:t> + H</a:t>
            </a:r>
            <a:r>
              <a:rPr lang="en-US" sz="3400" b="1" baseline="-25000">
                <a:latin typeface="Comic Sans MS" charset="0"/>
              </a:rPr>
              <a:t>2</a:t>
            </a:r>
            <a:r>
              <a:rPr lang="en-US" sz="3400" b="1">
                <a:latin typeface="Comic Sans MS" charset="0"/>
              </a:rPr>
              <a:t>O</a:t>
            </a:r>
          </a:p>
          <a:p>
            <a:pPr eaLnBrk="1" hangingPunct="1">
              <a:lnSpc>
                <a:spcPct val="120000"/>
              </a:lnSpc>
            </a:pPr>
            <a:r>
              <a:rPr lang="en-US" sz="3400" b="1">
                <a:latin typeface="Comic Sans MS" charset="0"/>
              </a:rPr>
              <a:t>	C</a:t>
            </a:r>
            <a:r>
              <a:rPr lang="en-US" sz="3400" b="1" baseline="-25000">
                <a:latin typeface="Comic Sans MS" charset="0"/>
              </a:rPr>
              <a:t>6</a:t>
            </a:r>
            <a:r>
              <a:rPr lang="en-US" sz="3400" b="1">
                <a:latin typeface="Comic Sans MS" charset="0"/>
              </a:rPr>
              <a:t>H</a:t>
            </a:r>
            <a:r>
              <a:rPr lang="en-US" sz="3400" b="1" baseline="-25000">
                <a:latin typeface="Comic Sans MS" charset="0"/>
              </a:rPr>
              <a:t>12</a:t>
            </a:r>
            <a:r>
              <a:rPr lang="en-US" sz="3400" b="1">
                <a:latin typeface="Comic Sans MS" charset="0"/>
              </a:rPr>
              <a:t>O</a:t>
            </a:r>
            <a:r>
              <a:rPr lang="en-US" sz="3400" b="1" baseline="-25000">
                <a:latin typeface="Comic Sans MS" charset="0"/>
              </a:rPr>
              <a:t>6</a:t>
            </a:r>
            <a:r>
              <a:rPr lang="en-US" sz="3400" b="1">
                <a:latin typeface="Comic Sans MS" charset="0"/>
              </a:rPr>
              <a:t>  + O</a:t>
            </a:r>
            <a:r>
              <a:rPr lang="en-US" sz="3400" b="1" baseline="-25000">
                <a:latin typeface="Comic Sans MS" charset="0"/>
              </a:rPr>
              <a:t>2</a:t>
            </a:r>
            <a:r>
              <a:rPr lang="en-US" sz="3400" b="1">
                <a:latin typeface="Comic Sans MS" charset="0"/>
              </a:rPr>
              <a:t>  </a:t>
            </a:r>
            <a:r>
              <a:rPr lang="en-US">
                <a:latin typeface="Symbol" charset="0"/>
              </a:rPr>
              <a:t>®</a:t>
            </a:r>
            <a:r>
              <a:rPr lang="en-US">
                <a:latin typeface="Arial" charset="0"/>
              </a:rPr>
              <a:t> </a:t>
            </a:r>
            <a:r>
              <a:rPr lang="en-US" sz="3400" b="1">
                <a:latin typeface="Comic Sans MS" charset="0"/>
              </a:rPr>
              <a:t>	CO</a:t>
            </a:r>
            <a:r>
              <a:rPr lang="en-US" sz="3400" b="1" baseline="-25000">
                <a:latin typeface="Comic Sans MS" charset="0"/>
              </a:rPr>
              <a:t>2</a:t>
            </a:r>
            <a:r>
              <a:rPr lang="en-US" sz="3400" b="1">
                <a:latin typeface="Comic Sans MS" charset="0"/>
              </a:rPr>
              <a:t> + H</a:t>
            </a:r>
            <a:r>
              <a:rPr lang="en-US" sz="3400" b="1" baseline="-25000">
                <a:latin typeface="Comic Sans MS" charset="0"/>
              </a:rPr>
              <a:t>2</a:t>
            </a:r>
            <a:r>
              <a:rPr lang="en-US" sz="3400" b="1">
                <a:latin typeface="Comic Sans MS" charset="0"/>
              </a:rPr>
              <a:t>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1746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953000"/>
            <a:ext cx="9144000" cy="1905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dirty="0">
                <a:latin typeface="Comic Sans MS" charset="0"/>
              </a:rPr>
              <a:t>The charcoal used in a grill is basically carbon. The carbon reacts with oxygen to yield carbon dioxide. The chemical equation for this reaction is C + O</a:t>
            </a:r>
            <a:r>
              <a:rPr lang="en-US" baseline="-25000" dirty="0">
                <a:latin typeface="Comic Sans MS" charset="0"/>
              </a:rPr>
              <a:t>2</a:t>
            </a:r>
            <a:r>
              <a:rPr lang="en-US" dirty="0">
                <a:latin typeface="Comic Sans MS" charset="0"/>
              </a:rPr>
              <a:t> </a:t>
            </a:r>
            <a:r>
              <a:rPr lang="en-US" dirty="0">
                <a:latin typeface="Comic Sans MS" charset="0"/>
                <a:sym typeface="Wingdings" charset="0"/>
              </a:rPr>
              <a:t></a:t>
            </a:r>
            <a:r>
              <a:rPr lang="en-US" dirty="0">
                <a:latin typeface="Comic Sans MS" charset="0"/>
              </a:rPr>
              <a:t> CO</a:t>
            </a:r>
            <a:r>
              <a:rPr lang="en-US" baseline="-25000" dirty="0">
                <a:latin typeface="Comic Sans MS" charset="0"/>
              </a:rPr>
              <a:t>2</a:t>
            </a:r>
            <a:endParaRPr lang="en-US" dirty="0">
              <a:latin typeface="Comic Sans MS" charset="0"/>
            </a:endParaRPr>
          </a:p>
        </p:txBody>
      </p:sp>
      <p:pic>
        <p:nvPicPr>
          <p:cNvPr id="49155" name="Picture 3" descr="tillery+f12-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444" y="437241"/>
            <a:ext cx="6281355" cy="423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99791487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81426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6) Acid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/Base Reaction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91000"/>
          </a:xfrm>
          <a:noFill/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An acid and a base react to form a salt and water.</a:t>
            </a:r>
          </a:p>
          <a:p>
            <a:pPr eaLnBrk="1" hangingPunct="1"/>
            <a:r>
              <a:rPr lang="en-US">
                <a:latin typeface="Arial" charset="0"/>
              </a:rPr>
              <a:t>Always in aqueous solution</a:t>
            </a:r>
          </a:p>
          <a:p>
            <a:pPr eaLnBrk="1" hangingPunct="1"/>
            <a:r>
              <a:rPr lang="en-US" b="1">
                <a:latin typeface="Arial" charset="0"/>
              </a:rPr>
              <a:t>Acid (H</a:t>
            </a:r>
            <a:r>
              <a:rPr lang="en-US" b="1" baseline="30000">
                <a:latin typeface="Arial" charset="0"/>
              </a:rPr>
              <a:t>+</a:t>
            </a:r>
            <a:r>
              <a:rPr lang="en-US" b="1">
                <a:latin typeface="Arial" charset="0"/>
              </a:rPr>
              <a:t>)  +  Base (OH</a:t>
            </a:r>
            <a:r>
              <a:rPr lang="en-US" b="1" baseline="30000">
                <a:latin typeface="Arial" charset="0"/>
              </a:rPr>
              <a:t>-</a:t>
            </a:r>
            <a:r>
              <a:rPr lang="en-US" b="1">
                <a:latin typeface="Arial" charset="0"/>
              </a:rPr>
              <a:t>)  </a:t>
            </a:r>
            <a:r>
              <a:rPr lang="en-US">
                <a:latin typeface="Arial" charset="0"/>
                <a:cs typeface="Arial" charset="0"/>
              </a:rPr>
              <a:t>→</a:t>
            </a:r>
            <a:r>
              <a:rPr lang="en-US">
                <a:latin typeface="Arial" charset="0"/>
              </a:rPr>
              <a:t> </a:t>
            </a:r>
            <a:r>
              <a:rPr lang="en-US" b="1">
                <a:latin typeface="Arial" charset="0"/>
              </a:rPr>
              <a:t>Salt  +  H</a:t>
            </a:r>
            <a:r>
              <a:rPr lang="en-US" b="1" baseline="-25000">
                <a:latin typeface="Arial" charset="0"/>
              </a:rPr>
              <a:t>2</a:t>
            </a:r>
            <a:r>
              <a:rPr lang="en-US" b="1">
                <a:latin typeface="Arial" charset="0"/>
              </a:rPr>
              <a:t>O</a:t>
            </a:r>
          </a:p>
          <a:p>
            <a:pPr lvl="1" eaLnBrk="1" hangingPunct="1"/>
            <a:endParaRPr lang="en-US" b="1">
              <a:latin typeface="Arial" charset="0"/>
            </a:endParaRP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1066800" y="4800600"/>
            <a:ext cx="678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l"/>
            <a:r>
              <a:rPr lang="en-US" sz="2800" b="1">
                <a:latin typeface="Comic Sans MS" charset="0"/>
              </a:rPr>
              <a:t>NaOH + HCl → NaCl + H</a:t>
            </a:r>
            <a:r>
              <a:rPr lang="en-US" sz="2800" b="1" baseline="-25000">
                <a:latin typeface="Comic Sans MS" charset="0"/>
              </a:rPr>
              <a:t>2</a:t>
            </a:r>
            <a:r>
              <a:rPr lang="en-US" sz="2800" b="1">
                <a:latin typeface="Comic Sans MS" charset="0"/>
              </a:rPr>
              <a:t>O</a:t>
            </a:r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990600" y="5653088"/>
            <a:ext cx="7072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1" algn="l"/>
            <a:r>
              <a:rPr lang="en-US" sz="2800" b="1">
                <a:latin typeface="Comic Sans MS" charset="0"/>
              </a:rPr>
              <a:t>NH</a:t>
            </a:r>
            <a:r>
              <a:rPr lang="en-US" sz="2800" b="1" baseline="-25000">
                <a:latin typeface="Comic Sans MS" charset="0"/>
              </a:rPr>
              <a:t>4</a:t>
            </a:r>
            <a:r>
              <a:rPr lang="en-US" sz="2800" b="1">
                <a:latin typeface="Comic Sans MS" charset="0"/>
              </a:rPr>
              <a:t>OH + H</a:t>
            </a:r>
            <a:r>
              <a:rPr lang="en-US" sz="2800" b="1" baseline="-25000">
                <a:latin typeface="Comic Sans MS" charset="0"/>
              </a:rPr>
              <a:t>2</a:t>
            </a:r>
            <a:r>
              <a:rPr lang="en-US" sz="2800" b="1">
                <a:latin typeface="Comic Sans MS" charset="0"/>
              </a:rPr>
              <a:t>SO</a:t>
            </a:r>
            <a:r>
              <a:rPr lang="en-US" sz="2800" b="1" baseline="-25000">
                <a:latin typeface="Comic Sans MS" charset="0"/>
              </a:rPr>
              <a:t>4</a:t>
            </a:r>
            <a:r>
              <a:rPr lang="en-US" sz="2800" b="1">
                <a:latin typeface="Comic Sans MS" charset="0"/>
              </a:rPr>
              <a:t> →   (NH</a:t>
            </a:r>
            <a:r>
              <a:rPr lang="en-US" sz="2800" b="1" baseline="-25000">
                <a:latin typeface="Comic Sans MS" charset="0"/>
              </a:rPr>
              <a:t>4</a:t>
            </a:r>
            <a:r>
              <a:rPr lang="en-US" sz="2800" b="1">
                <a:latin typeface="Comic Sans MS" charset="0"/>
              </a:rPr>
              <a:t>)</a:t>
            </a:r>
            <a:r>
              <a:rPr lang="en-US" sz="2800" b="1" baseline="-25000">
                <a:latin typeface="Comic Sans MS" charset="0"/>
              </a:rPr>
              <a:t>2</a:t>
            </a:r>
            <a:r>
              <a:rPr lang="en-US" sz="2800" b="1">
                <a:latin typeface="Comic Sans MS" charset="0"/>
              </a:rPr>
              <a:t>SO</a:t>
            </a:r>
            <a:r>
              <a:rPr lang="en-US" sz="2800" b="1" baseline="-25000">
                <a:latin typeface="Comic Sans MS" charset="0"/>
              </a:rPr>
              <a:t>4</a:t>
            </a:r>
            <a:r>
              <a:rPr lang="en-US" sz="2800" b="1">
                <a:latin typeface="Comic Sans MS" charset="0"/>
              </a:rPr>
              <a:t> + H</a:t>
            </a:r>
            <a:r>
              <a:rPr lang="en-US" sz="2800" b="1" baseline="-25000">
                <a:latin typeface="Comic Sans MS" charset="0"/>
              </a:rPr>
              <a:t>2</a:t>
            </a:r>
            <a:r>
              <a:rPr lang="en-US" sz="2800" b="1">
                <a:latin typeface="Comic Sans MS" charset="0"/>
              </a:rPr>
              <a:t>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3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5138"/>
            <a:ext cx="7772400" cy="762000"/>
          </a:xfrm>
          <a:noFill/>
        </p:spPr>
        <p:txBody>
          <a:bodyPr lIns="92075" tIns="46038" rIns="92075" bIns="46038" anchor="t" anchorCtr="1"/>
          <a:lstStyle/>
          <a:p>
            <a:pPr eaLnBrk="1" hangingPunct="1"/>
            <a:r>
              <a:rPr lang="en-US" sz="3600" dirty="0">
                <a:solidFill>
                  <a:srgbClr val="008000"/>
                </a:solidFill>
                <a:latin typeface="Comic Sans MS" charset="0"/>
              </a:rPr>
              <a:t>Describing </a:t>
            </a:r>
            <a:r>
              <a:rPr lang="en-US" sz="3600" dirty="0" smtClean="0">
                <a:solidFill>
                  <a:srgbClr val="008000"/>
                </a:solidFill>
                <a:latin typeface="Comic Sans MS" charset="0"/>
              </a:rPr>
              <a:t>Chemical Reaction</a:t>
            </a:r>
            <a:endParaRPr lang="en-US" sz="3600" dirty="0">
              <a:solidFill>
                <a:srgbClr val="008000"/>
              </a:solidFill>
              <a:latin typeface="Comic Sans MS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09700"/>
            <a:ext cx="8229600" cy="50673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 eaLnBrk="1" hangingPunct="1"/>
            <a:r>
              <a:rPr lang="en-US" sz="2800" dirty="0">
                <a:latin typeface="Comic Sans MS" charset="0"/>
              </a:rPr>
              <a:t>The way atoms are joined is changed</a:t>
            </a:r>
          </a:p>
          <a:p>
            <a:pPr eaLnBrk="1" hangingPunct="1"/>
            <a:r>
              <a:rPr lang="en-US" sz="2800" dirty="0" smtClean="0">
                <a:latin typeface="Comic Sans MS" charset="0"/>
              </a:rPr>
              <a:t>Atoms can not be </a:t>
            </a:r>
            <a:r>
              <a:rPr lang="en-US" sz="2800" dirty="0">
                <a:latin typeface="Comic Sans MS" charset="0"/>
              </a:rPr>
              <a:t>created </a:t>
            </a:r>
            <a:r>
              <a:rPr lang="en-US" sz="2800" dirty="0" smtClean="0">
                <a:latin typeface="Comic Sans MS" charset="0"/>
              </a:rPr>
              <a:t>nor </a:t>
            </a:r>
            <a:r>
              <a:rPr lang="en-US" sz="2800" dirty="0">
                <a:latin typeface="Comic Sans MS" charset="0"/>
              </a:rPr>
              <a:t>destroyed.</a:t>
            </a:r>
          </a:p>
          <a:p>
            <a:pPr eaLnBrk="1" hangingPunct="1"/>
            <a:r>
              <a:rPr lang="en-US" sz="2800" dirty="0" smtClean="0">
                <a:latin typeface="Comic Sans MS" charset="0"/>
              </a:rPr>
              <a:t>BUT it can </a:t>
            </a:r>
            <a:r>
              <a:rPr lang="en-US" sz="2800" dirty="0">
                <a:latin typeface="Comic Sans MS" charset="0"/>
              </a:rPr>
              <a:t>be described several </a:t>
            </a:r>
            <a:r>
              <a:rPr lang="en-US" sz="2800" dirty="0" smtClean="0">
                <a:latin typeface="Comic Sans MS" charset="0"/>
              </a:rPr>
              <a:t>ways.</a:t>
            </a:r>
            <a:endParaRPr lang="en-US" sz="2800" dirty="0">
              <a:latin typeface="Comic Sans MS" charset="0"/>
            </a:endParaRPr>
          </a:p>
          <a:p>
            <a:pPr eaLnBrk="1" hangingPunct="1"/>
            <a:r>
              <a:rPr lang="en-US" sz="2800" dirty="0">
                <a:latin typeface="Comic Sans MS" charset="0"/>
              </a:rPr>
              <a:t>In a sentence </a:t>
            </a:r>
          </a:p>
          <a:p>
            <a:pPr marL="0" indent="0" eaLnBrk="1" hangingPunct="1">
              <a:buNone/>
            </a:pPr>
            <a:r>
              <a:rPr lang="en-US" sz="2200" dirty="0">
                <a:latin typeface="Comic Sans MS" charset="0"/>
              </a:rPr>
              <a:t>Copper reacts with chlorine to form copper (II) chloride.</a:t>
            </a:r>
          </a:p>
          <a:p>
            <a:pPr eaLnBrk="1" hangingPunct="1"/>
            <a:r>
              <a:rPr lang="en-US" sz="2800" dirty="0">
                <a:latin typeface="Comic Sans MS" charset="0"/>
              </a:rPr>
              <a:t>In a </a:t>
            </a:r>
            <a:r>
              <a:rPr lang="en-US" sz="2800" dirty="0">
                <a:solidFill>
                  <a:schemeClr val="tx2"/>
                </a:solidFill>
                <a:latin typeface="Comic Sans MS" charset="0"/>
              </a:rPr>
              <a:t>word equation</a:t>
            </a:r>
            <a:endParaRPr lang="en-US" sz="2800" dirty="0">
              <a:latin typeface="Comic Sans MS" charset="0"/>
            </a:endParaRPr>
          </a:p>
          <a:p>
            <a:pPr marL="0" indent="0" eaLnBrk="1" hangingPunct="1">
              <a:buNone/>
            </a:pPr>
            <a:r>
              <a:rPr lang="en-US" sz="2800" dirty="0">
                <a:latin typeface="Comic Sans MS" charset="0"/>
              </a:rPr>
              <a:t>Copper + chlorine </a:t>
            </a:r>
            <a:r>
              <a:rPr lang="en-US" sz="2800" dirty="0">
                <a:latin typeface="Symbol" charset="0"/>
              </a:rPr>
              <a:t>®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>
                <a:latin typeface="Comic Sans MS" charset="0"/>
              </a:rPr>
              <a:t>copper (II) chloride</a:t>
            </a:r>
          </a:p>
          <a:p>
            <a:pPr marL="0" indent="0" eaLnBrk="1" hangingPunct="1">
              <a:buNone/>
            </a:pPr>
            <a:r>
              <a:rPr lang="en-US" sz="2800" dirty="0">
                <a:latin typeface="Comic Sans MS" charset="0"/>
              </a:rPr>
              <a:t>Cu</a:t>
            </a:r>
            <a:r>
              <a:rPr lang="en-US" sz="2800" baseline="-25000" dirty="0">
                <a:latin typeface="Comic Sans MS" charset="0"/>
              </a:rPr>
              <a:t>(s)</a:t>
            </a:r>
            <a:r>
              <a:rPr lang="en-US" sz="2800" dirty="0">
                <a:latin typeface="Comic Sans MS" charset="0"/>
              </a:rPr>
              <a:t> + Cl</a:t>
            </a:r>
            <a:r>
              <a:rPr lang="en-US" sz="3600" baseline="-25000" dirty="0">
                <a:latin typeface="Comic Sans MS" charset="0"/>
              </a:rPr>
              <a:t>2</a:t>
            </a:r>
            <a:r>
              <a:rPr lang="en-US" sz="2800" baseline="-25000" dirty="0">
                <a:latin typeface="Comic Sans MS" charset="0"/>
              </a:rPr>
              <a:t>(g)</a:t>
            </a:r>
            <a:r>
              <a:rPr lang="en-US" sz="2800" dirty="0">
                <a:latin typeface="Comic Sans MS" charset="0"/>
              </a:rPr>
              <a:t> </a:t>
            </a:r>
            <a:r>
              <a:rPr lang="en-US" sz="2800" dirty="0">
                <a:latin typeface="Symbol" charset="0"/>
              </a:rPr>
              <a:t>®</a:t>
            </a:r>
            <a:r>
              <a:rPr lang="en-US" sz="2800" dirty="0">
                <a:latin typeface="Comic Sans MS" charset="0"/>
              </a:rPr>
              <a:t> CuCl</a:t>
            </a:r>
            <a:r>
              <a:rPr lang="en-US" sz="3600" baseline="-25000" dirty="0">
                <a:latin typeface="Comic Sans MS" charset="0"/>
              </a:rPr>
              <a:t>2</a:t>
            </a:r>
            <a:r>
              <a:rPr lang="en-US" sz="2800" baseline="-25000" dirty="0">
                <a:latin typeface="Comic Sans MS" charset="0"/>
              </a:rPr>
              <a:t>(</a:t>
            </a:r>
            <a:r>
              <a:rPr lang="en-US" sz="2800" baseline="-25000" dirty="0" err="1">
                <a:latin typeface="Comic Sans MS" charset="0"/>
              </a:rPr>
              <a:t>aq</a:t>
            </a:r>
            <a:r>
              <a:rPr lang="en-US" sz="2800" baseline="-25000" dirty="0">
                <a:latin typeface="Comic Sans MS" charset="0"/>
              </a:rPr>
              <a:t>)</a:t>
            </a:r>
          </a:p>
          <a:p>
            <a:pPr eaLnBrk="1" hangingPunct="1">
              <a:buFontTx/>
              <a:buNone/>
            </a:pPr>
            <a:endParaRPr lang="en-US" sz="2800" dirty="0">
              <a:latin typeface="Comic Sans MS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3070168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5138"/>
            <a:ext cx="7772400" cy="762000"/>
          </a:xfrm>
          <a:noFill/>
        </p:spPr>
        <p:txBody>
          <a:bodyPr lIns="92075" tIns="46038" rIns="92075" bIns="46038" anchor="t" anchorCtr="1"/>
          <a:lstStyle/>
          <a:p>
            <a:pPr eaLnBrk="1" hangingPunct="1"/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How to recognize which </a:t>
            </a:r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type of chemical reaction?</a:t>
            </a:r>
            <a:endParaRPr lang="en-US" sz="2400" dirty="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724400"/>
          </a:xfrm>
          <a:noFill/>
        </p:spPr>
        <p:txBody>
          <a:bodyPr lIns="92075" tIns="46038" rIns="92075" bIns="46038"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omic Sans MS" charset="0"/>
              </a:rPr>
              <a:t>Look at the reactants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Comic Sans MS" charset="0"/>
              </a:rPr>
              <a:t>Element(E), Compound(C)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omic Sans MS" charset="0"/>
              </a:rPr>
              <a:t>E + E   		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omic Sans MS" charset="0"/>
              </a:rPr>
              <a:t>C			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omic Sans MS" charset="0"/>
              </a:rPr>
              <a:t>E + C		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omic Sans MS" charset="0"/>
              </a:rPr>
              <a:t>C + C		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omic Sans MS" charset="0"/>
              </a:rPr>
              <a:t>Acid + Base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omic Sans MS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omic Sans MS" charset="0"/>
              </a:rPr>
              <a:t>Look at the Products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omic Sans MS" charset="0"/>
              </a:rPr>
              <a:t>CO</a:t>
            </a:r>
            <a:r>
              <a:rPr lang="en-US" sz="2800" baseline="-25000" dirty="0">
                <a:latin typeface="Comic Sans MS" charset="0"/>
              </a:rPr>
              <a:t>2</a:t>
            </a:r>
            <a:r>
              <a:rPr lang="en-US" sz="2800" dirty="0">
                <a:latin typeface="Comic Sans MS" charset="0"/>
              </a:rPr>
              <a:t> + H</a:t>
            </a:r>
            <a:r>
              <a:rPr lang="en-US" sz="2800" baseline="-25000" dirty="0">
                <a:latin typeface="Comic Sans MS" charset="0"/>
              </a:rPr>
              <a:t>2</a:t>
            </a:r>
            <a:r>
              <a:rPr lang="en-US" sz="2800" dirty="0">
                <a:latin typeface="Comic Sans MS" charset="0"/>
              </a:rPr>
              <a:t>O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omic Sans MS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315200" y="2057400"/>
            <a:ext cx="1595438" cy="1600200"/>
            <a:chOff x="4464" y="1536"/>
            <a:chExt cx="1005" cy="1104"/>
          </a:xfrm>
        </p:grpSpPr>
        <p:sp>
          <p:nvSpPr>
            <p:cNvPr id="51211" name="AutoShape 4"/>
            <p:cNvSpPr>
              <a:spLocks/>
            </p:cNvSpPr>
            <p:nvPr/>
          </p:nvSpPr>
          <p:spPr bwMode="auto">
            <a:xfrm>
              <a:off x="4464" y="1536"/>
              <a:ext cx="336" cy="1104"/>
            </a:xfrm>
            <a:prstGeom prst="rightBrace">
              <a:avLst>
                <a:gd name="adj1" fmla="val 27381"/>
                <a:gd name="adj2" fmla="val 50000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2" name="Rectangle 5"/>
            <p:cNvSpPr>
              <a:spLocks noChangeArrowheads="1"/>
            </p:cNvSpPr>
            <p:nvPr/>
          </p:nvSpPr>
          <p:spPr bwMode="auto">
            <a:xfrm>
              <a:off x="4800" y="1923"/>
              <a:ext cx="669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Comic Sans MS" charset="0"/>
                </a:rPr>
                <a:t>Redox</a:t>
              </a:r>
            </a:p>
          </p:txBody>
        </p:sp>
      </p:grp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4191000" y="2241550"/>
            <a:ext cx="1816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>
                <a:latin typeface="Comic Sans MS" charset="0"/>
              </a:rPr>
              <a:t>Synthesis</a:t>
            </a: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4206875" y="2681288"/>
            <a:ext cx="2574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>
                <a:latin typeface="Comic Sans MS" charset="0"/>
              </a:rPr>
              <a:t>Decomposition</a:t>
            </a: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4200525" y="3179763"/>
            <a:ext cx="33432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800">
                <a:latin typeface="Comic Sans MS" charset="0"/>
              </a:rPr>
              <a:t>Single replacement</a:t>
            </a:r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4214813" y="3671888"/>
            <a:ext cx="34623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>
                <a:latin typeface="Comic Sans MS" charset="0"/>
              </a:rPr>
              <a:t>Double replacement</a:t>
            </a: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4267200" y="4129088"/>
            <a:ext cx="3373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>
                <a:latin typeface="Comic Sans MS" charset="0"/>
              </a:rPr>
              <a:t>Acid/Base reaction</a:t>
            </a:r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4953000" y="5105400"/>
            <a:ext cx="2071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>
                <a:latin typeface="Comic Sans MS" charset="0"/>
              </a:rPr>
              <a:t>Combustion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3718811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5138"/>
            <a:ext cx="7772400" cy="762000"/>
          </a:xfrm>
          <a:noFill/>
        </p:spPr>
        <p:txBody>
          <a:bodyPr lIns="92075" tIns="46038" rIns="92075" bIns="46038" anchor="t" anchorCtr="1"/>
          <a:lstStyle/>
          <a:p>
            <a:pPr eaLnBrk="1" hangingPunct="1"/>
            <a:r>
              <a:rPr lang="en-US">
                <a:latin typeface="Comic Sans MS" charset="0"/>
              </a:rPr>
              <a:t>Examples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2819400" y="1752600"/>
            <a:ext cx="2051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 u="sng">
                <a:solidFill>
                  <a:srgbClr val="33CC33"/>
                </a:solidFill>
                <a:latin typeface="Comic Sans MS" charset="0"/>
              </a:rPr>
              <a:t>Synthesis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2111375" y="2392363"/>
            <a:ext cx="29178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 u="sng">
                <a:solidFill>
                  <a:srgbClr val="FF0000"/>
                </a:solidFill>
                <a:latin typeface="Comic Sans MS" charset="0"/>
              </a:rPr>
              <a:t>Decomposition</a:t>
            </a: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2133600" y="4144963"/>
            <a:ext cx="29178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 u="sng">
                <a:solidFill>
                  <a:srgbClr val="FF0000"/>
                </a:solidFill>
                <a:latin typeface="Comic Sans MS" charset="0"/>
              </a:rPr>
              <a:t>Decomposition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3505200" y="3611563"/>
            <a:ext cx="3794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 u="sng">
                <a:solidFill>
                  <a:srgbClr val="9900FF"/>
                </a:solidFill>
                <a:latin typeface="Comic Sans MS" charset="0"/>
              </a:rPr>
              <a:t>Single replacement</a:t>
            </a: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2743200" y="4800600"/>
            <a:ext cx="3794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 u="sng">
                <a:solidFill>
                  <a:srgbClr val="9900FF"/>
                </a:solidFill>
                <a:latin typeface="Comic Sans MS" charset="0"/>
              </a:rPr>
              <a:t>Single replacement</a:t>
            </a: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3843338" y="2925763"/>
            <a:ext cx="39290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 u="sng" dirty="0">
                <a:solidFill>
                  <a:srgbClr val="0000FF"/>
                </a:solidFill>
                <a:latin typeface="Comic Sans MS" charset="0"/>
              </a:rPr>
              <a:t>Double replacement</a:t>
            </a: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4605338" y="5440363"/>
            <a:ext cx="39290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 u="sng" dirty="0">
                <a:solidFill>
                  <a:srgbClr val="0000FF"/>
                </a:solidFill>
                <a:latin typeface="Comic Sans MS" charset="0"/>
              </a:rPr>
              <a:t>Double replacement</a:t>
            </a: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228600" y="1828800"/>
            <a:ext cx="25574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SzPct val="85000"/>
              <a:buFontTx/>
              <a:buBlip>
                <a:blip r:embed="rId4"/>
              </a:buBlip>
            </a:pPr>
            <a:r>
              <a:rPr lang="en-US" sz="3200">
                <a:latin typeface="Comic Sans MS" charset="0"/>
              </a:rPr>
              <a:t>H</a:t>
            </a:r>
            <a:r>
              <a:rPr lang="en-US" sz="4000" baseline="-25000">
                <a:latin typeface="Comic Sans MS" charset="0"/>
              </a:rPr>
              <a:t>2</a:t>
            </a:r>
            <a:r>
              <a:rPr lang="en-US" sz="3200">
                <a:latin typeface="Comic Sans MS" charset="0"/>
              </a:rPr>
              <a:t> + O</a:t>
            </a:r>
            <a:r>
              <a:rPr lang="en-US" sz="4000" baseline="-25000">
                <a:latin typeface="Comic Sans MS" charset="0"/>
              </a:rPr>
              <a:t>2</a:t>
            </a:r>
            <a:r>
              <a:rPr lang="en-US" sz="3200">
                <a:latin typeface="Comic Sans MS" charset="0"/>
              </a:rPr>
              <a:t> </a:t>
            </a:r>
            <a:r>
              <a:rPr lang="en-US" sz="3200">
                <a:latin typeface="Symbol" charset="0"/>
              </a:rPr>
              <a:t>®</a:t>
            </a:r>
            <a:r>
              <a:rPr lang="en-US" sz="3200">
                <a:latin typeface="Arial" charset="0"/>
              </a:rPr>
              <a:t> </a:t>
            </a:r>
          </a:p>
        </p:txBody>
      </p:sp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228600" y="2438400"/>
            <a:ext cx="1908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SzPct val="85000"/>
              <a:buFontTx/>
              <a:buBlip>
                <a:blip r:embed="rId4"/>
              </a:buBlip>
            </a:pPr>
            <a:r>
              <a:rPr lang="en-US" sz="3200">
                <a:latin typeface="Comic Sans MS" charset="0"/>
              </a:rPr>
              <a:t>H</a:t>
            </a:r>
            <a:r>
              <a:rPr lang="en-US" sz="4000" baseline="-25000">
                <a:latin typeface="Comic Sans MS" charset="0"/>
              </a:rPr>
              <a:t>2</a:t>
            </a:r>
            <a:r>
              <a:rPr lang="en-US" sz="3200">
                <a:latin typeface="Comic Sans MS" charset="0"/>
              </a:rPr>
              <a:t>O </a:t>
            </a:r>
            <a:r>
              <a:rPr lang="en-US" sz="3200">
                <a:latin typeface="Symbol" charset="0"/>
              </a:rPr>
              <a:t>®</a:t>
            </a:r>
            <a:r>
              <a:rPr lang="en-US" sz="3200">
                <a:latin typeface="Arial" charset="0"/>
              </a:rPr>
              <a:t> </a:t>
            </a:r>
          </a:p>
        </p:txBody>
      </p:sp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228600" y="2971800"/>
            <a:ext cx="375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SzPct val="85000"/>
              <a:buFontTx/>
              <a:buBlip>
                <a:blip r:embed="rId4"/>
              </a:buBlip>
            </a:pPr>
            <a:r>
              <a:rPr lang="en-US" sz="3200" dirty="0">
                <a:latin typeface="Comic Sans MS" charset="0"/>
              </a:rPr>
              <a:t>AgNO</a:t>
            </a:r>
            <a:r>
              <a:rPr lang="en-US" sz="4000" baseline="-25000" dirty="0">
                <a:latin typeface="Comic Sans MS" charset="0"/>
              </a:rPr>
              <a:t>3</a:t>
            </a:r>
            <a:r>
              <a:rPr lang="en-US" sz="3200" dirty="0">
                <a:latin typeface="Comic Sans MS" charset="0"/>
              </a:rPr>
              <a:t> + </a:t>
            </a:r>
            <a:r>
              <a:rPr lang="en-US" sz="3200" dirty="0" err="1">
                <a:latin typeface="Comic Sans MS" charset="0"/>
              </a:rPr>
              <a:t>NaCl</a:t>
            </a:r>
            <a:r>
              <a:rPr lang="en-US" sz="3200" dirty="0">
                <a:latin typeface="Comic Sans MS" charset="0"/>
              </a:rPr>
              <a:t> </a:t>
            </a:r>
            <a:r>
              <a:rPr lang="en-US" sz="3200" dirty="0">
                <a:latin typeface="Symbol" charset="0"/>
              </a:rPr>
              <a:t>®</a:t>
            </a:r>
            <a:r>
              <a:rPr lang="en-US" sz="3200" dirty="0">
                <a:latin typeface="Arial" charset="0"/>
              </a:rPr>
              <a:t> </a:t>
            </a:r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228600" y="3581400"/>
            <a:ext cx="33353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SzPct val="85000"/>
              <a:buFontTx/>
              <a:buBlip>
                <a:blip r:embed="rId4"/>
              </a:buBlip>
            </a:pPr>
            <a:r>
              <a:rPr lang="en-US" sz="3200">
                <a:latin typeface="Comic Sans MS" charset="0"/>
              </a:rPr>
              <a:t>Zn + H</a:t>
            </a:r>
            <a:r>
              <a:rPr lang="en-US" sz="4000" baseline="-25000">
                <a:latin typeface="Comic Sans MS" charset="0"/>
              </a:rPr>
              <a:t>2</a:t>
            </a:r>
            <a:r>
              <a:rPr lang="en-US" sz="3200">
                <a:latin typeface="Comic Sans MS" charset="0"/>
              </a:rPr>
              <a:t>SO</a:t>
            </a:r>
            <a:r>
              <a:rPr lang="en-US" sz="4000" baseline="-25000">
                <a:latin typeface="Comic Sans MS" charset="0"/>
              </a:rPr>
              <a:t>4</a:t>
            </a:r>
            <a:r>
              <a:rPr lang="en-US" sz="3200">
                <a:latin typeface="Comic Sans MS" charset="0"/>
              </a:rPr>
              <a:t> </a:t>
            </a:r>
            <a:r>
              <a:rPr lang="en-US" sz="3200">
                <a:latin typeface="Symbol" charset="0"/>
              </a:rPr>
              <a:t>®</a:t>
            </a:r>
            <a:r>
              <a:rPr lang="en-US" sz="3200">
                <a:latin typeface="Arial" charset="0"/>
              </a:rPr>
              <a:t> </a:t>
            </a:r>
          </a:p>
        </p:txBody>
      </p:sp>
      <p:sp>
        <p:nvSpPr>
          <p:cNvPr id="68623" name="Rectangle 15"/>
          <p:cNvSpPr>
            <a:spLocks noChangeArrowheads="1"/>
          </p:cNvSpPr>
          <p:nvPr/>
        </p:nvSpPr>
        <p:spPr bwMode="auto">
          <a:xfrm>
            <a:off x="228600" y="4144963"/>
            <a:ext cx="19145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SzPct val="85000"/>
              <a:buFontTx/>
              <a:buBlip>
                <a:blip r:embed="rId4"/>
              </a:buBlip>
            </a:pPr>
            <a:r>
              <a:rPr lang="en-US" sz="3200">
                <a:latin typeface="Comic Sans MS" charset="0"/>
              </a:rPr>
              <a:t>HgO </a:t>
            </a:r>
            <a:r>
              <a:rPr lang="en-US" sz="3200">
                <a:latin typeface="Symbol" charset="0"/>
              </a:rPr>
              <a:t>®</a:t>
            </a:r>
            <a:r>
              <a:rPr lang="en-US" sz="3200">
                <a:latin typeface="Arial" charset="0"/>
              </a:rPr>
              <a:t> </a:t>
            </a:r>
          </a:p>
        </p:txBody>
      </p:sp>
      <p:sp>
        <p:nvSpPr>
          <p:cNvPr id="68624" name="Rectangle 16"/>
          <p:cNvSpPr>
            <a:spLocks noChangeArrowheads="1"/>
          </p:cNvSpPr>
          <p:nvPr/>
        </p:nvSpPr>
        <p:spPr bwMode="auto">
          <a:xfrm>
            <a:off x="228600" y="4800600"/>
            <a:ext cx="26431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SzPct val="85000"/>
              <a:buFontTx/>
              <a:buBlip>
                <a:blip r:embed="rId4"/>
              </a:buBlip>
            </a:pPr>
            <a:r>
              <a:rPr lang="en-US" sz="3200">
                <a:latin typeface="Comic Sans MS" charset="0"/>
              </a:rPr>
              <a:t>KBr +Cl</a:t>
            </a:r>
            <a:r>
              <a:rPr lang="en-US" sz="4000" baseline="-25000">
                <a:latin typeface="Comic Sans MS" charset="0"/>
              </a:rPr>
              <a:t>2</a:t>
            </a:r>
            <a:r>
              <a:rPr lang="en-US" sz="3200">
                <a:latin typeface="Comic Sans MS" charset="0"/>
              </a:rPr>
              <a:t> </a:t>
            </a:r>
            <a:r>
              <a:rPr lang="en-US" sz="3200">
                <a:latin typeface="Symbol" charset="0"/>
              </a:rPr>
              <a:t>®</a:t>
            </a:r>
            <a:r>
              <a:rPr lang="en-US" sz="3200">
                <a:latin typeface="Arial" charset="0"/>
              </a:rPr>
              <a:t> </a:t>
            </a:r>
          </a:p>
        </p:txBody>
      </p:sp>
      <p:sp>
        <p:nvSpPr>
          <p:cNvPr id="68625" name="Rectangle 17"/>
          <p:cNvSpPr>
            <a:spLocks noChangeArrowheads="1"/>
          </p:cNvSpPr>
          <p:nvPr/>
        </p:nvSpPr>
        <p:spPr bwMode="auto">
          <a:xfrm>
            <a:off x="228600" y="5410200"/>
            <a:ext cx="45164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SzPct val="85000"/>
              <a:buFontTx/>
              <a:buBlip>
                <a:blip r:embed="rId4"/>
              </a:buBlip>
            </a:pPr>
            <a:r>
              <a:rPr lang="en-US" sz="3200">
                <a:latin typeface="Comic Sans MS" charset="0"/>
              </a:rPr>
              <a:t>Mg(OH)</a:t>
            </a:r>
            <a:r>
              <a:rPr lang="en-US" sz="4000" baseline="-25000">
                <a:latin typeface="Comic Sans MS" charset="0"/>
              </a:rPr>
              <a:t>2</a:t>
            </a:r>
            <a:r>
              <a:rPr lang="en-US" sz="3200">
                <a:latin typeface="Comic Sans MS" charset="0"/>
              </a:rPr>
              <a:t> + H</a:t>
            </a:r>
            <a:r>
              <a:rPr lang="en-US" sz="4000" baseline="-25000">
                <a:latin typeface="Comic Sans MS" charset="0"/>
              </a:rPr>
              <a:t>2</a:t>
            </a:r>
            <a:r>
              <a:rPr lang="en-US" sz="3200">
                <a:latin typeface="Comic Sans MS" charset="0"/>
              </a:rPr>
              <a:t>SO</a:t>
            </a:r>
            <a:r>
              <a:rPr lang="en-US" sz="4000" baseline="-25000">
                <a:latin typeface="Comic Sans MS" charset="0"/>
              </a:rPr>
              <a:t>3</a:t>
            </a:r>
            <a:r>
              <a:rPr lang="en-US" sz="3200" baseline="-25000">
                <a:latin typeface="Comic Sans MS" charset="0"/>
              </a:rPr>
              <a:t> </a:t>
            </a:r>
            <a:r>
              <a:rPr lang="en-US" sz="3200">
                <a:latin typeface="Symbol" charset="0"/>
              </a:rPr>
              <a:t>®</a:t>
            </a:r>
            <a:r>
              <a:rPr lang="en-US" sz="3200">
                <a:latin typeface="Arial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92492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utoUpdateAnimBg="0"/>
      <p:bldP spid="68613" grpId="0" autoUpdateAnimBg="0"/>
      <p:bldP spid="68614" grpId="0" autoUpdateAnimBg="0"/>
      <p:bldP spid="68615" grpId="0" autoUpdateAnimBg="0"/>
      <p:bldP spid="68616" grpId="0" autoUpdateAnimBg="0"/>
      <p:bldP spid="68617" grpId="0" autoUpdateAnimBg="0"/>
      <p:bldP spid="68618" grpId="0" autoUpdateAnimBg="0"/>
      <p:bldP spid="68619" grpId="0" autoUpdateAnimBg="0"/>
      <p:bldP spid="68620" grpId="0" autoUpdateAnimBg="0"/>
      <p:bldP spid="68621" grpId="0" autoUpdateAnimBg="0"/>
      <p:bldP spid="68622" grpId="0" autoUpdateAnimBg="0"/>
      <p:bldP spid="68623" grpId="0" autoUpdateAnimBg="0"/>
      <p:bldP spid="68624" grpId="0" autoUpdateAnimBg="0"/>
      <p:bldP spid="68625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5138"/>
            <a:ext cx="7772400" cy="762000"/>
          </a:xfrm>
          <a:noFill/>
        </p:spPr>
        <p:txBody>
          <a:bodyPr lIns="92075" tIns="46038" rIns="92075" bIns="46038" anchor="t" anchorCtr="1"/>
          <a:lstStyle/>
          <a:p>
            <a:pPr eaLnBrk="1" hangingPunct="1"/>
            <a:r>
              <a:rPr lang="en-US">
                <a:latin typeface="Comic Sans MS" charset="0"/>
              </a:rPr>
              <a:t>Examples</a:t>
            </a: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4114800" y="1752600"/>
            <a:ext cx="21351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 u="sng">
                <a:solidFill>
                  <a:srgbClr val="33CC33"/>
                </a:solidFill>
                <a:latin typeface="Comic Sans MS" charset="0"/>
              </a:rPr>
              <a:t>Acid/Base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2286000" y="2362200"/>
            <a:ext cx="2917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 u="sng">
                <a:solidFill>
                  <a:srgbClr val="FF0000"/>
                </a:solidFill>
                <a:latin typeface="Comic Sans MS" charset="0"/>
              </a:rPr>
              <a:t>Decomposition</a:t>
            </a: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2797175" y="4144963"/>
            <a:ext cx="3794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 u="sng">
                <a:solidFill>
                  <a:srgbClr val="9900CC"/>
                </a:solidFill>
                <a:latin typeface="Comic Sans MS" charset="0"/>
              </a:rPr>
              <a:t>Single replacement</a:t>
            </a: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3505200" y="3611563"/>
            <a:ext cx="20510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 u="sng">
                <a:solidFill>
                  <a:schemeClr val="hlink"/>
                </a:solidFill>
                <a:latin typeface="Comic Sans MS" charset="0"/>
              </a:rPr>
              <a:t>Synthesis</a:t>
            </a:r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3581400" y="4800600"/>
            <a:ext cx="21351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 u="sng">
                <a:solidFill>
                  <a:srgbClr val="33CC33"/>
                </a:solidFill>
                <a:latin typeface="Comic Sans MS" charset="0"/>
              </a:rPr>
              <a:t>Acid/Base</a:t>
            </a:r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3843338" y="2925763"/>
            <a:ext cx="3794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 u="sng">
                <a:solidFill>
                  <a:srgbClr val="9900CC"/>
                </a:solidFill>
                <a:latin typeface="Comic Sans MS" charset="0"/>
              </a:rPr>
              <a:t>Single replacement</a:t>
            </a:r>
          </a:p>
        </p:txBody>
      </p:sp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4605338" y="5440363"/>
            <a:ext cx="39290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 u="sng" dirty="0">
                <a:solidFill>
                  <a:srgbClr val="0000FF"/>
                </a:solidFill>
                <a:latin typeface="Comic Sans MS" charset="0"/>
              </a:rPr>
              <a:t>Double replacement</a:t>
            </a:r>
          </a:p>
        </p:txBody>
      </p:sp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228600" y="1828800"/>
            <a:ext cx="35099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SzPct val="85000"/>
              <a:buFontTx/>
              <a:buBlip>
                <a:blip r:embed="rId4"/>
              </a:buBlip>
            </a:pPr>
            <a:r>
              <a:rPr lang="en-US" sz="3200">
                <a:latin typeface="Comic Sans MS" charset="0"/>
              </a:rPr>
              <a:t>HNO</a:t>
            </a:r>
            <a:r>
              <a:rPr lang="en-US" sz="3200" baseline="-25000">
                <a:latin typeface="Comic Sans MS" charset="0"/>
              </a:rPr>
              <a:t>3</a:t>
            </a:r>
            <a:r>
              <a:rPr lang="en-US" sz="3200">
                <a:latin typeface="Comic Sans MS" charset="0"/>
              </a:rPr>
              <a:t> + KOH </a:t>
            </a:r>
            <a:r>
              <a:rPr lang="en-US" sz="3200">
                <a:latin typeface="Symbol" charset="0"/>
              </a:rPr>
              <a:t>®</a:t>
            </a:r>
            <a:r>
              <a:rPr lang="en-US" sz="3200">
                <a:latin typeface="Arial" charset="0"/>
              </a:rPr>
              <a:t> </a:t>
            </a:r>
          </a:p>
        </p:txBody>
      </p:sp>
      <p:sp>
        <p:nvSpPr>
          <p:cNvPr id="103435" name="Rectangle 11"/>
          <p:cNvSpPr>
            <a:spLocks noChangeArrowheads="1"/>
          </p:cNvSpPr>
          <p:nvPr/>
        </p:nvSpPr>
        <p:spPr bwMode="auto">
          <a:xfrm>
            <a:off x="228600" y="2438400"/>
            <a:ext cx="2212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SzPct val="85000"/>
              <a:buFontTx/>
              <a:buBlip>
                <a:blip r:embed="rId4"/>
              </a:buBlip>
            </a:pPr>
            <a:r>
              <a:rPr lang="en-US" sz="3200">
                <a:latin typeface="Comic Sans MS" charset="0"/>
              </a:rPr>
              <a:t>CaPO</a:t>
            </a:r>
            <a:r>
              <a:rPr lang="en-US" sz="3200" baseline="-25000">
                <a:latin typeface="Comic Sans MS" charset="0"/>
              </a:rPr>
              <a:t>4</a:t>
            </a:r>
            <a:r>
              <a:rPr lang="en-US" sz="3200">
                <a:latin typeface="Comic Sans MS" charset="0"/>
              </a:rPr>
              <a:t> </a:t>
            </a:r>
            <a:r>
              <a:rPr lang="en-US" sz="3200">
                <a:latin typeface="Symbol" charset="0"/>
              </a:rPr>
              <a:t>®</a:t>
            </a:r>
            <a:r>
              <a:rPr lang="en-US" sz="3200">
                <a:latin typeface="Arial" charset="0"/>
              </a:rPr>
              <a:t> </a:t>
            </a:r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228600" y="2971800"/>
            <a:ext cx="2984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SzPct val="85000"/>
              <a:buFontTx/>
              <a:buBlip>
                <a:blip r:embed="rId4"/>
              </a:buBlip>
            </a:pPr>
            <a:r>
              <a:rPr lang="en-US" sz="3200">
                <a:latin typeface="Comic Sans MS" charset="0"/>
              </a:rPr>
              <a:t>AgBr + Cl</a:t>
            </a:r>
            <a:r>
              <a:rPr lang="en-US" sz="3200" baseline="-25000">
                <a:latin typeface="Comic Sans MS" charset="0"/>
              </a:rPr>
              <a:t>2</a:t>
            </a:r>
            <a:r>
              <a:rPr lang="en-US" sz="3200">
                <a:latin typeface="Comic Sans MS" charset="0"/>
              </a:rPr>
              <a:t> </a:t>
            </a:r>
            <a:r>
              <a:rPr lang="en-US" sz="3200">
                <a:latin typeface="Symbol" charset="0"/>
              </a:rPr>
              <a:t>®</a:t>
            </a:r>
            <a:r>
              <a:rPr lang="en-US" sz="3200">
                <a:latin typeface="Arial" charset="0"/>
              </a:rPr>
              <a:t> </a:t>
            </a:r>
          </a:p>
        </p:txBody>
      </p:sp>
      <p:sp>
        <p:nvSpPr>
          <p:cNvPr id="103437" name="Rectangle 13"/>
          <p:cNvSpPr>
            <a:spLocks noChangeArrowheads="1"/>
          </p:cNvSpPr>
          <p:nvPr/>
        </p:nvSpPr>
        <p:spPr bwMode="auto">
          <a:xfrm>
            <a:off x="228600" y="3581400"/>
            <a:ext cx="2530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SzPct val="85000"/>
              <a:buFontTx/>
              <a:buBlip>
                <a:blip r:embed="rId4"/>
              </a:buBlip>
            </a:pPr>
            <a:r>
              <a:rPr lang="en-US" sz="3200">
                <a:latin typeface="Comic Sans MS" charset="0"/>
              </a:rPr>
              <a:t>Zn + O</a:t>
            </a:r>
            <a:r>
              <a:rPr lang="en-US" sz="4000" baseline="-25000">
                <a:latin typeface="Comic Sans MS" charset="0"/>
              </a:rPr>
              <a:t>2</a:t>
            </a:r>
            <a:r>
              <a:rPr lang="en-US" sz="3200">
                <a:latin typeface="Comic Sans MS" charset="0"/>
              </a:rPr>
              <a:t> </a:t>
            </a:r>
            <a:r>
              <a:rPr lang="en-US" sz="3200">
                <a:latin typeface="Symbol" charset="0"/>
              </a:rPr>
              <a:t>®</a:t>
            </a:r>
            <a:r>
              <a:rPr lang="en-US" sz="3200">
                <a:latin typeface="Arial" charset="0"/>
              </a:rPr>
              <a:t> </a:t>
            </a:r>
          </a:p>
        </p:txBody>
      </p:sp>
      <p:sp>
        <p:nvSpPr>
          <p:cNvPr id="103438" name="Rectangle 14"/>
          <p:cNvSpPr>
            <a:spLocks noChangeArrowheads="1"/>
          </p:cNvSpPr>
          <p:nvPr/>
        </p:nvSpPr>
        <p:spPr bwMode="auto">
          <a:xfrm>
            <a:off x="228600" y="4144963"/>
            <a:ext cx="26844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SzPct val="85000"/>
              <a:buFontTx/>
              <a:buBlip>
                <a:blip r:embed="rId4"/>
              </a:buBlip>
            </a:pPr>
            <a:r>
              <a:rPr lang="en-US" sz="3200">
                <a:latin typeface="Comic Sans MS" charset="0"/>
              </a:rPr>
              <a:t>HgO + Pb</a:t>
            </a:r>
            <a:r>
              <a:rPr lang="en-US" sz="3200">
                <a:latin typeface="Symbol" charset="0"/>
              </a:rPr>
              <a:t>®</a:t>
            </a:r>
            <a:r>
              <a:rPr lang="en-US" sz="3200">
                <a:latin typeface="Arial" charset="0"/>
              </a:rPr>
              <a:t> </a:t>
            </a:r>
          </a:p>
        </p:txBody>
      </p:sp>
      <p:sp>
        <p:nvSpPr>
          <p:cNvPr id="103439" name="Rectangle 15"/>
          <p:cNvSpPr>
            <a:spLocks noChangeArrowheads="1"/>
          </p:cNvSpPr>
          <p:nvPr/>
        </p:nvSpPr>
        <p:spPr bwMode="auto">
          <a:xfrm>
            <a:off x="228600" y="4800600"/>
            <a:ext cx="3702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SzPct val="85000"/>
              <a:buFontTx/>
              <a:buBlip>
                <a:blip r:embed="rId4"/>
              </a:buBlip>
            </a:pPr>
            <a:r>
              <a:rPr lang="en-US" sz="3200">
                <a:latin typeface="Comic Sans MS" charset="0"/>
              </a:rPr>
              <a:t>HBr + NH</a:t>
            </a:r>
            <a:r>
              <a:rPr lang="en-US" sz="3200" baseline="-25000">
                <a:latin typeface="Comic Sans MS" charset="0"/>
              </a:rPr>
              <a:t>4</a:t>
            </a:r>
            <a:r>
              <a:rPr lang="en-US" sz="3200">
                <a:latin typeface="Comic Sans MS" charset="0"/>
              </a:rPr>
              <a:t>OH </a:t>
            </a:r>
            <a:r>
              <a:rPr lang="en-US" sz="3200">
                <a:latin typeface="Symbol" charset="0"/>
              </a:rPr>
              <a:t>®</a:t>
            </a:r>
            <a:r>
              <a:rPr lang="en-US" sz="3200">
                <a:latin typeface="Arial" charset="0"/>
              </a:rPr>
              <a:t> </a:t>
            </a:r>
          </a:p>
        </p:txBody>
      </p:sp>
      <p:sp>
        <p:nvSpPr>
          <p:cNvPr id="103440" name="Rectangle 16"/>
          <p:cNvSpPr>
            <a:spLocks noChangeArrowheads="1"/>
          </p:cNvSpPr>
          <p:nvPr/>
        </p:nvSpPr>
        <p:spPr bwMode="auto">
          <a:xfrm>
            <a:off x="228600" y="5410200"/>
            <a:ext cx="41957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SzPct val="85000"/>
              <a:buFontTx/>
              <a:buBlip>
                <a:blip r:embed="rId4"/>
              </a:buBlip>
            </a:pPr>
            <a:r>
              <a:rPr lang="en-US" sz="3200">
                <a:latin typeface="Comic Sans MS" charset="0"/>
              </a:rPr>
              <a:t>Cu(OH)</a:t>
            </a:r>
            <a:r>
              <a:rPr lang="en-US" sz="4000" baseline="-25000">
                <a:latin typeface="Comic Sans MS" charset="0"/>
              </a:rPr>
              <a:t>2</a:t>
            </a:r>
            <a:r>
              <a:rPr lang="en-US" sz="3200">
                <a:latin typeface="Comic Sans MS" charset="0"/>
              </a:rPr>
              <a:t> + KClO</a:t>
            </a:r>
            <a:r>
              <a:rPr lang="en-US" sz="4000" baseline="-25000">
                <a:latin typeface="Comic Sans MS" charset="0"/>
              </a:rPr>
              <a:t>3</a:t>
            </a:r>
            <a:r>
              <a:rPr lang="en-US" sz="3200" baseline="-25000">
                <a:latin typeface="Comic Sans MS" charset="0"/>
              </a:rPr>
              <a:t> </a:t>
            </a:r>
            <a:r>
              <a:rPr lang="en-US" sz="3200">
                <a:latin typeface="Symbol" charset="0"/>
              </a:rPr>
              <a:t>®</a:t>
            </a:r>
            <a:r>
              <a:rPr lang="en-US" sz="3200">
                <a:latin typeface="Arial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147381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autoUpdateAnimBg="0"/>
      <p:bldP spid="103428" grpId="0" autoUpdateAnimBg="0"/>
      <p:bldP spid="103429" grpId="0" autoUpdateAnimBg="0"/>
      <p:bldP spid="103430" grpId="0" autoUpdateAnimBg="0"/>
      <p:bldP spid="103431" grpId="0" autoUpdateAnimBg="0"/>
      <p:bldP spid="103432" grpId="0" autoUpdateAnimBg="0"/>
      <p:bldP spid="103433" grpId="0" autoUpdateAnimBg="0"/>
      <p:bldP spid="103434" grpId="0" autoUpdateAnimBg="0"/>
      <p:bldP spid="103435" grpId="0" autoUpdateAnimBg="0"/>
      <p:bldP spid="103436" grpId="0" autoUpdateAnimBg="0"/>
      <p:bldP spid="103437" grpId="0" autoUpdateAnimBg="0"/>
      <p:bldP spid="103438" grpId="0" autoUpdateAnimBg="0"/>
      <p:bldP spid="103439" grpId="0" autoUpdateAnimBg="0"/>
      <p:bldP spid="103440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5138"/>
            <a:ext cx="7772400" cy="762000"/>
          </a:xfrm>
          <a:noFill/>
        </p:spPr>
        <p:txBody>
          <a:bodyPr lIns="92075" tIns="46038" rIns="92075" bIns="46038" anchor="t" anchorCtr="1"/>
          <a:lstStyle/>
          <a:p>
            <a:pPr eaLnBrk="1" hangingPunct="1"/>
            <a:r>
              <a:rPr lang="en-US" dirty="0">
                <a:solidFill>
                  <a:srgbClr val="0000FF"/>
                </a:solidFill>
                <a:latin typeface="Comic Sans MS" charset="0"/>
              </a:rPr>
              <a:t>Summary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077200" cy="4800600"/>
          </a:xfrm>
          <a:noFill/>
        </p:spPr>
        <p:txBody>
          <a:bodyPr lIns="92075" tIns="46038" rIns="92075" bIns="46038">
            <a:normAutofit fontScale="92500" lnSpcReduction="10000"/>
          </a:bodyPr>
          <a:lstStyle/>
          <a:p>
            <a:pPr algn="ctr" eaLnBrk="1" hangingPunct="1">
              <a:buFontTx/>
              <a:buNone/>
            </a:pPr>
            <a:r>
              <a:rPr lang="en-US" sz="2800" dirty="0">
                <a:latin typeface="Comic Sans MS" charset="0"/>
              </a:rPr>
              <a:t>An </a:t>
            </a:r>
            <a:r>
              <a:rPr lang="en-US" sz="2800" dirty="0" smtClean="0">
                <a:latin typeface="Comic Sans MS" charset="0"/>
              </a:rPr>
              <a:t>equation:</a:t>
            </a:r>
          </a:p>
          <a:p>
            <a:pPr algn="ctr" eaLnBrk="1" hangingPunct="1">
              <a:buFontTx/>
              <a:buNone/>
            </a:pPr>
            <a:r>
              <a:rPr lang="en-US" sz="2800" dirty="0" smtClean="0">
                <a:latin typeface="Comic Sans MS" charset="0"/>
              </a:rPr>
              <a:t>* Describes </a:t>
            </a:r>
            <a:r>
              <a:rPr lang="en-US" sz="2800" dirty="0">
                <a:latin typeface="Comic Sans MS" charset="0"/>
              </a:rPr>
              <a:t>a </a:t>
            </a:r>
            <a:r>
              <a:rPr lang="en-US" sz="2800" dirty="0" smtClean="0">
                <a:latin typeface="Comic Sans MS" charset="0"/>
              </a:rPr>
              <a:t>reaction.</a:t>
            </a:r>
            <a:endParaRPr lang="en-US" sz="2800" dirty="0">
              <a:latin typeface="Comic Sans MS" charset="0"/>
            </a:endParaRPr>
          </a:p>
          <a:p>
            <a:pPr marL="0" indent="0" algn="ctr" eaLnBrk="1" hangingPunct="1">
              <a:buNone/>
            </a:pPr>
            <a:r>
              <a:rPr lang="en-US" sz="2800" dirty="0" smtClean="0">
                <a:latin typeface="Comic Sans MS" charset="0"/>
              </a:rPr>
              <a:t>* Must </a:t>
            </a:r>
            <a:r>
              <a:rPr lang="en-US" sz="2800" dirty="0">
                <a:latin typeface="Comic Sans MS" charset="0"/>
              </a:rPr>
              <a:t>be balanced because to follow Law of Conservation of </a:t>
            </a:r>
            <a:r>
              <a:rPr lang="en-US" sz="2800" dirty="0" smtClean="0">
                <a:latin typeface="Comic Sans MS" charset="0"/>
              </a:rPr>
              <a:t>Energy.</a:t>
            </a:r>
            <a:endParaRPr lang="en-US" sz="2800" dirty="0">
              <a:latin typeface="Comic Sans MS" charset="0"/>
            </a:endParaRPr>
          </a:p>
          <a:p>
            <a:pPr marL="0" indent="0" algn="ctr" eaLnBrk="1" hangingPunct="1">
              <a:buNone/>
            </a:pPr>
            <a:r>
              <a:rPr lang="en-US" sz="2800" dirty="0" smtClean="0">
                <a:latin typeface="Comic Sans MS" charset="0"/>
              </a:rPr>
              <a:t>* Can </a:t>
            </a:r>
            <a:r>
              <a:rPr lang="en-US" sz="2800" dirty="0">
                <a:latin typeface="Comic Sans MS" charset="0"/>
              </a:rPr>
              <a:t>only be balanced by changing the coefficients.</a:t>
            </a:r>
          </a:p>
          <a:p>
            <a:pPr marL="0" indent="0" algn="ctr" eaLnBrk="1" hangingPunct="1">
              <a:buNone/>
            </a:pPr>
            <a:r>
              <a:rPr lang="en-US" sz="2800" dirty="0" smtClean="0">
                <a:latin typeface="Comic Sans MS" charset="0"/>
              </a:rPr>
              <a:t>* Has </a:t>
            </a:r>
            <a:r>
              <a:rPr lang="en-US" sz="2800" dirty="0">
                <a:latin typeface="Comic Sans MS" charset="0"/>
              </a:rPr>
              <a:t>special symbols to indicate state, and if catalyst or energy is required. </a:t>
            </a:r>
          </a:p>
          <a:p>
            <a:pPr marL="0" indent="0" algn="ctr" eaLnBrk="1" hangingPunct="1">
              <a:buNone/>
            </a:pPr>
            <a:r>
              <a:rPr lang="en-US" sz="2800" dirty="0" smtClean="0">
                <a:latin typeface="Comic Sans MS" charset="0"/>
              </a:rPr>
              <a:t>* Can </a:t>
            </a:r>
            <a:r>
              <a:rPr lang="en-US" sz="2800">
                <a:latin typeface="Comic Sans MS" charset="0"/>
              </a:rPr>
              <a:t>describe </a:t>
            </a:r>
            <a:r>
              <a:rPr lang="en-US" sz="2800" smtClean="0">
                <a:latin typeface="Comic Sans MS" charset="0"/>
              </a:rPr>
              <a:t>different </a:t>
            </a:r>
            <a:r>
              <a:rPr lang="en-US" sz="2800" dirty="0">
                <a:latin typeface="Comic Sans MS" charset="0"/>
              </a:rPr>
              <a:t>types of reactions.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9995892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5138"/>
            <a:ext cx="7772400" cy="762000"/>
          </a:xfrm>
          <a:noFill/>
        </p:spPr>
        <p:txBody>
          <a:bodyPr lIns="92075" tIns="46038" rIns="92075" bIns="46038" anchor="t" anchorCtr="1"/>
          <a:lstStyle/>
          <a:p>
            <a:pPr eaLnBrk="1" hangingPunct="1"/>
            <a:r>
              <a:rPr lang="en-US">
                <a:latin typeface="Comic Sans MS" charset="0"/>
              </a:rPr>
              <a:t>Formula Equation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>
                <a:latin typeface="Comic Sans MS" charset="0"/>
              </a:rPr>
              <a:t>Uses formulas and symbols to describe  a reaction</a:t>
            </a:r>
          </a:p>
          <a:p>
            <a:pPr eaLnBrk="1" hangingPunct="1"/>
            <a:r>
              <a:rPr lang="en-US">
                <a:latin typeface="Comic Sans MS" charset="0"/>
              </a:rPr>
              <a:t>doesn</a:t>
            </a:r>
            <a:r>
              <a:rPr lang="ja-JP" altLang="en-US">
                <a:latin typeface="Comic Sans MS" charset="0"/>
              </a:rPr>
              <a:t>’</a:t>
            </a:r>
            <a:r>
              <a:rPr lang="en-US">
                <a:latin typeface="Comic Sans MS" charset="0"/>
              </a:rPr>
              <a:t>t indicate how many.</a:t>
            </a:r>
          </a:p>
          <a:p>
            <a:pPr eaLnBrk="1" hangingPunct="1"/>
            <a:r>
              <a:rPr lang="en-US">
                <a:latin typeface="Comic Sans MS" charset="0"/>
              </a:rPr>
              <a:t>All chemical equations are sentences that describe reactions.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1301609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217714"/>
            <a:ext cx="7772400" cy="762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FF0000"/>
                </a:solidFill>
                <a:latin typeface="Comic Sans MS" charset="0"/>
              </a:rPr>
              <a:t>Diatomic elements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799" y="979714"/>
            <a:ext cx="8223069" cy="2505891"/>
          </a:xfrm>
        </p:spPr>
        <p:txBody>
          <a:bodyPr>
            <a:normAutofit fontScale="92500"/>
          </a:bodyPr>
          <a:lstStyle/>
          <a:p>
            <a:pPr algn="just" eaLnBrk="1" hangingPunct="1"/>
            <a:r>
              <a:rPr lang="en-US" sz="2800" dirty="0">
                <a:latin typeface="Comic Sans MS" charset="0"/>
              </a:rPr>
              <a:t>There are </a:t>
            </a:r>
            <a:r>
              <a:rPr lang="en-US" sz="2800" dirty="0" smtClean="0">
                <a:latin typeface="Comic Sans MS" charset="0"/>
              </a:rPr>
              <a:t>7 </a:t>
            </a:r>
            <a:r>
              <a:rPr lang="en-US" sz="2800" dirty="0">
                <a:latin typeface="Comic Sans MS" charset="0"/>
              </a:rPr>
              <a:t>elements that never want to be alone.</a:t>
            </a:r>
          </a:p>
          <a:p>
            <a:pPr algn="just" eaLnBrk="1" hangingPunct="1"/>
            <a:r>
              <a:rPr lang="en-US" sz="2800" dirty="0">
                <a:latin typeface="Comic Sans MS" charset="0"/>
              </a:rPr>
              <a:t>They form diatomic molecules.</a:t>
            </a:r>
          </a:p>
          <a:p>
            <a:pPr algn="just" eaLnBrk="1" hangingPunct="1"/>
            <a:r>
              <a:rPr lang="en-US" sz="2800" dirty="0">
                <a:latin typeface="Comic Sans MS" charset="0"/>
              </a:rPr>
              <a:t>H</a:t>
            </a:r>
            <a:r>
              <a:rPr lang="en-US" sz="2800" baseline="-25000" dirty="0">
                <a:latin typeface="Comic Sans MS" charset="0"/>
              </a:rPr>
              <a:t>2</a:t>
            </a:r>
            <a:r>
              <a:rPr lang="en-US" sz="2800" dirty="0">
                <a:latin typeface="Comic Sans MS" charset="0"/>
              </a:rPr>
              <a:t> , N</a:t>
            </a:r>
            <a:r>
              <a:rPr lang="en-US" sz="2800" baseline="-25000" dirty="0">
                <a:latin typeface="Comic Sans MS" charset="0"/>
              </a:rPr>
              <a:t>2</a:t>
            </a:r>
            <a:r>
              <a:rPr lang="en-US" sz="2800" dirty="0">
                <a:latin typeface="Comic Sans MS" charset="0"/>
              </a:rPr>
              <a:t> , O</a:t>
            </a:r>
            <a:r>
              <a:rPr lang="en-US" sz="2800" baseline="-25000" dirty="0">
                <a:latin typeface="Comic Sans MS" charset="0"/>
              </a:rPr>
              <a:t>2</a:t>
            </a:r>
            <a:r>
              <a:rPr lang="en-US" sz="2800" dirty="0">
                <a:latin typeface="Comic Sans MS" charset="0"/>
              </a:rPr>
              <a:t> , F</a:t>
            </a:r>
            <a:r>
              <a:rPr lang="en-US" sz="2800" baseline="-25000" dirty="0">
                <a:latin typeface="Comic Sans MS" charset="0"/>
              </a:rPr>
              <a:t>2</a:t>
            </a:r>
            <a:r>
              <a:rPr lang="en-US" sz="2800" dirty="0">
                <a:latin typeface="Comic Sans MS" charset="0"/>
              </a:rPr>
              <a:t> , Cl</a:t>
            </a:r>
            <a:r>
              <a:rPr lang="en-US" sz="2800" baseline="-25000" dirty="0">
                <a:latin typeface="Comic Sans MS" charset="0"/>
              </a:rPr>
              <a:t>2</a:t>
            </a:r>
            <a:r>
              <a:rPr lang="en-US" sz="2800" dirty="0">
                <a:latin typeface="Comic Sans MS" charset="0"/>
              </a:rPr>
              <a:t> , Br</a:t>
            </a:r>
            <a:r>
              <a:rPr lang="en-US" sz="2800" baseline="-25000" dirty="0">
                <a:latin typeface="Comic Sans MS" charset="0"/>
              </a:rPr>
              <a:t>2</a:t>
            </a:r>
            <a:r>
              <a:rPr lang="en-US" sz="2800" dirty="0">
                <a:latin typeface="Comic Sans MS" charset="0"/>
              </a:rPr>
              <a:t> </a:t>
            </a:r>
            <a:r>
              <a:rPr lang="en-US" sz="2800" dirty="0" smtClean="0">
                <a:latin typeface="Comic Sans MS" charset="0"/>
              </a:rPr>
              <a:t>, </a:t>
            </a:r>
            <a:r>
              <a:rPr lang="en-US" sz="2800" dirty="0">
                <a:latin typeface="Comic Sans MS" charset="0"/>
              </a:rPr>
              <a:t>and I</a:t>
            </a:r>
            <a:r>
              <a:rPr lang="en-US" sz="2800" baseline="-25000" dirty="0" smtClean="0">
                <a:latin typeface="Comic Sans MS" charset="0"/>
              </a:rPr>
              <a:t>2</a:t>
            </a:r>
            <a:r>
              <a:rPr lang="en-US" sz="2800" dirty="0" smtClean="0">
                <a:latin typeface="Comic Sans MS" charset="0"/>
              </a:rPr>
              <a:t> </a:t>
            </a:r>
            <a:endParaRPr lang="en-US" sz="2800" dirty="0">
              <a:latin typeface="Comic Sans MS" charset="0"/>
            </a:endParaRPr>
          </a:p>
          <a:p>
            <a:pPr algn="just" eaLnBrk="1" hangingPunct="1"/>
            <a:r>
              <a:rPr lang="en-US" sz="2800" dirty="0">
                <a:latin typeface="Comic Sans MS" charset="0"/>
              </a:rPr>
              <a:t>The –</a:t>
            </a:r>
            <a:r>
              <a:rPr lang="en-US" sz="2800" dirty="0" err="1">
                <a:latin typeface="Comic Sans MS" charset="0"/>
              </a:rPr>
              <a:t>ogens</a:t>
            </a:r>
            <a:r>
              <a:rPr lang="en-US" sz="2800" dirty="0">
                <a:latin typeface="Comic Sans MS" charset="0"/>
              </a:rPr>
              <a:t> and the –</a:t>
            </a:r>
            <a:r>
              <a:rPr lang="en-US" sz="2800" dirty="0" err="1">
                <a:latin typeface="Comic Sans MS" charset="0"/>
              </a:rPr>
              <a:t>ines</a:t>
            </a:r>
            <a:endParaRPr lang="en-US" sz="2800" dirty="0">
              <a:latin typeface="Comic Sans MS" charset="0"/>
            </a:endParaRPr>
          </a:p>
          <a:p>
            <a:pPr algn="just" eaLnBrk="1" hangingPunct="1"/>
            <a:endParaRPr lang="en-US" sz="2800" dirty="0">
              <a:latin typeface="Comic Sans MS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85605"/>
            <a:ext cx="59817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50484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5138"/>
            <a:ext cx="7772400" cy="762000"/>
          </a:xfrm>
          <a:noFill/>
        </p:spPr>
        <p:txBody>
          <a:bodyPr lIns="92075" tIns="46038" rIns="92075" bIns="46038" anchor="t" anchorCtr="1"/>
          <a:lstStyle/>
          <a:p>
            <a:pPr eaLnBrk="1" hangingPunct="1"/>
            <a:r>
              <a:rPr lang="en-US" sz="3200" dirty="0">
                <a:solidFill>
                  <a:srgbClr val="0000FF"/>
                </a:solidFill>
                <a:latin typeface="Comic Sans MS" charset="0"/>
              </a:rPr>
              <a:t>Convert this to an </a:t>
            </a:r>
            <a:r>
              <a:rPr lang="en-US" sz="3200" dirty="0" smtClean="0">
                <a:solidFill>
                  <a:srgbClr val="0000FF"/>
                </a:solidFill>
                <a:latin typeface="Comic Sans MS" charset="0"/>
              </a:rPr>
              <a:t>equation:</a:t>
            </a:r>
            <a:endParaRPr lang="en-US" sz="3200" dirty="0">
              <a:solidFill>
                <a:srgbClr val="0000FF"/>
              </a:solidFill>
              <a:latin typeface="Comic Sans MS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463" y="1959429"/>
            <a:ext cx="7620000" cy="4343400"/>
          </a:xfrm>
          <a:noFill/>
        </p:spPr>
        <p:txBody>
          <a:bodyPr lIns="92075" tIns="46038" rIns="92075" bIns="46038"/>
          <a:lstStyle/>
          <a:p>
            <a:pPr algn="ctr" eaLnBrk="1" hangingPunct="1">
              <a:buFontTx/>
              <a:buNone/>
            </a:pPr>
            <a:r>
              <a:rPr lang="en-US" dirty="0">
                <a:latin typeface="Comic Sans MS" charset="0"/>
              </a:rPr>
              <a:t>Solid iron (III) sulfide reacts with gaseous hydrogen chloride to form iron (II) chloride and  hydrogen sulfide gas.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927463" y="4297363"/>
            <a:ext cx="868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dirty="0">
                <a:latin typeface="Comic Sans MS" charset="0"/>
              </a:rPr>
              <a:t>Fe</a:t>
            </a:r>
            <a:r>
              <a:rPr lang="en-US" sz="3200" baseline="-25000" dirty="0">
                <a:latin typeface="Comic Sans MS" charset="0"/>
              </a:rPr>
              <a:t>2</a:t>
            </a:r>
            <a:r>
              <a:rPr lang="en-US" sz="3200" dirty="0">
                <a:latin typeface="Comic Sans MS" charset="0"/>
              </a:rPr>
              <a:t>S</a:t>
            </a:r>
            <a:r>
              <a:rPr lang="en-US" sz="3200" baseline="-25000" dirty="0">
                <a:latin typeface="Comic Sans MS" charset="0"/>
              </a:rPr>
              <a:t>3</a:t>
            </a:r>
            <a:r>
              <a:rPr lang="en-US" sz="3200" dirty="0">
                <a:latin typeface="Comic Sans MS" charset="0"/>
              </a:rPr>
              <a:t> </a:t>
            </a:r>
            <a:r>
              <a:rPr lang="en-US" sz="3200" baseline="-25000" dirty="0">
                <a:latin typeface="Comic Sans MS" charset="0"/>
              </a:rPr>
              <a:t>(s)</a:t>
            </a:r>
            <a:r>
              <a:rPr lang="en-US" sz="3200" dirty="0">
                <a:latin typeface="Comic Sans MS" charset="0"/>
              </a:rPr>
              <a:t>  +  </a:t>
            </a:r>
            <a:r>
              <a:rPr lang="en-US" sz="3200" dirty="0" err="1">
                <a:latin typeface="Comic Sans MS" charset="0"/>
              </a:rPr>
              <a:t>HCl</a:t>
            </a:r>
            <a:r>
              <a:rPr lang="en-US" sz="3200" baseline="-25000" dirty="0">
                <a:latin typeface="Comic Sans MS" charset="0"/>
              </a:rPr>
              <a:t>(g)</a:t>
            </a:r>
            <a:r>
              <a:rPr lang="en-US" sz="3200" dirty="0">
                <a:latin typeface="Comic Sans MS" charset="0"/>
              </a:rPr>
              <a:t>  </a:t>
            </a:r>
            <a:r>
              <a:rPr lang="en-US" sz="3200" dirty="0">
                <a:latin typeface="Symbol" charset="0"/>
              </a:rPr>
              <a:t>®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>
                <a:latin typeface="Comic Sans MS" charset="0"/>
              </a:rPr>
              <a:t>FeCl</a:t>
            </a:r>
            <a:r>
              <a:rPr lang="en-US" sz="3200" baseline="-25000" dirty="0">
                <a:latin typeface="Comic Sans MS" charset="0"/>
              </a:rPr>
              <a:t>2 (s)</a:t>
            </a:r>
            <a:r>
              <a:rPr lang="en-US" sz="3200" dirty="0">
                <a:latin typeface="Comic Sans MS" charset="0"/>
              </a:rPr>
              <a:t> + H</a:t>
            </a:r>
            <a:r>
              <a:rPr lang="en-US" sz="3200" baseline="-25000" dirty="0">
                <a:latin typeface="Comic Sans MS" charset="0"/>
              </a:rPr>
              <a:t>2</a:t>
            </a:r>
            <a:r>
              <a:rPr lang="en-US" sz="3200" dirty="0">
                <a:latin typeface="Comic Sans MS" charset="0"/>
              </a:rPr>
              <a:t>S</a:t>
            </a:r>
            <a:r>
              <a:rPr lang="en-US" sz="3200" baseline="-25000" dirty="0">
                <a:latin typeface="Comic Sans MS" charset="0"/>
              </a:rPr>
              <a:t>(g)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3780388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build="p" autoUpdateAnimBg="0"/>
      <p:bldP spid="2867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09600" y="3946525"/>
            <a:ext cx="853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latin typeface="Comic Sans MS" charset="0"/>
              </a:rPr>
              <a:t>HNO</a:t>
            </a:r>
            <a:r>
              <a:rPr lang="en-US" sz="2400" baseline="-25000" dirty="0">
                <a:latin typeface="Comic Sans MS" charset="0"/>
              </a:rPr>
              <a:t>3</a:t>
            </a:r>
            <a:r>
              <a:rPr lang="en-US" sz="2400" dirty="0">
                <a:latin typeface="Comic Sans MS" charset="0"/>
              </a:rPr>
              <a:t> </a:t>
            </a:r>
            <a:r>
              <a:rPr lang="en-US" sz="2400" baseline="-25000" dirty="0">
                <a:latin typeface="Comic Sans MS" charset="0"/>
              </a:rPr>
              <a:t>(</a:t>
            </a:r>
            <a:r>
              <a:rPr lang="en-US" sz="2400" baseline="-25000" dirty="0" err="1">
                <a:latin typeface="Comic Sans MS" charset="0"/>
              </a:rPr>
              <a:t>aq</a:t>
            </a:r>
            <a:r>
              <a:rPr lang="en-US" sz="2400" baseline="-25000" dirty="0">
                <a:latin typeface="Comic Sans MS" charset="0"/>
              </a:rPr>
              <a:t>)</a:t>
            </a:r>
            <a:r>
              <a:rPr lang="en-US" sz="2400" dirty="0">
                <a:latin typeface="Comic Sans MS" charset="0"/>
              </a:rPr>
              <a:t>  +  Na</a:t>
            </a:r>
            <a:r>
              <a:rPr lang="en-US" sz="2400" baseline="-25000" dirty="0">
                <a:latin typeface="Comic Sans MS" charset="0"/>
              </a:rPr>
              <a:t>2</a:t>
            </a:r>
            <a:r>
              <a:rPr lang="en-US" sz="2400" dirty="0">
                <a:latin typeface="Comic Sans MS" charset="0"/>
              </a:rPr>
              <a:t>CO</a:t>
            </a:r>
            <a:r>
              <a:rPr lang="en-US" sz="2400" baseline="-25000" dirty="0">
                <a:latin typeface="Comic Sans MS" charset="0"/>
              </a:rPr>
              <a:t>3 (s)</a:t>
            </a:r>
            <a:r>
              <a:rPr lang="en-US" sz="2400" dirty="0">
                <a:latin typeface="Comic Sans MS" charset="0"/>
              </a:rPr>
              <a:t> </a:t>
            </a:r>
            <a:r>
              <a:rPr lang="en-US" sz="2400" dirty="0">
                <a:latin typeface="Symbol" charset="0"/>
              </a:rPr>
              <a:t>®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>
                <a:latin typeface="Comic Sans MS" charset="0"/>
              </a:rPr>
              <a:t> NaNO</a:t>
            </a:r>
            <a:r>
              <a:rPr lang="en-US" sz="2400" baseline="-25000" dirty="0">
                <a:latin typeface="Comic Sans MS" charset="0"/>
              </a:rPr>
              <a:t>3</a:t>
            </a:r>
            <a:r>
              <a:rPr lang="en-US" sz="2400" dirty="0">
                <a:latin typeface="Comic Sans MS" charset="0"/>
              </a:rPr>
              <a:t> </a:t>
            </a:r>
            <a:r>
              <a:rPr lang="en-US" sz="2400" baseline="-25000" dirty="0">
                <a:latin typeface="Comic Sans MS" charset="0"/>
              </a:rPr>
              <a:t>(</a:t>
            </a:r>
            <a:r>
              <a:rPr lang="en-US" sz="2400" baseline="-25000" dirty="0" err="1">
                <a:latin typeface="Comic Sans MS" charset="0"/>
              </a:rPr>
              <a:t>aq</a:t>
            </a:r>
            <a:r>
              <a:rPr lang="en-US" sz="2400" baseline="-25000" dirty="0">
                <a:latin typeface="Comic Sans MS" charset="0"/>
              </a:rPr>
              <a:t>)</a:t>
            </a:r>
            <a:r>
              <a:rPr lang="en-US" sz="2400" dirty="0">
                <a:latin typeface="Comic Sans MS" charset="0"/>
              </a:rPr>
              <a:t> + H</a:t>
            </a:r>
            <a:r>
              <a:rPr lang="en-US" sz="2400" baseline="-25000" dirty="0">
                <a:latin typeface="Comic Sans MS" charset="0"/>
              </a:rPr>
              <a:t>2</a:t>
            </a:r>
            <a:r>
              <a:rPr lang="en-US" sz="2400" dirty="0">
                <a:latin typeface="Comic Sans MS" charset="0"/>
              </a:rPr>
              <a:t>O</a:t>
            </a:r>
            <a:r>
              <a:rPr lang="en-US" sz="2400" baseline="-25000" dirty="0">
                <a:latin typeface="Comic Sans MS" charset="0"/>
              </a:rPr>
              <a:t>(l</a:t>
            </a:r>
            <a:r>
              <a:rPr lang="en-US" sz="2400" baseline="-25000" dirty="0" smtClean="0">
                <a:latin typeface="Comic Sans MS" charset="0"/>
              </a:rPr>
              <a:t>)</a:t>
            </a:r>
            <a:r>
              <a:rPr lang="en-US" sz="2400" dirty="0" smtClean="0">
                <a:latin typeface="Comic Sans MS" charset="0"/>
              </a:rPr>
              <a:t> </a:t>
            </a:r>
            <a:r>
              <a:rPr lang="en-US" sz="2400" dirty="0" smtClean="0">
                <a:latin typeface="Comic Sans MS" charset="0"/>
              </a:rPr>
              <a:t>+ CO</a:t>
            </a:r>
            <a:r>
              <a:rPr lang="en-US" sz="2400" baseline="-25000" dirty="0" smtClean="0">
                <a:latin typeface="Comic Sans MS" charset="0"/>
              </a:rPr>
              <a:t>2(g)</a:t>
            </a:r>
            <a:endParaRPr lang="en-US" sz="2400" baseline="-25000" dirty="0">
              <a:latin typeface="Comic Sans MS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1539875"/>
            <a:ext cx="7543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SzPct val="85000"/>
            </a:pPr>
            <a:r>
              <a:rPr lang="en-US" sz="3200">
                <a:latin typeface="Comic Sans MS" charset="0"/>
              </a:rPr>
              <a:t>Nitric acid dissolved in water reacts with solid sodium carbonate to form liquid water and carbon dioxide gas and sodium nitrate dissolved in water. 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0000FF"/>
                </a:solidFill>
                <a:latin typeface="Comic Sans MS" charset="0"/>
              </a:rPr>
              <a:t>Convert this to an </a:t>
            </a:r>
            <a:r>
              <a:rPr lang="en-US" sz="4000" dirty="0" smtClean="0">
                <a:solidFill>
                  <a:srgbClr val="0000FF"/>
                </a:solidFill>
                <a:latin typeface="Comic Sans MS" charset="0"/>
              </a:rPr>
              <a:t>equation:</a:t>
            </a:r>
            <a:endParaRPr lang="en-US" sz="4000" dirty="0">
              <a:solidFill>
                <a:srgbClr val="0000FF"/>
              </a:solidFill>
              <a:latin typeface="Arial Black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31564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utoUpdateAnimBg="0"/>
      <p:bldP spid="1029" grpId="0" autoUpdateAnimBg="0"/>
      <p:bldP spid="103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5138"/>
            <a:ext cx="7772400" cy="762000"/>
          </a:xfrm>
          <a:noFill/>
        </p:spPr>
        <p:txBody>
          <a:bodyPr lIns="92075" tIns="46038" rIns="92075" bIns="46038" anchor="t" anchorCtr="1"/>
          <a:lstStyle/>
          <a:p>
            <a:pPr eaLnBrk="1" hangingPunct="1"/>
            <a:r>
              <a:rPr lang="en-US" dirty="0">
                <a:latin typeface="Comic Sans MS" charset="0"/>
              </a:rPr>
              <a:t>The other </a:t>
            </a:r>
            <a:r>
              <a:rPr lang="en-US" dirty="0" smtClean="0">
                <a:latin typeface="Comic Sans MS" charset="0"/>
              </a:rPr>
              <a:t>way:</a:t>
            </a:r>
            <a:endParaRPr lang="en-US" dirty="0">
              <a:latin typeface="Comic Sans MS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981200"/>
            <a:ext cx="5486400" cy="1524000"/>
          </a:xfrm>
          <a:noFill/>
        </p:spPr>
        <p:txBody>
          <a:bodyPr lIns="92075" tIns="46038" rIns="92075" bIns="46038"/>
          <a:lstStyle/>
          <a:p>
            <a:pPr eaLnBrk="1" hangingPunct="1">
              <a:buFontTx/>
              <a:buNone/>
            </a:pPr>
            <a:r>
              <a:rPr lang="en-US">
                <a:latin typeface="Comic Sans MS" charset="0"/>
              </a:rPr>
              <a:t>Fe</a:t>
            </a:r>
            <a:r>
              <a:rPr lang="en-US" baseline="-25000">
                <a:latin typeface="Comic Sans MS" charset="0"/>
              </a:rPr>
              <a:t>(s)</a:t>
            </a:r>
            <a:r>
              <a:rPr lang="en-US">
                <a:latin typeface="Comic Sans MS" charset="0"/>
              </a:rPr>
              <a:t> + O</a:t>
            </a:r>
            <a:r>
              <a:rPr lang="en-US" sz="4000" baseline="-25000">
                <a:latin typeface="Comic Sans MS" charset="0"/>
              </a:rPr>
              <a:t>2</a:t>
            </a:r>
            <a:r>
              <a:rPr lang="en-US" baseline="-25000">
                <a:latin typeface="Comic Sans MS" charset="0"/>
              </a:rPr>
              <a:t>(g)</a:t>
            </a:r>
            <a:r>
              <a:rPr lang="en-US">
                <a:latin typeface="Comic Sans MS" charset="0"/>
              </a:rPr>
              <a:t> </a:t>
            </a:r>
            <a:r>
              <a:rPr lang="en-US">
                <a:latin typeface="Symbol" charset="0"/>
              </a:rPr>
              <a:t>®</a:t>
            </a:r>
            <a:r>
              <a:rPr lang="en-US">
                <a:latin typeface="Comic Sans MS" charset="0"/>
              </a:rPr>
              <a:t> Fe</a:t>
            </a:r>
            <a:r>
              <a:rPr lang="en-US" sz="4000" baseline="-25000">
                <a:latin typeface="Comic Sans MS" charset="0"/>
              </a:rPr>
              <a:t>2</a:t>
            </a:r>
            <a:r>
              <a:rPr lang="en-US">
                <a:latin typeface="Comic Sans MS" charset="0"/>
              </a:rPr>
              <a:t>O</a:t>
            </a:r>
            <a:r>
              <a:rPr lang="en-US" sz="4000" baseline="-25000">
                <a:latin typeface="Comic Sans MS" charset="0"/>
              </a:rPr>
              <a:t>3</a:t>
            </a:r>
            <a:r>
              <a:rPr lang="en-US" baseline="-25000">
                <a:latin typeface="Comic Sans MS" charset="0"/>
              </a:rPr>
              <a:t>(s)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914400" y="3581400"/>
            <a:ext cx="77120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SzPct val="85000"/>
            </a:pPr>
            <a:r>
              <a:rPr lang="en-US" sz="3200">
                <a:latin typeface="Comic Sans MS" charset="0"/>
              </a:rPr>
              <a:t>Solid iron reacts with oxygen gas to form solid iron oxide (rust).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6077172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build="p" autoUpdateAnimBg="0"/>
      <p:bldP spid="30724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3364</TotalTime>
  <Words>1070</Words>
  <Application>Microsoft Office PowerPoint</Application>
  <PresentationFormat>On-screen Show (4:3)</PresentationFormat>
  <Paragraphs>219</Paragraphs>
  <Slides>43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Tradition</vt:lpstr>
      <vt:lpstr>Bitmap Image</vt:lpstr>
      <vt:lpstr>Equation</vt:lpstr>
      <vt:lpstr>π´ Ω</vt:lpstr>
      <vt:lpstr>Chemical Reactions</vt:lpstr>
      <vt:lpstr>Indicators of chemical reactions:</vt:lpstr>
      <vt:lpstr>All chemical reactions:</vt:lpstr>
      <vt:lpstr>Describing Chemical Reaction</vt:lpstr>
      <vt:lpstr>Formula Equation</vt:lpstr>
      <vt:lpstr>Diatomic elements</vt:lpstr>
      <vt:lpstr>Convert this to an equation:</vt:lpstr>
      <vt:lpstr>Convert this to an equation:</vt:lpstr>
      <vt:lpstr>The other way:</vt:lpstr>
      <vt:lpstr>A silver spoon tarnishes. The solid silver reacts with sulfur in the air to make solid silver sulfide, the black material we call tarnish. 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Types of Reactions</vt:lpstr>
      <vt:lpstr>Reaction Energy</vt:lpstr>
      <vt:lpstr>1) Synthesis Reactions</vt:lpstr>
      <vt:lpstr>Slide 30</vt:lpstr>
      <vt:lpstr>2) Decomposition Reactions</vt:lpstr>
      <vt:lpstr>Decomposition Reactions</vt:lpstr>
      <vt:lpstr>Decomposition Reactions</vt:lpstr>
      <vt:lpstr>3) Single Replacement</vt:lpstr>
      <vt:lpstr>Single Replacement</vt:lpstr>
      <vt:lpstr>4) Double Replacement</vt:lpstr>
      <vt:lpstr>5) Combustion</vt:lpstr>
      <vt:lpstr>Slide 38</vt:lpstr>
      <vt:lpstr>6) Acid/Base Reaction</vt:lpstr>
      <vt:lpstr>How to recognize which type of chemical reaction?</vt:lpstr>
      <vt:lpstr>Examples</vt:lpstr>
      <vt:lpstr>Examples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ACIDS AND BASES</dc:title>
  <dc:creator>mac apple</dc:creator>
  <cp:lastModifiedBy>Lilian Albarico</cp:lastModifiedBy>
  <cp:revision>11</cp:revision>
  <dcterms:created xsi:type="dcterms:W3CDTF">2012-12-03T15:00:36Z</dcterms:created>
  <dcterms:modified xsi:type="dcterms:W3CDTF">2013-01-04T06:48:50Z</dcterms:modified>
</cp:coreProperties>
</file>