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9" r:id="rId3"/>
    <p:sldId id="257" r:id="rId4"/>
    <p:sldId id="288" r:id="rId5"/>
    <p:sldId id="265" r:id="rId6"/>
    <p:sldId id="30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1" r:id="rId15"/>
    <p:sldId id="266" r:id="rId16"/>
    <p:sldId id="258" r:id="rId17"/>
    <p:sldId id="290" r:id="rId18"/>
    <p:sldId id="292" r:id="rId19"/>
    <p:sldId id="259" r:id="rId20"/>
    <p:sldId id="291" r:id="rId21"/>
    <p:sldId id="309" r:id="rId22"/>
    <p:sldId id="310" r:id="rId23"/>
    <p:sldId id="264" r:id="rId24"/>
    <p:sldId id="262" r:id="rId25"/>
    <p:sldId id="263" r:id="rId26"/>
    <p:sldId id="303" r:id="rId27"/>
    <p:sldId id="276" r:id="rId28"/>
    <p:sldId id="324" r:id="rId29"/>
    <p:sldId id="326" r:id="rId30"/>
    <p:sldId id="325" r:id="rId31"/>
    <p:sldId id="317" r:id="rId32"/>
    <p:sldId id="318" r:id="rId33"/>
    <p:sldId id="319" r:id="rId34"/>
    <p:sldId id="306" r:id="rId35"/>
    <p:sldId id="307" r:id="rId36"/>
    <p:sldId id="311" r:id="rId37"/>
    <p:sldId id="323" r:id="rId38"/>
    <p:sldId id="321" r:id="rId39"/>
    <p:sldId id="320" r:id="rId40"/>
    <p:sldId id="327" r:id="rId41"/>
    <p:sldId id="322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400F8-93F8-C147-8B61-547653486729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3529-1E49-9847-A68E-4D936599E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1A763-1E7D-B144-94E6-C12DA6070A50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8EE77-5F13-7C44-AA81-3091F625898F}" type="slidenum">
              <a:rPr lang="en-US"/>
              <a:pPr/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3529-1E49-9847-A68E-4D936599E1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2DA804-23CF-DF44-AEE3-07C097EF8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E84C61-B3C1-634C-95FC-198DBF517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F69835-D167-E14B-8033-2DF36CD45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microsoft.com/office/2007/relationships/media" Target="file:///Z:\My%20Documents\Chemistry%201%20Power%20Point\17M02AN2.avi" TargetMode="External"/><Relationship Id="rId2" Type="http://schemas.openxmlformats.org/officeDocument/2006/relationships/video" Target="file:///Z:\My%20Documents\Chemistry%201%20Power%20Point\17M02AN2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file:///Z:\My%20Documents\Chemistry%201%20Power%20Point\17M11AN3.avi" TargetMode="External"/><Relationship Id="rId4" Type="http://schemas.openxmlformats.org/officeDocument/2006/relationships/video" Target="file:///Z:\My%20Documents\Chemistry%201%20Power%20Point\17M11AN3.avi" TargetMode="External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microsoft.com/office/2007/relationships/media" Target="file:///Z:\My%20Documents\Chemistry%201%20Power%20Point\17M11AN2.avi" TargetMode="External"/><Relationship Id="rId2" Type="http://schemas.openxmlformats.org/officeDocument/2006/relationships/video" Target="file:///Z:\My%20Documents\Chemistry%201%20Power%20Point\17M11AN2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____1.doc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mistry.tutorvista.com/inorganic-chemistry/acids-bases-and-salt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Ms. </a:t>
            </a:r>
            <a:r>
              <a:rPr lang="en-US" dirty="0" err="1" smtClean="0"/>
              <a:t>Albarico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7821" y="1334638"/>
            <a:ext cx="3950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Chemistry 10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17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13765"/>
            <a:ext cx="7045325" cy="547743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buFontTx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Brønsted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definition means NH</a:t>
            </a:r>
            <a:r>
              <a:rPr lang="en-US" sz="25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a</a:t>
            </a: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 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water — and water is itself an</a:t>
            </a:r>
            <a:r>
              <a:rPr lang="en-US" sz="25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5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  <a:endParaRPr lang="en-US" sz="25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Tx/>
              <a:buNone/>
            </a:pPr>
            <a:endParaRPr lang="en-US" sz="25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Tx/>
              <a:buNone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0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976938" cy="809625"/>
          </a:xfrm>
          <a:prstGeom prst="rect">
            <a:avLst/>
          </a:prstGeom>
          <a:solidFill>
            <a:srgbClr val="C1CEFF"/>
          </a:solidFill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09600" y="1676400"/>
            <a:ext cx="7594600" cy="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17M02AN2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886200"/>
            <a:ext cx="3886200" cy="2514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24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1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6"/>
                </p:tgtEl>
              </p:cMediaNode>
            </p:video>
          </p:childTnLst>
        </p:cTn>
      </p:par>
    </p:tnLst>
    <p:bldLst>
      <p:bldP spid="512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sz="5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Conjugate Pairs</a:t>
            </a: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1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34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l"/>
            <a:r>
              <a:rPr lang="en-US" sz="36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Black Oblique"/>
                <a:cs typeface="Avenir Black Oblique"/>
              </a:rPr>
              <a:t>3. Lewis Definition</a:t>
            </a:r>
            <a:endParaRPr lang="en-US" sz="36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Black Oblique"/>
              <a:cs typeface="Avenir Black Oblique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5562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buFontTx/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a substance that accepts an electron pair</a:t>
            </a:r>
          </a:p>
        </p:txBody>
      </p:sp>
      <p:pic>
        <p:nvPicPr>
          <p:cNvPr id="54276" name="17M11A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819400" cy="2349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45878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a substance that donates an electron pair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pic>
        <p:nvPicPr>
          <p:cNvPr id="54281" name="17M11AN3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95600" cy="21717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5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4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1"/>
                </p:tgtEl>
              </p:cMediaNode>
            </p:video>
          </p:childTnLst>
        </p:cTn>
      </p:par>
    </p:tnLst>
    <p:bldLst>
      <p:bldP spid="54275" grpId="0" build="p" autoUpdateAnimBg="0"/>
      <p:bldP spid="5427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Formation of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hydronium ion 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also an excellent example.</a:t>
            </a:r>
          </a:p>
          <a:p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 pair of the new O-H bond originates on the Lewis base.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676900" cy="1658938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85715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  <p:bldP spid="573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Acid/Base Reaction</a:t>
            </a:r>
            <a:endParaRPr lang="en-US">
              <a:latin typeface="Arial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0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676400" y="4495800"/>
            <a:ext cx="12192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General </a:t>
            </a:r>
            <a:r>
              <a:rPr lang="en-US" dirty="0" smtClean="0">
                <a:solidFill>
                  <a:srgbClr val="0033CC"/>
                </a:solidFill>
              </a:rPr>
              <a:t>Properties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>
                <a:solidFill>
                  <a:srgbClr val="FF0000"/>
                </a:solidFill>
              </a:rPr>
              <a:t>ACIDS</a:t>
            </a:r>
          </a:p>
          <a:p>
            <a:r>
              <a:rPr lang="en-US"/>
              <a:t>Taste sour</a:t>
            </a:r>
          </a:p>
          <a:p>
            <a:r>
              <a:rPr lang="en-US"/>
              <a:t>Turn litmus</a:t>
            </a:r>
          </a:p>
          <a:p>
            <a:r>
              <a:rPr lang="en-US"/>
              <a:t>React with active metals – Fe, Zn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React with bases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u="sng">
                <a:solidFill>
                  <a:srgbClr val="FF0000"/>
                </a:solidFill>
              </a:rPr>
              <a:t>BASES</a:t>
            </a:r>
          </a:p>
          <a:p>
            <a:r>
              <a:rPr lang="en-US"/>
              <a:t>Taste bitter</a:t>
            </a:r>
          </a:p>
          <a:p>
            <a:r>
              <a:rPr lang="en-US"/>
              <a:t>Turn litmus</a:t>
            </a:r>
          </a:p>
          <a:p>
            <a:r>
              <a:rPr lang="en-US"/>
              <a:t>Feel soapy or slippery (react with fats to make soap)</a:t>
            </a:r>
          </a:p>
          <a:p>
            <a:r>
              <a:rPr lang="en-US"/>
              <a:t>React with acids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043210" y="2667000"/>
            <a:ext cx="1143000" cy="3810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667500" y="2857500"/>
            <a:ext cx="1143000" cy="3810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676400" y="4038600"/>
            <a:ext cx="1219200" cy="1524000"/>
            <a:chOff x="1536" y="3072"/>
            <a:chExt cx="768" cy="960"/>
          </a:xfrm>
        </p:grpSpPr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536" y="3072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536" y="4032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2304" y="3072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6" name="AutoShape 14"/>
          <p:cNvSpPr>
            <a:spLocks noChangeArrowheads="1"/>
          </p:cNvSpPr>
          <p:nvPr/>
        </p:nvSpPr>
        <p:spPr bwMode="auto">
          <a:xfrm rot="21192127" flipH="1">
            <a:off x="1752600" y="4114800"/>
            <a:ext cx="457200" cy="1447800"/>
          </a:xfrm>
          <a:prstGeom prst="parallelogram">
            <a:avLst>
              <a:gd name="adj" fmla="val 25694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1981200" y="52578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2133600" y="54102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1905000" y="48006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1981200" y="51054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2057400" y="510540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 rot="-1833358">
            <a:off x="1752600" y="4953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2133600" y="50292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720688">
            <a:off x="2057400" y="4724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1905000" y="5334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2209800" y="5334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752600" y="4572000"/>
            <a:ext cx="68580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09600" y="2286000"/>
            <a:ext cx="2133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5029200" y="2286000"/>
            <a:ext cx="21336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" name="Text Box 1024"/>
          <p:cNvSpPr txBox="1">
            <a:spLocks noChangeArrowheads="1"/>
          </p:cNvSpPr>
          <p:nvPr/>
        </p:nvSpPr>
        <p:spPr bwMode="auto">
          <a:xfrm>
            <a:off x="1464235" y="6124576"/>
            <a:ext cx="1360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blue to red</a:t>
            </a:r>
          </a:p>
        </p:txBody>
      </p:sp>
      <p:sp>
        <p:nvSpPr>
          <p:cNvPr id="26625" name="Text Box 1025"/>
          <p:cNvSpPr txBox="1">
            <a:spLocks noChangeArrowheads="1"/>
          </p:cNvSpPr>
          <p:nvPr/>
        </p:nvSpPr>
        <p:spPr bwMode="auto">
          <a:xfrm>
            <a:off x="6096000" y="6124576"/>
            <a:ext cx="1360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red to blue</a:t>
            </a:r>
          </a:p>
        </p:txBody>
      </p:sp>
    </p:spTree>
    <p:extLst>
      <p:ext uri="{BB962C8B-B14F-4D97-AF65-F5344CB8AC3E}">
        <p14:creationId xmlns:p14="http://schemas.microsoft.com/office/powerpoint/2010/main" val="5511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4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3.14021E-6 L 5.55112E-17 -0.222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14021E-6 L 5.55112E-17 -0.222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2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112E-17 3.14021E-6 L 5.55112E-17 -0.22248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723 L -0.00417 -0.328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27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7786 L -0.025 -0.30591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140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09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  <p:bldP spid="3079" grpId="0" animBg="1"/>
      <p:bldP spid="3080" grpId="0" animBg="1"/>
      <p:bldP spid="3086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5" grpId="0" animBg="1"/>
      <p:bldP spid="3097" grpId="0" animBg="1"/>
      <p:bldP spid="3098" grpId="0" animBg="1"/>
      <p:bldP spid="3099" grpId="0" animBg="1"/>
      <p:bldP spid="3099" grpId="1" animBg="1"/>
      <p:bldP spid="3100" grpId="0" animBg="1"/>
      <p:bldP spid="3101" grpId="0" animBg="1"/>
      <p:bldP spid="3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latin typeface="Times New Roman" charset="0"/>
              </a:rPr>
              <a:t>Common Characteristics </a:t>
            </a:r>
            <a:r>
              <a:rPr lang="en-US" sz="3600" u="sng" dirty="0">
                <a:latin typeface="Times New Roman" charset="0"/>
              </a:rPr>
              <a:t>Of Acids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</a:pPr>
            <a:r>
              <a:rPr lang="en-US" sz="3600"/>
              <a:t>Acids can be characterized by:</a:t>
            </a:r>
          </a:p>
          <a:p>
            <a:pPr marL="609600" indent="-609600"/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A sour taste.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It turns blue litmus paper red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AutoNum type="arabicPeriod"/>
            </a:pPr>
            <a:r>
              <a:rPr lang="en-US" sz="2800"/>
              <a:t>It tastes sour. Try drinking lemon juice (citric acid)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5666528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Other Properties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of Acids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Produce H</a:t>
            </a:r>
            <a:r>
              <a:rPr lang="en-US" sz="2300" b="1" baseline="30000" dirty="0">
                <a:solidFill>
                  <a:srgbClr val="FF6600"/>
                </a:solidFill>
              </a:rPr>
              <a:t>+</a:t>
            </a:r>
            <a:r>
              <a:rPr lang="en-US" sz="2300" b="1" dirty="0">
                <a:solidFill>
                  <a:srgbClr val="FF6600"/>
                </a:solidFill>
              </a:rPr>
              <a:t> (as H</a:t>
            </a:r>
            <a:r>
              <a:rPr lang="en-US" sz="2300" b="1" baseline="-25000" dirty="0">
                <a:solidFill>
                  <a:srgbClr val="FF6600"/>
                </a:solidFill>
              </a:rPr>
              <a:t>3</a:t>
            </a:r>
            <a:r>
              <a:rPr lang="en-US" sz="2300" b="1" dirty="0">
                <a:solidFill>
                  <a:srgbClr val="FF6600"/>
                </a:solidFill>
              </a:rPr>
              <a:t>O</a:t>
            </a:r>
            <a:r>
              <a:rPr lang="en-US" sz="2300" b="1" baseline="30000" dirty="0">
                <a:solidFill>
                  <a:srgbClr val="FF6600"/>
                </a:solidFill>
              </a:rPr>
              <a:t>+</a:t>
            </a:r>
            <a:r>
              <a:rPr lang="en-US" sz="2300" b="1" dirty="0">
                <a:solidFill>
                  <a:srgbClr val="FF6600"/>
                </a:solidFill>
              </a:rPr>
              <a:t>) ions in water  (the hydronium ion is a hydrogen ion attached to a water molecule)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Taste sour            					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Corrode metals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Electrolytes				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React with bases to form a salt and water	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pH is less than 7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SzPct val="120000"/>
              <a:buFont typeface="MS LineDraw" charset="0"/>
              <a:buChar char="þ"/>
            </a:pPr>
            <a:r>
              <a:rPr lang="en-US" sz="2300" b="1" dirty="0">
                <a:solidFill>
                  <a:srgbClr val="FF6600"/>
                </a:solidFill>
              </a:rPr>
              <a:t>Turns blue litmus paper to red  </a:t>
            </a:r>
            <a:r>
              <a:rPr lang="ja-JP" altLang="en-US" sz="2300" b="1" dirty="0">
                <a:solidFill>
                  <a:srgbClr val="FF6600"/>
                </a:solidFill>
                <a:latin typeface="Arial"/>
              </a:rPr>
              <a:t>“</a:t>
            </a:r>
            <a:r>
              <a:rPr lang="en-US" sz="2300" b="1" dirty="0">
                <a:solidFill>
                  <a:srgbClr val="FF6600"/>
                </a:solidFill>
              </a:rPr>
              <a:t>Blue to Red A-CID</a:t>
            </a:r>
            <a:r>
              <a:rPr lang="ja-JP" altLang="en-US" sz="2300" b="1" dirty="0">
                <a:solidFill>
                  <a:srgbClr val="FF6600"/>
                </a:solidFill>
                <a:latin typeface="Arial"/>
              </a:rPr>
              <a:t>”</a:t>
            </a:r>
            <a:endParaRPr lang="en-US" sz="23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SzPct val="120000"/>
              <a:buFont typeface="MS LineDraw" charset="0"/>
              <a:buChar char="þ"/>
            </a:pPr>
            <a:endParaRPr lang="en-US" sz="2300" dirty="0">
              <a:solidFill>
                <a:srgbClr val="FF6600"/>
              </a:solidFill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Clip" r:id="rId3" imgW="846360" imgH="806760" progId="MS_ClipArt_Gallery.2">
                  <p:embed/>
                </p:oleObj>
              </mc:Choice>
              <mc:Fallback>
                <p:oleObj name="Clip" r:id="rId3" imgW="846360" imgH="806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28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3504"/>
              </p:ext>
            </p:extLst>
          </p:nvPr>
        </p:nvGraphicFramePr>
        <p:xfrm>
          <a:off x="1981200" y="1522413"/>
          <a:ext cx="6913563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Œƒµµ" r:id="rId3" imgW="7073900" imgH="4076700" progId="Word.Document.8">
                  <p:embed/>
                </p:oleObj>
              </mc:Choice>
              <mc:Fallback>
                <p:oleObj name="Œƒµµ" r:id="rId3" imgW="7073900" imgH="4076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2413"/>
                        <a:ext cx="6913563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  <a:latin typeface="Arial" charset="0"/>
              </a:rPr>
              <a:t>Acid Nomenclature Review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Oxygen</a:t>
            </a: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</a:t>
            </a:r>
            <a:endParaRPr lang="en-US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w/Oxygen 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easy way to remember which goes with which…</a:t>
            </a:r>
          </a:p>
          <a:p>
            <a:pPr algn="ctr">
              <a:spcBef>
                <a:spcPct val="50000"/>
              </a:spcBef>
            </a:pPr>
            <a:r>
              <a:rPr lang="ja-JP" alt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cafeteria, you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something</a:t>
            </a:r>
            <a:r>
              <a:rPr 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 err="1">
                <a:solidFill>
                  <a:srgbClr val="DA3A9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n-US" sz="28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</a:t>
            </a:r>
            <a:r>
              <a:rPr lang="ja-JP" altLang="en-US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2800" b="1" i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96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latin typeface="Times New Roman" charset="0"/>
              </a:rPr>
              <a:t>Common Characteristics </a:t>
            </a:r>
            <a:r>
              <a:rPr lang="en-US" sz="3600" u="sng" dirty="0">
                <a:latin typeface="Times New Roman" charset="0"/>
              </a:rPr>
              <a:t>of Bases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sz="4000"/>
              <a:t>A Base is characterized by:</a:t>
            </a:r>
          </a:p>
          <a:p>
            <a:pPr marL="609600" indent="-609600"/>
            <a:endParaRPr lang="en-US" sz="4000"/>
          </a:p>
          <a:p>
            <a:pPr marL="609600" indent="-609600">
              <a:buFontTx/>
              <a:buAutoNum type="arabicPeriod"/>
            </a:pPr>
            <a:r>
              <a:rPr lang="en-US"/>
              <a:t>A bitter taste. (Milk of Magnesia)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It feels slippery.  (Soapy Water)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It turns Red Litmus Blue.</a:t>
            </a:r>
          </a:p>
        </p:txBody>
      </p:sp>
    </p:spTree>
    <p:extLst>
      <p:ext uri="{BB962C8B-B14F-4D97-AF65-F5344CB8AC3E}">
        <p14:creationId xmlns:p14="http://schemas.microsoft.com/office/powerpoint/2010/main" val="225418398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268942"/>
            <a:ext cx="7651564" cy="63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3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Other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Properties of Bases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5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Font typeface="Wingdings" charset="0"/>
              <a:buChar char="þ"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</a:t>
            </a:r>
            <a:r>
              <a:rPr lang="ja-JP" alt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Blue</a:t>
            </a:r>
            <a:r>
              <a:rPr lang="ja-JP" alt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Clr>
                <a:schemeClr val="accent2"/>
              </a:buClr>
              <a:buFontTx/>
              <a:buNone/>
            </a:pPr>
            <a:endParaRPr lang="en-US" sz="2500" dirty="0">
              <a:solidFill>
                <a:srgbClr val="0000FF"/>
              </a:solidFill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Clip" r:id="rId3" imgW="997200" imgH="2286360" progId="MS_ClipArt_Gallery.2">
                  <p:embed/>
                </p:oleObj>
              </mc:Choice>
              <mc:Fallback>
                <p:oleObj name="Clip" r:id="rId3" imgW="997200" imgH="2286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996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8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123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9" r="-8799"/>
          <a:stretch>
            <a:fillRect/>
          </a:stretch>
        </p:blipFill>
        <p:spPr>
          <a:xfrm>
            <a:off x="-119528" y="552824"/>
            <a:ext cx="9517528" cy="5573339"/>
          </a:xfrm>
        </p:spPr>
      </p:pic>
    </p:spTree>
    <p:extLst>
      <p:ext uri="{BB962C8B-B14F-4D97-AF65-F5344CB8AC3E}">
        <p14:creationId xmlns:p14="http://schemas.microsoft.com/office/powerpoint/2010/main" val="9363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Oxides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OXIDE – a compound that consists of an element combined with only oxygen.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0" indent="0">
              <a:buNone/>
            </a:pPr>
            <a:r>
              <a:rPr lang="en-US" dirty="0" smtClean="0"/>
              <a:t>CO, CO</a:t>
            </a:r>
            <a:r>
              <a:rPr lang="en-US" baseline="-25000" dirty="0" smtClean="0"/>
              <a:t>2</a:t>
            </a:r>
            <a:r>
              <a:rPr lang="en-US" dirty="0" smtClean="0"/>
              <a:t>, Al2O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Can we consider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 </a:t>
            </a:r>
            <a:r>
              <a:rPr lang="en-US" dirty="0" smtClean="0"/>
              <a:t>and HNO</a:t>
            </a:r>
            <a:r>
              <a:rPr lang="en-US" baseline="-25000" dirty="0" smtClean="0"/>
              <a:t>3</a:t>
            </a:r>
            <a:r>
              <a:rPr lang="en-US" dirty="0" smtClean="0"/>
              <a:t> oxides?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4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052" y="98333"/>
            <a:ext cx="8495834" cy="1339009"/>
          </a:xfrm>
        </p:spPr>
        <p:txBody>
          <a:bodyPr/>
          <a:lstStyle/>
          <a:p>
            <a:r>
              <a:rPr lang="en-US" sz="4800" u="sng" dirty="0">
                <a:latin typeface="Times New Roman" charset="0"/>
              </a:rPr>
              <a:t>Identifying Acids and Bases</a:t>
            </a:r>
            <a:endParaRPr lang="en-US" u="sng" dirty="0">
              <a:latin typeface="Times New Roman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886" y="1437342"/>
            <a:ext cx="7239000" cy="4953000"/>
          </a:xfrm>
        </p:spPr>
        <p:txBody>
          <a:bodyPr>
            <a:normAutofit lnSpcReduction="10000"/>
          </a:bodyPr>
          <a:lstStyle/>
          <a:p>
            <a:r>
              <a:rPr lang="en-US" sz="4400" i="1" u="sng" dirty="0"/>
              <a:t>Acids</a:t>
            </a:r>
            <a:r>
              <a:rPr lang="en-US" sz="3600" dirty="0"/>
              <a:t> have a </a:t>
            </a:r>
            <a:r>
              <a:rPr lang="en-US" sz="3600" dirty="0" err="1"/>
              <a:t>ph</a:t>
            </a:r>
            <a:r>
              <a:rPr lang="en-US" sz="3600" dirty="0"/>
              <a:t> from 0-7</a:t>
            </a:r>
          </a:p>
          <a:p>
            <a:r>
              <a:rPr lang="en-US" sz="3600" dirty="0"/>
              <a:t>Lower pH value indicates a stronger </a:t>
            </a:r>
            <a:r>
              <a:rPr lang="en-US" sz="3600" dirty="0" smtClean="0"/>
              <a:t>acid</a:t>
            </a:r>
            <a:endParaRPr lang="en-US" sz="3600" dirty="0"/>
          </a:p>
          <a:p>
            <a:pPr>
              <a:buFontTx/>
              <a:buNone/>
            </a:pPr>
            <a:endParaRPr lang="en-US" sz="3600" dirty="0"/>
          </a:p>
          <a:p>
            <a:r>
              <a:rPr lang="en-US" sz="4400" i="1" u="sng" dirty="0"/>
              <a:t>Bases</a:t>
            </a:r>
            <a:r>
              <a:rPr lang="en-US" sz="3600" dirty="0"/>
              <a:t> have a pH from 7-14</a:t>
            </a:r>
          </a:p>
          <a:p>
            <a:r>
              <a:rPr lang="en-US" sz="3600" dirty="0"/>
              <a:t>Higher pH value indicates a stronger base.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18220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495" y="-113834"/>
            <a:ext cx="7272339" cy="1339009"/>
          </a:xfrm>
        </p:spPr>
        <p:txBody>
          <a:bodyPr/>
          <a:lstStyle/>
          <a:p>
            <a:r>
              <a:rPr lang="en-US" sz="4800" dirty="0">
                <a:latin typeface="Times New Roman" charset="0"/>
              </a:rPr>
              <a:t>What is the pH scale?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64" y="1652494"/>
            <a:ext cx="1970742" cy="4419600"/>
          </a:xfrm>
        </p:spPr>
        <p:txBody>
          <a:bodyPr/>
          <a:lstStyle/>
          <a:p>
            <a:r>
              <a:rPr lang="en-US" dirty="0"/>
              <a:t>The pH scale measures how </a:t>
            </a:r>
            <a:r>
              <a:rPr lang="en-US" sz="4000" i="1" u="sng" dirty="0"/>
              <a:t>acidic </a:t>
            </a:r>
            <a:r>
              <a:rPr lang="en-US" dirty="0"/>
              <a:t>or </a:t>
            </a:r>
            <a:r>
              <a:rPr lang="en-US" sz="4000" i="1" u="sng" dirty="0"/>
              <a:t>basic</a:t>
            </a:r>
            <a:r>
              <a:rPr lang="en-US" i="1" dirty="0"/>
              <a:t> </a:t>
            </a:r>
            <a:r>
              <a:rPr lang="en-US" dirty="0"/>
              <a:t>a solution is.</a:t>
            </a:r>
          </a:p>
        </p:txBody>
      </p:sp>
      <p:pic>
        <p:nvPicPr>
          <p:cNvPr id="9220" name="Picture 4" descr="ph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75" y="1071283"/>
            <a:ext cx="539525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53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The pH scale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2362200"/>
          </a:xfrm>
        </p:spPr>
        <p:txBody>
          <a:bodyPr/>
          <a:lstStyle/>
          <a:p>
            <a:r>
              <a:rPr lang="en-US"/>
              <a:t>The pH scale is the concentration of hydrogen ions in a given substance.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895600" y="3886200"/>
          <a:ext cx="388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π´ Ω" r:id="rId3" imgW="1016000" imgH="228600" progId="Equation.3">
                  <p:embed/>
                </p:oleObj>
              </mc:Choice>
              <mc:Fallback>
                <p:oleObj name="π´ Ω" r:id="rId3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3886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91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29" y="403413"/>
            <a:ext cx="7575177" cy="6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V="1">
            <a:off x="1371600" y="3581400"/>
            <a:ext cx="1828800" cy="1752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3505200" y="3581400"/>
            <a:ext cx="8382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362200"/>
            <a:ext cx="4572000" cy="10668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43200" y="2362200"/>
            <a:ext cx="914400" cy="1066800"/>
          </a:xfrm>
          <a:prstGeom prst="rect">
            <a:avLst/>
          </a:prstGeom>
          <a:gradFill rotWithShape="1">
            <a:gsLst>
              <a:gs pos="0">
                <a:srgbClr val="EB6247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0" y="2362200"/>
            <a:ext cx="4572000" cy="1066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114800" y="2362200"/>
            <a:ext cx="1828800" cy="10668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124200" y="2362200"/>
            <a:ext cx="2286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81200" y="2362200"/>
            <a:ext cx="2286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114800" y="457200"/>
            <a:ext cx="84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pH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-762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764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5908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5052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6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196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7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3340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8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248400" y="198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9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7086600" y="1981200"/>
            <a:ext cx="42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001000" y="1981200"/>
            <a:ext cx="39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11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793163" y="1981200"/>
            <a:ext cx="427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12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397250" y="3962400"/>
            <a:ext cx="2325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neutral @ 25</a:t>
            </a:r>
            <a:r>
              <a:rPr lang="en-US" sz="2400" baseline="30000"/>
              <a:t>o</a:t>
            </a:r>
            <a:r>
              <a:rPr lang="en-US" sz="2400"/>
              <a:t>C</a:t>
            </a:r>
          </a:p>
          <a:p>
            <a:pPr algn="ctr"/>
            <a:r>
              <a:rPr lang="en-US" sz="2400"/>
              <a:t>(H</a:t>
            </a:r>
            <a:r>
              <a:rPr lang="en-US" sz="2400" baseline="30000"/>
              <a:t>+</a:t>
            </a:r>
            <a:r>
              <a:rPr lang="en-US" sz="2400"/>
              <a:t>) = (OH</a:t>
            </a:r>
            <a:r>
              <a:rPr lang="en-US" sz="2400" baseline="30000"/>
              <a:t>-</a:t>
            </a:r>
            <a:r>
              <a:rPr lang="en-US" sz="2400"/>
              <a:t>)</a:t>
            </a:r>
          </a:p>
          <a:p>
            <a:pPr algn="ctr"/>
            <a:r>
              <a:rPr lang="en-US" sz="2400"/>
              <a:t>distilled water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219200" y="3962400"/>
            <a:ext cx="1817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acidic</a:t>
            </a:r>
          </a:p>
          <a:p>
            <a:pPr algn="ctr"/>
            <a:r>
              <a:rPr lang="en-US" sz="2400"/>
              <a:t>(H</a:t>
            </a:r>
            <a:r>
              <a:rPr lang="en-US" sz="2400" baseline="30000"/>
              <a:t>+</a:t>
            </a:r>
            <a:r>
              <a:rPr lang="en-US" sz="2400"/>
              <a:t>) &gt; (OH</a:t>
            </a:r>
            <a:r>
              <a:rPr lang="en-US" sz="2400" baseline="30000"/>
              <a:t>-</a:t>
            </a:r>
            <a:r>
              <a:rPr lang="en-US" sz="2400"/>
              <a:t>)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096000" y="3962400"/>
            <a:ext cx="2455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basic or alkaline</a:t>
            </a:r>
          </a:p>
          <a:p>
            <a:pPr algn="ctr"/>
            <a:r>
              <a:rPr lang="en-US" sz="2400"/>
              <a:t>(H</a:t>
            </a:r>
            <a:r>
              <a:rPr lang="en-US" sz="2400" baseline="30000"/>
              <a:t>+</a:t>
            </a:r>
            <a:r>
              <a:rPr lang="en-US" sz="2400"/>
              <a:t>) &lt; (OH</a:t>
            </a:r>
            <a:r>
              <a:rPr lang="en-US" sz="2400" baseline="30000"/>
              <a:t>-</a:t>
            </a:r>
            <a:r>
              <a:rPr lang="en-US" sz="2400"/>
              <a:t>)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V="1">
            <a:off x="4572000" y="3581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4572000" y="2362200"/>
            <a:ext cx="0" cy="10668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0" y="2362200"/>
            <a:ext cx="9144000" cy="10668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400800" y="5334000"/>
            <a:ext cx="2209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natural waters pH = 6.5 - 8.5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81000" y="5334000"/>
            <a:ext cx="2628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normal rain (CO</a:t>
            </a:r>
            <a:r>
              <a:rPr lang="en-US" sz="2400" baseline="-25000"/>
              <a:t>2</a:t>
            </a:r>
            <a:r>
              <a:rPr lang="en-US" sz="2400"/>
              <a:t>)</a:t>
            </a:r>
          </a:p>
          <a:p>
            <a:r>
              <a:rPr lang="en-US" sz="2400"/>
              <a:t>pH = 5.3 – 5.7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514600" y="1295400"/>
            <a:ext cx="410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0-14 scale for the chemists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276600" y="5334000"/>
            <a:ext cx="289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fish populations</a:t>
            </a:r>
          </a:p>
          <a:p>
            <a:r>
              <a:rPr lang="en-US" sz="2400"/>
              <a:t>drop off pH &lt; 6 and to zero pH &lt; 5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1905000" y="1143000"/>
            <a:ext cx="152400" cy="1066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 flipV="1">
            <a:off x="5257800" y="3581400"/>
            <a:ext cx="1295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310" grpId="0"/>
      <p:bldP spid="12311" grpId="0"/>
      <p:bldP spid="12312" grpId="0"/>
      <p:bldP spid="12313" grpId="0" animBg="1"/>
      <p:bldP spid="12314" grpId="0" animBg="1"/>
      <p:bldP spid="12316" grpId="0"/>
      <p:bldP spid="12317" grpId="0"/>
      <p:bldP spid="12320" grpId="0"/>
      <p:bldP spid="12321" grpId="0" animBg="1"/>
      <p:bldP spid="123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925" y="562484"/>
            <a:ext cx="7081897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An </a:t>
            </a:r>
            <a:r>
              <a:rPr lang="en-US" sz="2800" b="1" dirty="0"/>
              <a:t>INDICATOR</a:t>
            </a:r>
            <a:r>
              <a:rPr lang="en-US" sz="2800" dirty="0"/>
              <a:t> is a chemical that changes </a:t>
            </a:r>
            <a:r>
              <a:rPr lang="en-US" sz="2800" dirty="0" err="1"/>
              <a:t>colour</a:t>
            </a:r>
            <a:r>
              <a:rPr lang="en-US" sz="2800" dirty="0"/>
              <a:t> as the concentration of H</a:t>
            </a:r>
            <a:r>
              <a:rPr lang="en-US" sz="2800" b="1" baseline="30000" dirty="0"/>
              <a:t>+</a:t>
            </a:r>
            <a:r>
              <a:rPr lang="en-US" sz="2800" dirty="0"/>
              <a:t> or OH</a:t>
            </a:r>
            <a:r>
              <a:rPr lang="en-US" sz="2800" b="1" baseline="30000" dirty="0"/>
              <a:t>-</a:t>
            </a:r>
            <a:r>
              <a:rPr lang="en-US" sz="2800" dirty="0"/>
              <a:t> changes.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most common indicator is </a:t>
            </a:r>
            <a:r>
              <a:rPr lang="en-US" sz="2800" b="1" dirty="0"/>
              <a:t>LITMUS</a:t>
            </a:r>
            <a:r>
              <a:rPr lang="en-US" sz="2800" dirty="0"/>
              <a:t>. Litmus is a compound that is extracted from lichens.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can determine the pH level of a substance by placing a drop of the solution on a litmus paper. The color of the litmus paper will tell you the level of the acid and base in a substance.</a:t>
            </a:r>
          </a:p>
        </p:txBody>
      </p:sp>
    </p:spTree>
    <p:extLst>
      <p:ext uri="{BB962C8B-B14F-4D97-AF65-F5344CB8AC3E}">
        <p14:creationId xmlns:p14="http://schemas.microsoft.com/office/powerpoint/2010/main" val="292061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Times New Roman" charset="0"/>
              </a:rPr>
              <a:t>Today</a:t>
            </a:r>
            <a:r>
              <a:rPr lang="ja-JP" altLang="en-US" u="sng">
                <a:latin typeface="Arial"/>
              </a:rPr>
              <a:t>’</a:t>
            </a:r>
            <a:r>
              <a:rPr lang="en-US" u="sng">
                <a:latin typeface="Times New Roman" charset="0"/>
              </a:rPr>
              <a:t>s Experiment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1) Test the pH of the following:</a:t>
            </a:r>
          </a:p>
          <a:p>
            <a:pPr marL="457200" indent="-457200">
              <a:buAutoNum type="alphaLcParenR"/>
            </a:pPr>
            <a:r>
              <a:rPr lang="en-US" dirty="0" smtClean="0"/>
              <a:t>Pepsi</a:t>
            </a:r>
            <a:r>
              <a:rPr lang="en-US" dirty="0"/>
              <a:t>, </a:t>
            </a:r>
            <a:r>
              <a:rPr lang="en-US" dirty="0" smtClean="0"/>
              <a:t>Coke, Sprite</a:t>
            </a:r>
            <a:endParaRPr lang="en-US" dirty="0"/>
          </a:p>
          <a:p>
            <a:pPr marL="457200" indent="-457200">
              <a:buAutoNum type="alphaLcParenR"/>
            </a:pPr>
            <a:r>
              <a:rPr lang="en-US" dirty="0" smtClean="0"/>
              <a:t>3 different brands of drinking water</a:t>
            </a:r>
          </a:p>
          <a:p>
            <a:pPr marL="457200" indent="-457200">
              <a:buAutoNum type="alphaLcParenR"/>
            </a:pPr>
            <a:r>
              <a:rPr lang="en-US" dirty="0" smtClean="0"/>
              <a:t>3 different fruits</a:t>
            </a:r>
          </a:p>
          <a:p>
            <a:pPr marL="457200" indent="-457200">
              <a:buAutoNum type="alphaLcParenR"/>
            </a:pPr>
            <a:r>
              <a:rPr lang="en-US" dirty="0" smtClean="0"/>
              <a:t>3 liquid soaps</a:t>
            </a:r>
          </a:p>
          <a:p>
            <a:pPr marL="457200" indent="-457200">
              <a:buAutoNum type="alphaLcParenR"/>
            </a:pPr>
            <a:r>
              <a:rPr lang="en-US" dirty="0" smtClean="0"/>
              <a:t>blood, river water, tap water</a:t>
            </a:r>
          </a:p>
          <a:p>
            <a:pPr marL="0" indent="0">
              <a:buNone/>
            </a:pPr>
            <a:r>
              <a:rPr lang="en-US" dirty="0" smtClean="0"/>
              <a:t>2) Record your data in a table. Estimate the pH level using the universal pH paper. Classify if it an acid or a base.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0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Students are expected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56" y="1339009"/>
            <a:ext cx="8351945" cy="4787155"/>
          </a:xfrm>
        </p:spPr>
        <p:txBody>
          <a:bodyPr>
            <a:noAutofit/>
          </a:bodyPr>
          <a:lstStyle/>
          <a:p>
            <a:pPr lvl="2"/>
            <a:r>
              <a:rPr lang="en-US" sz="2800" dirty="0"/>
              <a:t>Classify simple acids, bases and salts based on their name and </a:t>
            </a:r>
            <a:r>
              <a:rPr lang="en-US" sz="2800" dirty="0" smtClean="0"/>
              <a:t>formula;</a:t>
            </a:r>
            <a:endParaRPr lang="en-US" sz="2800" dirty="0"/>
          </a:p>
          <a:p>
            <a:pPr lvl="2"/>
            <a:r>
              <a:rPr lang="en-US" sz="2800" dirty="0" smtClean="0"/>
              <a:t>Evaluate </a:t>
            </a:r>
            <a:r>
              <a:rPr lang="en-US" sz="2800" dirty="0"/>
              <a:t>and select appropriate instruments for collecting evidence and appropriate processes for problem solving, inquiring, and decision-making by investigating the properties of acids, bases and </a:t>
            </a:r>
            <a:r>
              <a:rPr lang="en-US" sz="2800" dirty="0" smtClean="0"/>
              <a:t>salts;</a:t>
            </a:r>
            <a:endParaRPr lang="en-US" sz="2800" dirty="0"/>
          </a:p>
          <a:p>
            <a:pPr lvl="2"/>
            <a:r>
              <a:rPr lang="en-US" sz="2800" dirty="0"/>
              <a:t>Classify substances as acids, bases, or salts, based on their characteristic </a:t>
            </a:r>
            <a:r>
              <a:rPr lang="en-US" sz="2800" dirty="0" smtClean="0"/>
              <a:t>properties; and</a:t>
            </a:r>
            <a:endParaRPr lang="en-US" sz="2800" dirty="0"/>
          </a:p>
          <a:p>
            <a:pPr lvl="2"/>
            <a:r>
              <a:rPr lang="en-US" sz="2800" dirty="0"/>
              <a:t>Describe how neutralization involves tempering the effects of an acid with a base and vice-</a:t>
            </a:r>
            <a:r>
              <a:rPr lang="en-US" sz="2800" dirty="0" smtClean="0"/>
              <a:t>versa.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5190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Perform Investigation 7-C</a:t>
            </a:r>
          </a:p>
          <a:p>
            <a:pPr marL="0" indent="0">
              <a:buNone/>
            </a:pPr>
            <a:r>
              <a:rPr lang="en-US" dirty="0" smtClean="0"/>
              <a:t>To bring(by group):</a:t>
            </a:r>
          </a:p>
          <a:p>
            <a:pPr marL="0" indent="0">
              <a:buNone/>
            </a:pPr>
            <a:r>
              <a:rPr lang="en-US" dirty="0" smtClean="0"/>
              <a:t>2 red cabbage </a:t>
            </a:r>
          </a:p>
          <a:p>
            <a:pPr marL="0" indent="0">
              <a:buNone/>
            </a:pPr>
            <a:r>
              <a:rPr lang="en-US" dirty="0" smtClean="0"/>
              <a:t>lemon juice</a:t>
            </a:r>
          </a:p>
          <a:p>
            <a:pPr marL="0" indent="0">
              <a:buNone/>
            </a:pPr>
            <a:r>
              <a:rPr lang="en-US" dirty="0" smtClean="0"/>
              <a:t>vinegar, milk of </a:t>
            </a:r>
            <a:r>
              <a:rPr lang="en-US" dirty="0" smtClean="0"/>
              <a:t>magnesia or antacid tablet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rain water, distilled water</a:t>
            </a:r>
          </a:p>
          <a:p>
            <a:pPr marL="0" indent="0">
              <a:buNone/>
            </a:pPr>
            <a:r>
              <a:rPr lang="en-US" dirty="0" smtClean="0"/>
              <a:t>liquid soap, shampoo</a:t>
            </a:r>
          </a:p>
          <a:p>
            <a:pPr marL="0" indent="0">
              <a:buNone/>
            </a:pPr>
            <a:r>
              <a:rPr lang="en-US" dirty="0" smtClean="0"/>
              <a:t>house hold ammonia</a:t>
            </a:r>
          </a:p>
          <a:p>
            <a:pPr marL="0" indent="0">
              <a:buNone/>
            </a:pPr>
            <a:r>
              <a:rPr lang="en-US" dirty="0" smtClean="0"/>
              <a:t>club soda, clean drinking straw, 10 plastic cups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9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12586" y="274637"/>
            <a:ext cx="7987834" cy="133900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Strong and Weak Acids/Bases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535951"/>
            <a:ext cx="739434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Strong acids/bases</a:t>
            </a:r>
            <a:r>
              <a:rPr lang="en-US" sz="2800" dirty="0"/>
              <a:t> – 100% dissociation into </a:t>
            </a:r>
            <a:r>
              <a:rPr lang="en-US" sz="2800" dirty="0" smtClean="0"/>
              <a:t>ions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3600" dirty="0" err="1">
                <a:solidFill>
                  <a:srgbClr val="FF6699"/>
                </a:solidFill>
              </a:rPr>
              <a:t>HCl</a:t>
            </a:r>
            <a:r>
              <a:rPr lang="en-US" sz="3600" dirty="0">
                <a:solidFill>
                  <a:srgbClr val="0033CC"/>
                </a:solidFill>
              </a:rPr>
              <a:t>				</a:t>
            </a:r>
            <a:r>
              <a:rPr lang="en-US" sz="3600" dirty="0" err="1">
                <a:solidFill>
                  <a:srgbClr val="0099FF"/>
                </a:solidFill>
              </a:rPr>
              <a:t>NaOH</a:t>
            </a:r>
            <a:endParaRPr lang="en-US" sz="3600" dirty="0">
              <a:solidFill>
                <a:srgbClr val="0099FF"/>
              </a:solidFill>
            </a:endParaRPr>
          </a:p>
          <a:p>
            <a:r>
              <a:rPr lang="en-US" sz="3600" dirty="0">
                <a:solidFill>
                  <a:srgbClr val="0033CC"/>
                </a:solidFill>
              </a:rPr>
              <a:t>	</a:t>
            </a:r>
            <a:r>
              <a:rPr lang="en-US" sz="3600" dirty="0">
                <a:solidFill>
                  <a:srgbClr val="FF6699"/>
                </a:solidFill>
              </a:rPr>
              <a:t>HNO</a:t>
            </a:r>
            <a:r>
              <a:rPr lang="en-US" sz="3600" baseline="-25000" dirty="0">
                <a:solidFill>
                  <a:srgbClr val="FF6699"/>
                </a:solidFill>
              </a:rPr>
              <a:t>3</a:t>
            </a:r>
            <a:r>
              <a:rPr lang="en-US" sz="3600" dirty="0">
                <a:solidFill>
                  <a:srgbClr val="0033CC"/>
                </a:solidFill>
              </a:rPr>
              <a:t>			</a:t>
            </a:r>
            <a:r>
              <a:rPr lang="en-US" sz="3600" dirty="0">
                <a:solidFill>
                  <a:srgbClr val="0099FF"/>
                </a:solidFill>
              </a:rPr>
              <a:t>KOH</a:t>
            </a:r>
          </a:p>
          <a:p>
            <a:r>
              <a:rPr lang="en-US" sz="3600" dirty="0">
                <a:solidFill>
                  <a:srgbClr val="0033CC"/>
                </a:solidFill>
              </a:rPr>
              <a:t>	</a:t>
            </a:r>
            <a:r>
              <a:rPr lang="en-US" sz="3600" dirty="0">
                <a:solidFill>
                  <a:srgbClr val="FF6699"/>
                </a:solidFill>
              </a:rPr>
              <a:t>H</a:t>
            </a:r>
            <a:r>
              <a:rPr lang="en-US" sz="3600" baseline="-25000" dirty="0">
                <a:solidFill>
                  <a:srgbClr val="FF6699"/>
                </a:solidFill>
              </a:rPr>
              <a:t>2</a:t>
            </a:r>
            <a:r>
              <a:rPr lang="en-US" sz="3600" dirty="0">
                <a:solidFill>
                  <a:srgbClr val="FF6699"/>
                </a:solidFill>
              </a:rPr>
              <a:t>SO</a:t>
            </a:r>
            <a:r>
              <a:rPr lang="en-US" sz="3600" baseline="-25000" dirty="0">
                <a:solidFill>
                  <a:srgbClr val="FF6699"/>
                </a:solidFill>
              </a:rPr>
              <a:t>4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4267200"/>
            <a:ext cx="82296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Weak acids/bases</a:t>
            </a:r>
            <a:r>
              <a:rPr lang="en-US" sz="2800" dirty="0"/>
              <a:t> – partial dissociation, 			    		</a:t>
            </a:r>
            <a:r>
              <a:rPr lang="en-US" sz="2800" dirty="0" smtClean="0"/>
              <a:t>   both </a:t>
            </a:r>
            <a:r>
              <a:rPr lang="en-US" sz="2800" dirty="0"/>
              <a:t>ions and molecules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3600" dirty="0">
                <a:solidFill>
                  <a:srgbClr val="FF6699"/>
                </a:solidFill>
              </a:rPr>
              <a:t>CH</a:t>
            </a:r>
            <a:r>
              <a:rPr lang="en-US" sz="3600" baseline="-25000" dirty="0">
                <a:solidFill>
                  <a:srgbClr val="FF6699"/>
                </a:solidFill>
              </a:rPr>
              <a:t>3</a:t>
            </a:r>
            <a:r>
              <a:rPr lang="en-US" sz="3600" dirty="0">
                <a:solidFill>
                  <a:srgbClr val="FF6699"/>
                </a:solidFill>
              </a:rPr>
              <a:t>COOH</a:t>
            </a:r>
            <a:r>
              <a:rPr lang="en-US" sz="3600" dirty="0"/>
              <a:t>		</a:t>
            </a:r>
            <a:r>
              <a:rPr lang="en-US" sz="3600" dirty="0">
                <a:solidFill>
                  <a:srgbClr val="0099FF"/>
                </a:solidFill>
              </a:rPr>
              <a:t>NH</a:t>
            </a:r>
            <a:r>
              <a:rPr lang="en-US" sz="3600" baseline="-25000" dirty="0">
                <a:solidFill>
                  <a:srgbClr val="0099FF"/>
                </a:solidFill>
              </a:rPr>
              <a:t>3</a:t>
            </a:r>
            <a:endParaRPr lang="en-US" sz="3600" dirty="0">
              <a:solidFill>
                <a:srgbClr val="0099FF"/>
              </a:solidFill>
            </a:endParaRPr>
          </a:p>
          <a:p>
            <a:r>
              <a:rPr lang="en-US" sz="3600" dirty="0"/>
              <a:t>	 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3657600" y="6172200"/>
            <a:ext cx="2286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673100"/>
            <a:ext cx="2099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percent ionization</a:t>
            </a:r>
            <a:r>
              <a:rPr lang="en-US" dirty="0">
                <a:solidFill>
                  <a:srgbClr val="0000FF"/>
                </a:solidFill>
              </a:rPr>
              <a:t> = </a:t>
            </a: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163888" y="533400"/>
            <a:ext cx="5427662" cy="766763"/>
            <a:chOff x="1046" y="1591"/>
            <a:chExt cx="3419" cy="483"/>
          </a:xfrm>
        </p:grpSpPr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1046" y="1591"/>
              <a:ext cx="2970" cy="483"/>
              <a:chOff x="1046" y="1591"/>
              <a:chExt cx="2970" cy="483"/>
            </a:xfrm>
          </p:grpSpPr>
          <p:sp>
            <p:nvSpPr>
              <p:cNvPr id="25603" name="Text Box 3"/>
              <p:cNvSpPr txBox="1">
                <a:spLocks noChangeArrowheads="1"/>
              </p:cNvSpPr>
              <p:nvPr/>
            </p:nvSpPr>
            <p:spPr bwMode="auto">
              <a:xfrm>
                <a:off x="1046" y="1591"/>
                <a:ext cx="297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Ionized acid concentration at equilibrium</a:t>
                </a:r>
              </a:p>
            </p:txBody>
          </p:sp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1527" y="1824"/>
                <a:ext cx="20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Initial concentration of acid</a:t>
                </a:r>
              </a:p>
            </p:txBody>
          </p:sp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>
                <a:off x="1091" y="1824"/>
                <a:ext cx="288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960" y="1680"/>
              <a:ext cx="5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x 100%</a:t>
              </a:r>
            </a:p>
          </p:txBody>
        </p:sp>
      </p:grp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22150" y="1598934"/>
            <a:ext cx="64791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 refers to the number of molecules that will ionize for every 100</a:t>
            </a:r>
          </a:p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molecules that dissolve.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228600" y="2285999"/>
            <a:ext cx="4449763" cy="828675"/>
            <a:chOff x="1190" y="1648"/>
            <a:chExt cx="2803" cy="522"/>
          </a:xfrm>
        </p:grpSpPr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190" y="1801"/>
              <a:ext cx="13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Percent ionization = </a:t>
              </a:r>
            </a:p>
          </p:txBody>
        </p: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2992" y="1648"/>
              <a:ext cx="496" cy="522"/>
              <a:chOff x="1190" y="3288"/>
              <a:chExt cx="496" cy="522"/>
            </a:xfrm>
          </p:grpSpPr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>
                <a:off x="1252" y="3288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[H</a:t>
                </a:r>
                <a:r>
                  <a:rPr lang="en-US" baseline="30000">
                    <a:solidFill>
                      <a:srgbClr val="0000FF"/>
                    </a:solidFill>
                  </a:rPr>
                  <a:t>+</a:t>
                </a:r>
                <a:r>
                  <a:rPr lang="en-US">
                    <a:solidFill>
                      <a:srgbClr val="0000FF"/>
                    </a:solidFill>
                  </a:rPr>
                  <a:t>]</a:t>
                </a:r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1190" y="3577"/>
                <a:ext cx="45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[HA]</a:t>
                </a:r>
                <a:r>
                  <a:rPr lang="en-US" baseline="-25000">
                    <a:solidFill>
                      <a:srgbClr val="0000FF"/>
                    </a:solidFill>
                  </a:rPr>
                  <a:t>0</a:t>
                </a:r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>
                <a:off x="1254" y="359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488" y="1800"/>
              <a:ext cx="5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x 100%</a:t>
              </a:r>
            </a:p>
          </p:txBody>
        </p:sp>
      </p:grp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219700" y="2527300"/>
            <a:ext cx="28871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[HA]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= initial concentration</a:t>
            </a:r>
          </a:p>
        </p:txBody>
      </p:sp>
      <p:pic>
        <p:nvPicPr>
          <p:cNvPr id="25619" name="Picture 19" descr="CHA56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>
            <a:fillRect/>
          </a:stretch>
        </p:blipFill>
        <p:spPr bwMode="auto">
          <a:xfrm>
            <a:off x="2362200" y="3352801"/>
            <a:ext cx="4419600" cy="27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6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43" y="274637"/>
            <a:ext cx="8077481" cy="1339009"/>
          </a:xfrm>
        </p:spPr>
        <p:txBody>
          <a:bodyPr/>
          <a:lstStyle/>
          <a:p>
            <a:r>
              <a:rPr lang="en-US" sz="4000" dirty="0">
                <a:latin typeface="Times New Roman" charset="0"/>
              </a:rPr>
              <a:t>Why Learn about Acids &amp; Bases?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is the pH level of </a:t>
            </a:r>
            <a:r>
              <a:rPr lang="en-US" dirty="0" smtClean="0"/>
              <a:t>NC </a:t>
            </a:r>
            <a:r>
              <a:rPr lang="en-US" dirty="0"/>
              <a:t>tap water?</a:t>
            </a:r>
          </a:p>
          <a:p>
            <a:endParaRPr lang="en-US" dirty="0"/>
          </a:p>
          <a:p>
            <a:r>
              <a:rPr lang="en-US" dirty="0"/>
              <a:t>The pH of a swimming pool must be checked periodically. Why?</a:t>
            </a:r>
          </a:p>
          <a:p>
            <a:endParaRPr lang="en-US" dirty="0"/>
          </a:p>
          <a:p>
            <a:r>
              <a:rPr lang="en-US" dirty="0"/>
              <a:t>Is it important for </a:t>
            </a:r>
            <a:r>
              <a:rPr lang="en-US" dirty="0" smtClean="0"/>
              <a:t>lakes </a:t>
            </a:r>
            <a:r>
              <a:rPr lang="en-US" dirty="0"/>
              <a:t>&amp; </a:t>
            </a:r>
            <a:r>
              <a:rPr lang="en-US" dirty="0" smtClean="0"/>
              <a:t>rivers </a:t>
            </a:r>
            <a:r>
              <a:rPr lang="en-US" dirty="0"/>
              <a:t>to maintain a certain pH?</a:t>
            </a:r>
          </a:p>
        </p:txBody>
      </p:sp>
    </p:spTree>
    <p:extLst>
      <p:ext uri="{BB962C8B-B14F-4D97-AF65-F5344CB8AC3E}">
        <p14:creationId xmlns:p14="http://schemas.microsoft.com/office/powerpoint/2010/main" val="280416167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3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33" t="4152" b="-7040"/>
          <a:stretch/>
        </p:blipFill>
        <p:spPr>
          <a:xfrm rot="16200000">
            <a:off x="1443831" y="-294204"/>
            <a:ext cx="7272339" cy="8516473"/>
          </a:xfrm>
        </p:spPr>
      </p:pic>
    </p:spTree>
    <p:extLst>
      <p:ext uri="{BB962C8B-B14F-4D97-AF65-F5344CB8AC3E}">
        <p14:creationId xmlns:p14="http://schemas.microsoft.com/office/powerpoint/2010/main" val="22953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12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4" b="-9624"/>
          <a:stretch>
            <a:fillRect/>
          </a:stretch>
        </p:blipFill>
        <p:spPr>
          <a:xfrm>
            <a:off x="552824" y="-268941"/>
            <a:ext cx="8337176" cy="7126941"/>
          </a:xfrm>
        </p:spPr>
      </p:pic>
    </p:spTree>
    <p:extLst>
      <p:ext uri="{BB962C8B-B14F-4D97-AF65-F5344CB8AC3E}">
        <p14:creationId xmlns:p14="http://schemas.microsoft.com/office/powerpoint/2010/main" val="333281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72339" cy="1339009"/>
          </a:xfrm>
        </p:spPr>
        <p:txBody>
          <a:bodyPr/>
          <a:lstStyle/>
          <a:p>
            <a:r>
              <a:rPr lang="en-US" dirty="0">
                <a:solidFill>
                  <a:srgbClr val="FF6699"/>
                </a:solidFill>
              </a:rPr>
              <a:t>Neutralization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1082581"/>
            <a:ext cx="7048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In general: 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Acid   </a:t>
            </a:r>
            <a:r>
              <a:rPr lang="en-US" sz="2800" dirty="0"/>
              <a:t>+   Base   </a:t>
            </a:r>
            <a:r>
              <a:rPr lang="en-US" sz="2800" dirty="0">
                <a:sym typeface="Wingdings" charset="0"/>
              </a:rPr>
              <a:t>  Salt   +  Water</a:t>
            </a:r>
            <a:endParaRPr lang="en-US" sz="28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5875" y="2514600"/>
            <a:ext cx="905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All neutralization reactions are </a:t>
            </a:r>
            <a:r>
              <a:rPr lang="en-US" sz="2400" u="sng" dirty="0"/>
              <a:t>double displacement</a:t>
            </a:r>
            <a:r>
              <a:rPr lang="en-US" sz="2400" dirty="0"/>
              <a:t> reactions.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50925" y="3378200"/>
            <a:ext cx="7091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>
                <a:solidFill>
                  <a:srgbClr val="0033CC"/>
                </a:solidFill>
              </a:rPr>
              <a:t>Cl</a:t>
            </a:r>
            <a:r>
              <a:rPr lang="en-US"/>
              <a:t>   +   </a:t>
            </a:r>
            <a:r>
              <a:rPr lang="en-US">
                <a:solidFill>
                  <a:srgbClr val="33CC33"/>
                </a:solidFill>
              </a:rPr>
              <a:t>Na</a:t>
            </a:r>
            <a:r>
              <a:rPr lang="en-US"/>
              <a:t>OH    </a:t>
            </a:r>
            <a:r>
              <a:rPr lang="en-US">
                <a:sym typeface="Wingdings" charset="0"/>
              </a:rPr>
              <a:t>    </a:t>
            </a:r>
            <a:r>
              <a:rPr lang="en-US">
                <a:solidFill>
                  <a:srgbClr val="33CC33"/>
                </a:solidFill>
                <a:sym typeface="Wingdings" charset="0"/>
              </a:rPr>
              <a:t>Na</a:t>
            </a:r>
            <a:r>
              <a:rPr lang="en-US">
                <a:solidFill>
                  <a:srgbClr val="0033CC"/>
                </a:solidFill>
                <a:sym typeface="Wingdings" charset="0"/>
              </a:rPr>
              <a:t>Cl</a:t>
            </a:r>
            <a:r>
              <a:rPr lang="en-US">
                <a:sym typeface="Wingdings" charset="0"/>
              </a:rPr>
              <a:t>   +  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H</a:t>
            </a:r>
            <a:r>
              <a:rPr lang="en-US">
                <a:sym typeface="Wingdings" charset="0"/>
              </a:rPr>
              <a:t>OH</a:t>
            </a:r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143000" y="2971800"/>
            <a:ext cx="2209800" cy="381000"/>
          </a:xfrm>
          <a:prstGeom prst="curvedDownArrow">
            <a:avLst>
              <a:gd name="adj1" fmla="val 42515"/>
              <a:gd name="adj2" fmla="val 111435"/>
              <a:gd name="adj3" fmla="val 35648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flipH="1" flipV="1">
            <a:off x="1066255" y="3962400"/>
            <a:ext cx="2209800" cy="427824"/>
          </a:xfrm>
          <a:prstGeom prst="curvedDownArrow">
            <a:avLst>
              <a:gd name="adj1" fmla="val 42515"/>
              <a:gd name="adj2" fmla="val 111435"/>
              <a:gd name="adj3" fmla="val 35648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90600" y="4752975"/>
            <a:ext cx="446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HCl   +   Mg(OH)</a:t>
            </a:r>
            <a:r>
              <a:rPr lang="en-US" baseline="-25000"/>
              <a:t>2</a:t>
            </a:r>
            <a:r>
              <a:rPr lang="en-US"/>
              <a:t>  </a:t>
            </a:r>
            <a:r>
              <a:rPr lang="en-US">
                <a:sym typeface="Wingdings" charset="0"/>
              </a:rPr>
              <a:t>   </a:t>
            </a:r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990600" y="5715000"/>
            <a:ext cx="4822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SO</a:t>
            </a:r>
            <a:r>
              <a:rPr lang="en-US" baseline="-25000"/>
              <a:t>4</a:t>
            </a:r>
            <a:r>
              <a:rPr lang="en-US"/>
              <a:t>   +   NaHCO</a:t>
            </a:r>
            <a:r>
              <a:rPr lang="en-US" baseline="-25000"/>
              <a:t>3</a:t>
            </a:r>
            <a:r>
              <a:rPr lang="en-US"/>
              <a:t>  </a:t>
            </a:r>
            <a:r>
              <a:rPr lang="en-US">
                <a:sym typeface="Wingdings" charset="0"/>
              </a:rPr>
              <a:t>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/>
      <p:bldP spid="61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person has hyperacidity, what medicine he has to take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0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Find any English articles online that features about acid rain. Print it in an A4 paper.</a:t>
            </a:r>
          </a:p>
          <a:p>
            <a:pPr algn="just"/>
            <a:r>
              <a:rPr lang="en-US" dirty="0" smtClean="0"/>
              <a:t>Write an article about why acid rain is dangerous to the environment and convince people to listen to you. Advocate environmental awareness.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What is </a:t>
            </a:r>
            <a:r>
              <a:rPr lang="en-US" dirty="0" smtClean="0">
                <a:solidFill>
                  <a:srgbClr val="0000FF"/>
                </a:solidFill>
              </a:rPr>
              <a:t>an acid </a:t>
            </a:r>
            <a:r>
              <a:rPr lang="en-US" dirty="0">
                <a:solidFill>
                  <a:srgbClr val="0000FF"/>
                </a:solidFill>
              </a:rPr>
              <a:t>rain?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835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(g)  +   H</a:t>
            </a:r>
            <a:r>
              <a:rPr lang="en-US" baseline="-25000"/>
              <a:t>2</a:t>
            </a:r>
            <a:r>
              <a:rPr lang="en-US"/>
              <a:t>O  </a:t>
            </a:r>
            <a:r>
              <a:rPr lang="en-US">
                <a:sym typeface="Wingdings 3" charset="0"/>
              </a:rPr>
              <a:t></a:t>
            </a:r>
            <a:r>
              <a:rPr lang="en-US">
                <a:sym typeface="Wingdings" charset="0"/>
              </a:rPr>
              <a:t>  H</a:t>
            </a:r>
            <a:r>
              <a:rPr lang="en-US" baseline="-25000">
                <a:sym typeface="Wingdings" charset="0"/>
              </a:rPr>
              <a:t>2</a:t>
            </a:r>
            <a:r>
              <a:rPr lang="en-US">
                <a:sym typeface="Wingdings" charset="0"/>
              </a:rPr>
              <a:t>CO</a:t>
            </a:r>
            <a:r>
              <a:rPr lang="en-US" baseline="-25000">
                <a:sym typeface="Wingdings" charset="0"/>
              </a:rPr>
              <a:t>3</a:t>
            </a:r>
            <a:r>
              <a:rPr lang="en-US">
                <a:sym typeface="Wingdings" charset="0"/>
              </a:rPr>
              <a:t>  </a:t>
            </a:r>
            <a:r>
              <a:rPr lang="en-US">
                <a:sym typeface="Wingdings 3" charset="0"/>
              </a:rPr>
              <a:t></a:t>
            </a:r>
            <a:r>
              <a:rPr lang="en-US">
                <a:sym typeface="Wingdings" charset="0"/>
              </a:rPr>
              <a:t> 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H</a:t>
            </a:r>
            <a:r>
              <a:rPr lang="en-US" baseline="30000">
                <a:solidFill>
                  <a:srgbClr val="FF0000"/>
                </a:solidFill>
                <a:sym typeface="Wingdings" charset="0"/>
              </a:rPr>
              <a:t>+</a:t>
            </a:r>
            <a:r>
              <a:rPr lang="en-US">
                <a:sym typeface="Wingdings" charset="0"/>
              </a:rPr>
              <a:t>  +  HCO</a:t>
            </a:r>
            <a:r>
              <a:rPr lang="en-US" baseline="-25000">
                <a:sym typeface="Wingdings" charset="0"/>
              </a:rPr>
              <a:t>3</a:t>
            </a:r>
            <a:r>
              <a:rPr lang="en-US" baseline="30000">
                <a:sym typeface="Wingdings" charset="0"/>
              </a:rPr>
              <a:t>-</a:t>
            </a:r>
            <a:endParaRPr lang="en-US" baseline="3000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764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Dissolved carbon dioxide lowers the pH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04800" y="3352800"/>
            <a:ext cx="7886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Atmospheric pollutants from combustion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1000" y="4191000"/>
            <a:ext cx="6137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NO, NO</a:t>
            </a:r>
            <a:r>
              <a:rPr lang="en-US" baseline="-25000"/>
              <a:t>2</a:t>
            </a:r>
            <a:r>
              <a:rPr lang="en-US"/>
              <a:t>  +   H</a:t>
            </a:r>
            <a:r>
              <a:rPr lang="en-US" baseline="-25000"/>
              <a:t>2</a:t>
            </a:r>
            <a:r>
              <a:rPr lang="en-US"/>
              <a:t>O  …   </a:t>
            </a:r>
            <a:r>
              <a:rPr lang="en-US">
                <a:sym typeface="Wingdings" charset="0"/>
              </a:rPr>
              <a:t> 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HNO</a:t>
            </a:r>
            <a:r>
              <a:rPr lang="en-US" baseline="-25000">
                <a:solidFill>
                  <a:srgbClr val="FF0000"/>
                </a:solidFill>
                <a:sym typeface="Wingdings" charset="0"/>
              </a:rPr>
              <a:t>3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57200" y="5181600"/>
            <a:ext cx="6218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SO</a:t>
            </a:r>
            <a:r>
              <a:rPr lang="en-US" baseline="-25000"/>
              <a:t>2</a:t>
            </a:r>
            <a:r>
              <a:rPr lang="en-US"/>
              <a:t>, SO</a:t>
            </a:r>
            <a:r>
              <a:rPr lang="en-US" baseline="-25000"/>
              <a:t>3</a:t>
            </a:r>
            <a:r>
              <a:rPr lang="en-US"/>
              <a:t>   +   H</a:t>
            </a:r>
            <a:r>
              <a:rPr lang="en-US" baseline="-25000"/>
              <a:t>2</a:t>
            </a:r>
            <a:r>
              <a:rPr lang="en-US"/>
              <a:t>O …  </a:t>
            </a:r>
            <a:r>
              <a:rPr lang="en-US">
                <a:sym typeface="Wingdings" charset="0"/>
              </a:rPr>
              <a:t>  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H</a:t>
            </a:r>
            <a:r>
              <a:rPr lang="en-US" baseline="-25000">
                <a:solidFill>
                  <a:srgbClr val="FF0000"/>
                </a:solidFill>
                <a:sym typeface="Wingdings" charset="0"/>
              </a:rPr>
              <a:t>2</a:t>
            </a:r>
            <a:r>
              <a:rPr lang="en-US">
                <a:solidFill>
                  <a:srgbClr val="FF0000"/>
                </a:solidFill>
                <a:sym typeface="Wingdings" charset="0"/>
              </a:rPr>
              <a:t>SO</a:t>
            </a:r>
            <a:r>
              <a:rPr lang="en-US" baseline="-25000">
                <a:solidFill>
                  <a:srgbClr val="FF0000"/>
                </a:solidFill>
                <a:sym typeface="Wingdings" charset="0"/>
              </a:rPr>
              <a:t>4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781800" y="4191000"/>
            <a:ext cx="15351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both</a:t>
            </a:r>
          </a:p>
          <a:p>
            <a:r>
              <a:rPr lang="en-US">
                <a:solidFill>
                  <a:srgbClr val="0000FF"/>
                </a:solidFill>
              </a:rPr>
              <a:t>strong </a:t>
            </a:r>
          </a:p>
          <a:p>
            <a:r>
              <a:rPr lang="en-US">
                <a:solidFill>
                  <a:srgbClr val="0000FF"/>
                </a:solidFill>
              </a:rPr>
              <a:t>acids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33400" y="3200400"/>
            <a:ext cx="784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57600" y="5943600"/>
            <a:ext cx="171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pH &lt; 5.3</a:t>
            </a:r>
          </a:p>
        </p:txBody>
      </p:sp>
    </p:spTree>
    <p:extLst>
      <p:ext uri="{BB962C8B-B14F-4D97-AF65-F5344CB8AC3E}">
        <p14:creationId xmlns:p14="http://schemas.microsoft.com/office/powerpoint/2010/main" val="338023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8" grpId="0"/>
      <p:bldP spid="40969" grpId="0"/>
      <p:bldP spid="40970" grpId="0"/>
      <p:bldP spid="40971" grpId="0" animBg="1"/>
      <p:bldP spid="409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70568"/>
            <a:ext cx="7272339" cy="4324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solvent</a:t>
            </a:r>
          </a:p>
          <a:p>
            <a:pPr marL="0" indent="0">
              <a:buNone/>
            </a:pPr>
            <a:r>
              <a:rPr lang="en-US" dirty="0" smtClean="0"/>
              <a:t>solute</a:t>
            </a:r>
          </a:p>
          <a:p>
            <a:pPr marL="0" indent="0">
              <a:buNone/>
            </a:pPr>
            <a:r>
              <a:rPr lang="en-US" dirty="0" smtClean="0"/>
              <a:t>electrolyte</a:t>
            </a:r>
          </a:p>
          <a:p>
            <a:pPr marL="0" indent="0">
              <a:buNone/>
            </a:pPr>
            <a:r>
              <a:rPr lang="en-US" dirty="0" smtClean="0"/>
              <a:t>corrode, corrosive</a:t>
            </a:r>
          </a:p>
          <a:p>
            <a:pPr marL="0" indent="0">
              <a:buNone/>
            </a:pPr>
            <a:r>
              <a:rPr lang="en-US" dirty="0" smtClean="0"/>
              <a:t>ions</a:t>
            </a:r>
          </a:p>
          <a:p>
            <a:pPr marL="0" indent="0">
              <a:buNone/>
            </a:pPr>
            <a:r>
              <a:rPr lang="en-US" dirty="0" smtClean="0"/>
              <a:t>hyperacidity</a:t>
            </a:r>
          </a:p>
          <a:p>
            <a:pPr marL="0" indent="0">
              <a:buNone/>
            </a:pPr>
            <a:r>
              <a:rPr lang="en-US" dirty="0" smtClean="0"/>
              <a:t>conjugate</a:t>
            </a:r>
          </a:p>
          <a:p>
            <a:pPr marL="0" indent="0">
              <a:buNone/>
            </a:pPr>
            <a:r>
              <a:rPr lang="en-US" dirty="0" smtClean="0"/>
              <a:t>dissociate, associate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9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Inv. 7-D (Except Part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8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7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6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http://chemistry.tutorvista.com/inorganic-chemistry/acids-bases-and-</a:t>
            </a:r>
            <a:r>
              <a:rPr lang="fi-FI" dirty="0" smtClean="0">
                <a:hlinkClick r:id="rId2"/>
              </a:rPr>
              <a:t>salts.html</a:t>
            </a:r>
            <a:endParaRPr lang="fi-FI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10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Acids – produce H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</a:pPr>
            <a:r>
              <a:rPr lang="en-US" dirty="0"/>
              <a:t>Bases - produce OH</a:t>
            </a:r>
            <a:r>
              <a:rPr lang="en-US" baseline="30000" dirty="0"/>
              <a:t>-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Acids – donate H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</a:pPr>
            <a:r>
              <a:rPr lang="en-US" dirty="0"/>
              <a:t>Bases – accept H</a:t>
            </a:r>
            <a:r>
              <a:rPr lang="en-US" baseline="30000" dirty="0"/>
              <a:t>+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Acids – accept e</a:t>
            </a:r>
            <a:r>
              <a:rPr lang="en-US" baseline="30000" dirty="0"/>
              <a:t>-</a:t>
            </a:r>
            <a:r>
              <a:rPr lang="en-US" dirty="0"/>
              <a:t> pair</a:t>
            </a:r>
          </a:p>
          <a:p>
            <a:pPr>
              <a:lnSpc>
                <a:spcPct val="90000"/>
              </a:lnSpc>
            </a:pPr>
            <a:r>
              <a:rPr lang="en-US" dirty="0"/>
              <a:t>Bases – donate e</a:t>
            </a:r>
            <a:r>
              <a:rPr lang="en-US" baseline="30000" dirty="0"/>
              <a:t>-</a:t>
            </a:r>
            <a:r>
              <a:rPr lang="en-US" dirty="0"/>
              <a:t> pair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228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Arrehenius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320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Bronsted</a:t>
            </a:r>
            <a:r>
              <a:rPr lang="en-US" dirty="0">
                <a:solidFill>
                  <a:srgbClr val="0033CC"/>
                </a:solidFill>
              </a:rPr>
              <a:t>-Lowry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46125" y="50292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Lewis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2971800"/>
            <a:ext cx="8686800" cy="16764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69100" y="1828800"/>
            <a:ext cx="187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only in water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004050" y="3610723"/>
            <a:ext cx="1666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solvent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402789" y="6126163"/>
            <a:ext cx="8065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used in organic chemistry</a:t>
            </a:r>
            <a:r>
              <a:rPr lang="en-US" sz="2400" dirty="0" smtClean="0">
                <a:solidFill>
                  <a:srgbClr val="FF0000"/>
                </a:solidFill>
              </a:rPr>
              <a:t>, wider </a:t>
            </a:r>
            <a:r>
              <a:rPr lang="en-US" sz="2400" dirty="0">
                <a:solidFill>
                  <a:srgbClr val="FF0000"/>
                </a:solidFill>
              </a:rPr>
              <a:t>range of substances</a:t>
            </a:r>
          </a:p>
        </p:txBody>
      </p:sp>
    </p:spTree>
    <p:extLst>
      <p:ext uri="{BB962C8B-B14F-4D97-AF65-F5344CB8AC3E}">
        <p14:creationId xmlns:p14="http://schemas.microsoft.com/office/powerpoint/2010/main" val="32926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/>
      <p:bldP spid="5126" grpId="0"/>
      <p:bldP spid="5127" grpId="0" animBg="1"/>
      <p:bldP spid="5129" grpId="0"/>
      <p:bldP spid="5130" grpId="0"/>
      <p:bldP spid="5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133600"/>
            <a:ext cx="5562600" cy="655638"/>
          </a:xfrm>
        </p:spPr>
        <p:txBody>
          <a:bodyPr/>
          <a:lstStyle/>
          <a:p>
            <a:r>
              <a:rPr lang="en-US" sz="4000">
                <a:solidFill>
                  <a:srgbClr val="FF6699"/>
                </a:solidFill>
              </a:rPr>
              <a:t>Examples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400" y="3095625"/>
            <a:ext cx="2065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Arrhenius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85837" y="4404285"/>
            <a:ext cx="320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Bronsted</a:t>
            </a:r>
            <a:r>
              <a:rPr lang="en-US" dirty="0">
                <a:solidFill>
                  <a:srgbClr val="0033CC"/>
                </a:solidFill>
              </a:rPr>
              <a:t>-Lowry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29341" y="5610225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Lewis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886200" y="3095625"/>
            <a:ext cx="768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HCl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791200" y="3130176"/>
            <a:ext cx="1208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NaOH</a:t>
            </a:r>
            <a:endParaRPr lang="en-US" sz="2800" dirty="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886200" y="4404285"/>
            <a:ext cx="768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/>
              <a:t>HCl</a:t>
            </a:r>
            <a:endParaRPr lang="en-US" sz="2800" dirty="0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696200" y="4391025"/>
            <a:ext cx="88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NH</a:t>
            </a:r>
            <a:r>
              <a:rPr lang="en-US" sz="2800" baseline="-25000"/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954059" y="5562600"/>
            <a:ext cx="110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:NH</a:t>
            </a:r>
            <a:r>
              <a:rPr lang="en-US" baseline="-25000" dirty="0"/>
              <a:t>3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191000" y="5610225"/>
            <a:ext cx="77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BF</a:t>
            </a:r>
            <a:r>
              <a:rPr lang="en-US" sz="2800" baseline="-25000"/>
              <a:t>3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791200" y="4404285"/>
            <a:ext cx="95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HCN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914400" y="152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143000" y="457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 hydrogen ion in aqueous solution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371600" y="1143000"/>
            <a:ext cx="764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   +   H</a:t>
            </a:r>
            <a:r>
              <a:rPr lang="en-US" baseline="-25000"/>
              <a:t>2</a:t>
            </a:r>
            <a:r>
              <a:rPr lang="en-US"/>
              <a:t>O   </a:t>
            </a:r>
            <a:r>
              <a:rPr lang="en-US">
                <a:sym typeface="Wingdings" charset="0"/>
              </a:rPr>
              <a:t>   H</a:t>
            </a:r>
            <a:r>
              <a:rPr lang="en-US" baseline="-25000">
                <a:sym typeface="Wingdings" charset="0"/>
              </a:rPr>
              <a:t>3</a:t>
            </a:r>
            <a:r>
              <a:rPr lang="en-US">
                <a:sym typeface="Wingdings" charset="0"/>
              </a:rPr>
              <a:t>O</a:t>
            </a:r>
            <a:r>
              <a:rPr lang="en-US" baseline="30000">
                <a:sym typeface="Wingdings" charset="0"/>
              </a:rPr>
              <a:t>+    </a:t>
            </a:r>
            <a:r>
              <a:rPr lang="en-US">
                <a:sym typeface="Wingdings" charset="0"/>
              </a:rPr>
              <a:t>(hydronium ion)</a:t>
            </a:r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09600" y="1981200"/>
            <a:ext cx="8001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28696" name="Rectangle 24"/>
          <p:cNvSpPr>
            <a:spLocks noChangeArrowheads="1"/>
          </p:cNvSpPr>
          <p:nvPr/>
        </p:nvSpPr>
        <p:spPr bwMode="auto">
          <a:xfrm>
            <a:off x="5410200" y="1036638"/>
            <a:ext cx="2523565" cy="685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8686" grpId="0"/>
      <p:bldP spid="28687" grpId="0"/>
      <p:bldP spid="28688" grpId="0"/>
      <p:bldP spid="28689" grpId="0"/>
      <p:bldP spid="28690" grpId="0"/>
      <p:bldP spid="28691" grpId="0"/>
      <p:bldP spid="286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61734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Arrhenius acid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is a substance that produces H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(H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in water</a:t>
            </a:r>
          </a:p>
        </p:txBody>
      </p:sp>
      <p:pic>
        <p:nvPicPr>
          <p:cNvPr id="5123" name="Picture 3" descr="cha56011_040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686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a56011_040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34541"/>
            <a:ext cx="86868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3733800"/>
            <a:ext cx="5680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Arrhenius base </a:t>
            </a:r>
            <a:r>
              <a:rPr lang="en-US" dirty="0">
                <a:solidFill>
                  <a:srgbClr val="3A4518"/>
                </a:solidFill>
              </a:rPr>
              <a:t>is a substance that produces OH</a:t>
            </a:r>
            <a:r>
              <a:rPr lang="en-US" baseline="30000" dirty="0">
                <a:solidFill>
                  <a:srgbClr val="3A4518"/>
                </a:solidFill>
              </a:rPr>
              <a:t>- </a:t>
            </a:r>
            <a:r>
              <a:rPr lang="en-US" dirty="0">
                <a:solidFill>
                  <a:srgbClr val="3A4518"/>
                </a:solidFill>
              </a:rPr>
              <a:t>in water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4.3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15052" y="152400"/>
            <a:ext cx="609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venir Black Oblique"/>
                <a:cs typeface="Avenir Black Oblique"/>
              </a:rPr>
              <a:t>1. Arrhenius Definition</a:t>
            </a:r>
            <a:endParaRPr lang="en-US" sz="3600" b="1" dirty="0">
              <a:solidFill>
                <a:srgbClr val="0000FF"/>
              </a:solidFill>
              <a:latin typeface="Avenir Black Oblique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57060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941" y="457200"/>
            <a:ext cx="9638553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Black Oblique"/>
                <a:cs typeface="Avenir Black Oblique"/>
              </a:rPr>
              <a:t>2.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Black Oblique"/>
                <a:cs typeface="Avenir Black Oblique"/>
              </a:rPr>
              <a:t>Brønsted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Black Oblique"/>
                <a:cs typeface="Avenir Black Oblique"/>
              </a:rPr>
              <a:t> – Lowry Definition</a:t>
            </a:r>
            <a:endParaRPr lang="en-US" sz="3600" dirty="0">
              <a:solidFill>
                <a:srgbClr val="0000FF"/>
              </a:solidFill>
              <a:latin typeface="Avenir Black Oblique"/>
              <a:cs typeface="Avenir Black Oblique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pPr marL="0" indent="0">
              <a:buNone/>
            </a:pP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buFontTx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Acids – proton donor</a:t>
            </a:r>
          </a:p>
          <a:p>
            <a:pPr lvl="1">
              <a:buFontTx/>
              <a:buNone/>
            </a:pP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buFontTx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Bases – proton acceptor</a:t>
            </a:r>
          </a:p>
          <a:p>
            <a:pPr lvl="1">
              <a:buFontTx/>
              <a:buNone/>
            </a:pP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buFontTx/>
              <a:buNone/>
            </a:pP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ja-JP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proton</a:t>
            </a:r>
            <a:r>
              <a:rPr lang="ja-JP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really just a hydrogen atom that has lost it</a:t>
            </a:r>
            <a:r>
              <a:rPr lang="ja-JP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electron!</a:t>
            </a:r>
          </a:p>
        </p:txBody>
      </p:sp>
      <p:pic>
        <p:nvPicPr>
          <p:cNvPr id="49156" name="Picture 4" descr="hydro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9459" y="2514600"/>
            <a:ext cx="2590800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0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6814686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solidFill>
                  <a:srgbClr val="3A4518"/>
                </a:solidFill>
              </a:rPr>
              <a:t>A </a:t>
            </a:r>
            <a:r>
              <a:rPr lang="en-US" sz="2800" dirty="0" err="1">
                <a:solidFill>
                  <a:srgbClr val="3A4518"/>
                </a:solidFill>
              </a:rPr>
              <a:t>Br</a:t>
            </a:r>
            <a:r>
              <a:rPr lang="en-US" sz="2800" dirty="0" err="1">
                <a:solidFill>
                  <a:srgbClr val="3A4518"/>
                </a:solidFill>
                <a:cs typeface="Times New Roman" charset="0"/>
              </a:rPr>
              <a:t>ø</a:t>
            </a:r>
            <a:r>
              <a:rPr lang="en-US" sz="2800" dirty="0" err="1">
                <a:solidFill>
                  <a:srgbClr val="3A4518"/>
                </a:solidFill>
              </a:rPr>
              <a:t>nsted</a:t>
            </a:r>
            <a:r>
              <a:rPr lang="en-US" sz="2800" dirty="0">
                <a:solidFill>
                  <a:srgbClr val="3A4518"/>
                </a:solidFill>
              </a:rPr>
              <a:t>-Lowry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acid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A4518"/>
                </a:solidFill>
              </a:rPr>
              <a:t>is a proton donor</a:t>
            </a:r>
          </a:p>
          <a:p>
            <a:r>
              <a:rPr lang="en-US" sz="2800" dirty="0">
                <a:solidFill>
                  <a:srgbClr val="3A4518"/>
                </a:solidFill>
              </a:rPr>
              <a:t>A </a:t>
            </a:r>
            <a:r>
              <a:rPr lang="en-US" sz="2800" dirty="0" err="1">
                <a:solidFill>
                  <a:srgbClr val="3A4518"/>
                </a:solidFill>
              </a:rPr>
              <a:t>Br</a:t>
            </a:r>
            <a:r>
              <a:rPr lang="en-US" sz="2800" dirty="0" err="1">
                <a:solidFill>
                  <a:srgbClr val="3A4518"/>
                </a:solidFill>
                <a:cs typeface="Times New Roman" charset="0"/>
              </a:rPr>
              <a:t>ø</a:t>
            </a:r>
            <a:r>
              <a:rPr lang="en-US" sz="2800" dirty="0" err="1">
                <a:solidFill>
                  <a:srgbClr val="3A4518"/>
                </a:solidFill>
              </a:rPr>
              <a:t>nsted</a:t>
            </a:r>
            <a:r>
              <a:rPr lang="en-US" sz="2800" dirty="0">
                <a:solidFill>
                  <a:srgbClr val="3A4518"/>
                </a:solidFill>
              </a:rPr>
              <a:t>-Lowry </a:t>
            </a:r>
            <a:r>
              <a:rPr lang="en-US" sz="2800" dirty="0">
                <a:solidFill>
                  <a:srgbClr val="0000FF"/>
                </a:solidFill>
              </a:rPr>
              <a:t>base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A4518"/>
                </a:solidFill>
              </a:rPr>
              <a:t>is a proton acceptor</a:t>
            </a:r>
          </a:p>
        </p:txBody>
      </p:sp>
      <p:pic>
        <p:nvPicPr>
          <p:cNvPr id="50179" name="Picture 3" descr="cha56011_04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9525" y="4622800"/>
            <a:ext cx="16160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conjugate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" y="4800600"/>
            <a:ext cx="6413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146177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1069</TotalTime>
  <Words>1250</Words>
  <Application>Microsoft Macintosh PowerPoint</Application>
  <PresentationFormat>On-screen Show (4:3)</PresentationFormat>
  <Paragraphs>249</Paragraphs>
  <Slides>42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Tradition</vt:lpstr>
      <vt:lpstr>Clip</vt:lpstr>
      <vt:lpstr>Œƒµµ</vt:lpstr>
      <vt:lpstr>π´ Ω</vt:lpstr>
      <vt:lpstr>ACIDS AND BASES</vt:lpstr>
      <vt:lpstr>PowerPoint Presentation</vt:lpstr>
      <vt:lpstr>Students are expected to:</vt:lpstr>
      <vt:lpstr>Vocabulary</vt:lpstr>
      <vt:lpstr>Definitions</vt:lpstr>
      <vt:lpstr>Examples</vt:lpstr>
      <vt:lpstr>PowerPoint Presentation</vt:lpstr>
      <vt:lpstr>2. Brønsted – Lowry Definition</vt:lpstr>
      <vt:lpstr>PowerPoint Presentation</vt:lpstr>
      <vt:lpstr>PowerPoint Presentation</vt:lpstr>
      <vt:lpstr>Conjugate Pairs</vt:lpstr>
      <vt:lpstr>3. Lewis Definition</vt:lpstr>
      <vt:lpstr>PowerPoint Presentation</vt:lpstr>
      <vt:lpstr>Lewis Acid/Base Reaction</vt:lpstr>
      <vt:lpstr>General Properties</vt:lpstr>
      <vt:lpstr>Common Characteristics Of Acids </vt:lpstr>
      <vt:lpstr>Other Properties of Acids</vt:lpstr>
      <vt:lpstr>Acid Nomenclature Review</vt:lpstr>
      <vt:lpstr>Common Characteristics of Bases</vt:lpstr>
      <vt:lpstr>Other Properties of Bases</vt:lpstr>
      <vt:lpstr>PowerPoint Presentation</vt:lpstr>
      <vt:lpstr>The Oxides of Elements</vt:lpstr>
      <vt:lpstr>Identifying Acids and Bases</vt:lpstr>
      <vt:lpstr>What is the pH scale?</vt:lpstr>
      <vt:lpstr>The pH scale</vt:lpstr>
      <vt:lpstr>PowerPoint Presentation</vt:lpstr>
      <vt:lpstr>PowerPoint Presentation</vt:lpstr>
      <vt:lpstr>PowerPoint Presentation</vt:lpstr>
      <vt:lpstr>Today’s Experiment</vt:lpstr>
      <vt:lpstr>Chemistry Lab</vt:lpstr>
      <vt:lpstr>Strong and Weak Acids/Bases</vt:lpstr>
      <vt:lpstr>PowerPoint Presentation</vt:lpstr>
      <vt:lpstr>Why Learn about Acids &amp; Bases?</vt:lpstr>
      <vt:lpstr>PowerPoint Presentation</vt:lpstr>
      <vt:lpstr>PowerPoint Presentation</vt:lpstr>
      <vt:lpstr>Neutralization</vt:lpstr>
      <vt:lpstr>Think about?</vt:lpstr>
      <vt:lpstr>Research Report</vt:lpstr>
      <vt:lpstr>What is an acid rain?</vt:lpstr>
      <vt:lpstr>Chemistry Lab</vt:lpstr>
      <vt:lpstr>Homework</vt:lpstr>
      <vt:lpstr>Weblinks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mac apple</dc:creator>
  <cp:lastModifiedBy>mac apple</cp:lastModifiedBy>
  <cp:revision>21</cp:revision>
  <dcterms:created xsi:type="dcterms:W3CDTF">2012-12-03T15:00:36Z</dcterms:created>
  <dcterms:modified xsi:type="dcterms:W3CDTF">2013-02-22T03:35:46Z</dcterms:modified>
</cp:coreProperties>
</file>