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01" r:id="rId2"/>
    <p:sldId id="302" r:id="rId3"/>
    <p:sldId id="303" r:id="rId4"/>
    <p:sldId id="304" r:id="rId5"/>
    <p:sldId id="320" r:id="rId6"/>
    <p:sldId id="332" r:id="rId7"/>
    <p:sldId id="333" r:id="rId8"/>
    <p:sldId id="334" r:id="rId9"/>
    <p:sldId id="341" r:id="rId10"/>
    <p:sldId id="347" r:id="rId11"/>
    <p:sldId id="348" r:id="rId12"/>
    <p:sldId id="335" r:id="rId13"/>
    <p:sldId id="336" r:id="rId14"/>
    <p:sldId id="337" r:id="rId15"/>
    <p:sldId id="331" r:id="rId16"/>
    <p:sldId id="338" r:id="rId17"/>
    <p:sldId id="339" r:id="rId18"/>
    <p:sldId id="300" r:id="rId19"/>
    <p:sldId id="319" r:id="rId20"/>
    <p:sldId id="342" r:id="rId21"/>
    <p:sldId id="257" r:id="rId22"/>
    <p:sldId id="258" r:id="rId23"/>
    <p:sldId id="346" r:id="rId24"/>
    <p:sldId id="259" r:id="rId25"/>
    <p:sldId id="315" r:id="rId26"/>
    <p:sldId id="321" r:id="rId27"/>
    <p:sldId id="344" r:id="rId28"/>
    <p:sldId id="345" r:id="rId29"/>
    <p:sldId id="260" r:id="rId30"/>
    <p:sldId id="262" r:id="rId31"/>
    <p:sldId id="264" r:id="rId32"/>
    <p:sldId id="266" r:id="rId33"/>
    <p:sldId id="343" r:id="rId34"/>
    <p:sldId id="340" r:id="rId35"/>
    <p:sldId id="329" r:id="rId36"/>
    <p:sldId id="309" r:id="rId37"/>
    <p:sldId id="310" r:id="rId38"/>
    <p:sldId id="312" r:id="rId39"/>
    <p:sldId id="313" r:id="rId40"/>
    <p:sldId id="269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EE28"/>
    <a:srgbClr val="1E3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7C19-A9C2-AD44-A527-33EC43A6BE83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85FAA-9F97-4A48-9446-B4C9A455A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a photo album.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1B7E7C-74C6-824C-BCA6-1300962A6CAD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47D398-9361-BC4B-BBCB-74B479D3380D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Scavengers are a type of carnivore that eat dead animals, or carrion.  Vultures, hyenas, crabs, deep sea fish-talk about distance from the sun and must eat the dead things that sink to the bottom, bottom feeders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6B21913-5C7B-2044-B97E-E2C006ACE70A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4718DC-78B7-014F-A32B-9987772FA282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896B3ED-7EFC-2B4A-BF37-014082D42EAD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9C66BD7-69B5-3B48-918F-269460DEE51F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213F94-826A-4642-8453-CDD1C95827E7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C6ECC8-0FA9-9F46-987C-5FEE2BD9C5AC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95B971-1EEA-984B-89B1-3A2565BB04AF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6703EB1-5F77-3E4D-8763-CCE2735DDE7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58C155-CE0E-1449-85C7-C446FD243C8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375150-A836-3247-BDAD-6C207AE6CD9E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85DF8-96DE-B240-A753-A0890D6E6E7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74AC2C-29AE-9E4A-AE87-93F761788747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pedImage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1" y="465661"/>
            <a:ext cx="5977256" cy="6181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2119857"/>
            <a:ext cx="5249335" cy="1182158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1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8"/>
            <a:ext cx="4815418" cy="2465917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0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529160"/>
            <a:ext cx="5976783" cy="6180671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936746" y="1322916"/>
            <a:ext cx="4741858" cy="340783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03" y="465663"/>
            <a:ext cx="5976783" cy="6180671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4415" y="2275419"/>
            <a:ext cx="4815418" cy="2698751"/>
          </a:xfrm>
        </p:spPr>
        <p:txBody>
          <a:bodyPr>
            <a:normAutofit/>
          </a:bodyPr>
          <a:lstStyle>
            <a:lvl1pPr marL="0" indent="0" algn="l">
              <a:spcBef>
                <a:spcPts val="1680"/>
              </a:spcBef>
              <a:buClr>
                <a:srgbClr val="5C6B7E"/>
              </a:buClr>
              <a:buFont typeface="Arial"/>
              <a:buNone/>
              <a:defRPr sz="2000" b="0" i="0">
                <a:solidFill>
                  <a:srgbClr val="313A44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40419" y="1037573"/>
            <a:ext cx="5249335" cy="1026173"/>
          </a:xfrm>
        </p:spPr>
        <p:txBody>
          <a:bodyPr>
            <a:normAutofit/>
          </a:bodyPr>
          <a:lstStyle>
            <a:lvl1pPr>
              <a:defRPr sz="7400" spc="3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2" y="-89816"/>
            <a:ext cx="1206501" cy="936890"/>
          </a:xfrm>
          <a:prstGeom prst="rect">
            <a:avLst/>
          </a:prstGeom>
          <a:effectLst>
            <a:outerShdw blurRad="136525" dist="177800" dir="4200000" sx="110000" sy="110000" algn="tl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4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44D59-AE9A-F744-8E17-7A7D8B714AB1}" type="datetimeFigureOut">
              <a:rPr lang="en-US" smtClean="0"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ECB23-8943-2B4F-964D-66034D63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6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sheppardsoftware.com/content/animals/kidscorner/games/foodchaingame.ht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eppardsoftware.com/content/animals/kidscorner/foodchain/photosynthesi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E3408"/>
                </a:solidFill>
              </a:rPr>
              <a:t>ecology</a:t>
            </a:r>
            <a:endParaRPr lang="en-US" dirty="0">
              <a:solidFill>
                <a:srgbClr val="1E340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06875" y="1190625"/>
            <a:ext cx="4937125" cy="984250"/>
          </a:xfrm>
        </p:spPr>
        <p:txBody>
          <a:bodyPr/>
          <a:lstStyle/>
          <a:p>
            <a:r>
              <a:rPr lang="en-US" dirty="0" smtClean="0">
                <a:solidFill>
                  <a:srgbClr val="FC7500"/>
                </a:solidFill>
              </a:rPr>
              <a:t>science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20" y="12700"/>
            <a:ext cx="7216428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6" y="1155700"/>
            <a:ext cx="8828936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1447800" y="3352800"/>
            <a:ext cx="6705600" cy="12192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2438400" y="2057400"/>
            <a:ext cx="4343400" cy="129540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6"/>
          <p:cNvSpPr>
            <a:spLocks noChangeArrowheads="1"/>
          </p:cNvSpPr>
          <p:nvPr/>
        </p:nvSpPr>
        <p:spPr bwMode="auto">
          <a:xfrm>
            <a:off x="3124200" y="914400"/>
            <a:ext cx="25908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1752600" y="510540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omic Sans MS" charset="0"/>
              </a:rPr>
              <a:t>Producers- Autotrophs</a:t>
            </a: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1219200" y="35814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Comic Sans MS" charset="0"/>
              </a:rPr>
              <a:t>Primary consumers- Herbivores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362200" y="2286000"/>
            <a:ext cx="464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omic Sans MS" charset="0"/>
              </a:rPr>
              <a:t>Secondary consumers-small carnivores</a:t>
            </a: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>
            <a:off x="3200400" y="914400"/>
            <a:ext cx="2514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Comic Sans MS" charset="0"/>
              </a:rPr>
              <a:t>Tertiary consumers- top carnivores</a:t>
            </a:r>
          </a:p>
        </p:txBody>
      </p:sp>
      <p:sp>
        <p:nvSpPr>
          <p:cNvPr id="77834" name="Line 13"/>
          <p:cNvSpPr>
            <a:spLocks noChangeShapeType="1"/>
          </p:cNvSpPr>
          <p:nvPr/>
        </p:nvSpPr>
        <p:spPr bwMode="auto">
          <a:xfrm flipV="1">
            <a:off x="457200" y="762000"/>
            <a:ext cx="0" cy="5486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Text Box 14"/>
          <p:cNvSpPr txBox="1">
            <a:spLocks noChangeArrowheads="1"/>
          </p:cNvSpPr>
          <p:nvPr/>
        </p:nvSpPr>
        <p:spPr bwMode="auto">
          <a:xfrm>
            <a:off x="609600" y="762000"/>
            <a:ext cx="6096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charset="0"/>
              </a:rPr>
              <a:t>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charset="0"/>
              </a:rPr>
              <a:t>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charset="0"/>
              </a:rPr>
              <a:t>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charset="0"/>
              </a:rPr>
              <a:t>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charset="0"/>
              </a:rPr>
              <a:t>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omic Sans MS" charset="0"/>
              </a:rPr>
              <a:t>Y</a:t>
            </a:r>
          </a:p>
        </p:txBody>
      </p:sp>
      <p:sp>
        <p:nvSpPr>
          <p:cNvPr id="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Trophic Levels</a:t>
            </a:r>
          </a:p>
        </p:txBody>
      </p:sp>
    </p:spTree>
    <p:extLst>
      <p:ext uri="{BB962C8B-B14F-4D97-AF65-F5344CB8AC3E}">
        <p14:creationId xmlns:p14="http://schemas.microsoft.com/office/powerpoint/2010/main" val="36734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tro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11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340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food chain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E340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1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dirty="0">
                <a:solidFill>
                  <a:srgbClr val="FFFF00"/>
                </a:solidFill>
                <a:latin typeface="Cochin"/>
                <a:cs typeface="Cochin"/>
              </a:rPr>
              <a:t>Food chain</a:t>
            </a:r>
            <a:r>
              <a:rPr lang="en-US" sz="3600" b="1" dirty="0">
                <a:solidFill>
                  <a:schemeClr val="bg1"/>
                </a:solidFill>
                <a:latin typeface="Cochin"/>
                <a:cs typeface="Cochin"/>
              </a:rPr>
              <a:t>- simple model that shows how matter and energy move through an </a:t>
            </a:r>
            <a:r>
              <a:rPr lang="en-US" sz="3600" b="1" dirty="0" smtClean="0">
                <a:solidFill>
                  <a:schemeClr val="bg1"/>
                </a:solidFill>
                <a:latin typeface="Cochin"/>
                <a:cs typeface="Cochin"/>
              </a:rPr>
              <a:t>ecosystem.</a:t>
            </a:r>
            <a:endParaRPr lang="en-US" sz="3600" b="1" dirty="0">
              <a:solidFill>
                <a:schemeClr val="accent1"/>
              </a:solidFill>
              <a:latin typeface="Cochin"/>
              <a:cs typeface="Cochin"/>
            </a:endParaRPr>
          </a:p>
        </p:txBody>
      </p:sp>
      <p:pic>
        <p:nvPicPr>
          <p:cNvPr id="83971" name="Picture 5" descr="food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8307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3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Comic Sans MS" charset="0"/>
            </a:endParaRPr>
          </a:p>
        </p:txBody>
      </p:sp>
      <p:pic>
        <p:nvPicPr>
          <p:cNvPr id="86018" name="Picture 3" descr="food_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9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What is a food chain?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2834473" cy="548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A food chain is </a:t>
            </a:r>
            <a:r>
              <a:rPr lang="ja-JP" altLang="en-US" dirty="0">
                <a:solidFill>
                  <a:schemeClr val="bg1"/>
                </a:solidFill>
                <a:latin typeface="Calibri" charset="0"/>
              </a:rPr>
              <a:t>“</a:t>
            </a:r>
            <a:r>
              <a:rPr lang="en-US" i="1" dirty="0">
                <a:solidFill>
                  <a:srgbClr val="FFFFFF"/>
                </a:solidFill>
                <a:latin typeface="Calibri" charset="0"/>
              </a:rPr>
              <a:t>a sequence of organisms, each of which uses the next, lower member of the sequence as a food </a:t>
            </a:r>
            <a:r>
              <a:rPr lang="en-US" i="1" dirty="0" smtClean="0">
                <a:solidFill>
                  <a:srgbClr val="FFFFFF"/>
                </a:solidFill>
                <a:latin typeface="Calibri" charset="0"/>
              </a:rPr>
              <a:t>source</a:t>
            </a:r>
            <a:r>
              <a:rPr lang="ja-JP" altLang="en-US" dirty="0" smtClean="0">
                <a:solidFill>
                  <a:schemeClr val="bg1"/>
                </a:solidFill>
                <a:latin typeface="Calibri" charset="0"/>
              </a:rPr>
              <a:t>”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 . </a:t>
            </a:r>
            <a:endParaRPr lang="en-US" baseline="30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076" name="Picture 3" descr="foodchai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18" y="1066800"/>
            <a:ext cx="4634782" cy="548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0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7" descr="temp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6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94415" y="2040720"/>
            <a:ext cx="4815418" cy="246591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E3408"/>
                </a:solidFill>
                <a:latin typeface="Chalkduster"/>
                <a:cs typeface="Chalkduster"/>
              </a:rPr>
              <a:t>Trophic </a:t>
            </a:r>
            <a:r>
              <a:rPr lang="en-US" sz="2800" b="1" dirty="0">
                <a:solidFill>
                  <a:srgbClr val="1E3408"/>
                </a:solidFill>
                <a:latin typeface="Chalkduster"/>
                <a:cs typeface="Chalkduster"/>
              </a:rPr>
              <a:t>Levels</a:t>
            </a:r>
          </a:p>
          <a:p>
            <a:r>
              <a:rPr lang="en-US" sz="2800" b="1" dirty="0">
                <a:solidFill>
                  <a:srgbClr val="1E3408"/>
                </a:solidFill>
                <a:latin typeface="Chalkduster"/>
                <a:cs typeface="Chalkduster"/>
              </a:rPr>
              <a:t>Food </a:t>
            </a:r>
            <a:r>
              <a:rPr lang="en-US" sz="2800" b="1" dirty="0" smtClean="0">
                <a:solidFill>
                  <a:srgbClr val="1E3408"/>
                </a:solidFill>
                <a:latin typeface="Chalkduster"/>
                <a:cs typeface="Chalkduster"/>
              </a:rPr>
              <a:t>Chain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1E3408"/>
                </a:solidFill>
                <a:latin typeface="Chalkduster"/>
                <a:cs typeface="Chalkduster"/>
              </a:rPr>
              <a:t>Food Web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651014" y="89772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7400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1430"/>
                <a:solidFill>
                  <a:srgbClr val="1E34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Subtopics</a:t>
            </a:r>
            <a:endParaRPr lang="en-US" sz="3600" b="1" dirty="0">
              <a:ln w="11430"/>
              <a:solidFill>
                <a:srgbClr val="1E34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21566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A food chain shows how each living thing gets food, and how nutrients and energy are passed from creature to creature. Food chains begin with plant-life, and end with animal-life. Some animals eat plants, some animals eat other animals. </a:t>
            </a:r>
          </a:p>
          <a:p>
            <a:pPr marL="0" indent="0" algn="ctr">
              <a:buNone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026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Calibri" charset="0"/>
              </a:rPr>
              <a:t>Important facts about food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chains: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45000"/>
              </a:spcAft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In a food chain each organism obtains energy from the one at the level below.</a:t>
            </a:r>
          </a:p>
          <a:p>
            <a:pPr eaLnBrk="1" hangingPunct="1">
              <a:lnSpc>
                <a:spcPct val="90000"/>
              </a:lnSpc>
              <a:spcAft>
                <a:spcPct val="45000"/>
              </a:spcAft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Plants are called </a:t>
            </a:r>
            <a:r>
              <a:rPr lang="en-US" u="sng" dirty="0">
                <a:solidFill>
                  <a:schemeClr val="bg1"/>
                </a:solidFill>
                <a:latin typeface="Calibri" charset="0"/>
              </a:rPr>
              <a:t>producers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because they create their own food through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photosynthesis</a:t>
            </a:r>
            <a:r>
              <a:rPr lang="en-US" baseline="30000" dirty="0">
                <a:solidFill>
                  <a:schemeClr val="bg1"/>
                </a:solidFill>
                <a:latin typeface="Calibri" charset="0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ct val="45000"/>
              </a:spcAft>
            </a:pPr>
            <a:r>
              <a:rPr lang="en-US" dirty="0">
                <a:solidFill>
                  <a:schemeClr val="bg1"/>
                </a:solidFill>
                <a:latin typeface="Calibri" charset="0"/>
              </a:rPr>
              <a:t>Animals are </a:t>
            </a:r>
            <a:r>
              <a:rPr lang="en-US" u="sng" dirty="0">
                <a:solidFill>
                  <a:schemeClr val="bg1"/>
                </a:solidFill>
                <a:latin typeface="Calibri" charset="0"/>
              </a:rPr>
              <a:t>consumers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because they cannot create their own food, they must eat plants or other animals to get the energy that they need. </a:t>
            </a:r>
          </a:p>
        </p:txBody>
      </p:sp>
    </p:spTree>
    <p:extLst>
      <p:ext uri="{BB962C8B-B14F-4D97-AF65-F5344CB8AC3E}">
        <p14:creationId xmlns:p14="http://schemas.microsoft.com/office/powerpoint/2010/main" val="28900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601524" y="409061"/>
            <a:ext cx="77724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charset="0"/>
              </a:rPr>
              <a:t>Primary Producers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601524" y="1981200"/>
            <a:ext cx="7170876" cy="4114800"/>
          </a:xfrm>
        </p:spPr>
        <p:txBody>
          <a:bodyPr>
            <a:normAutofit lnSpcReduction="10000"/>
          </a:bodyPr>
          <a:lstStyle/>
          <a:p>
            <a:pPr>
              <a:spcAft>
                <a:spcPct val="40000"/>
              </a:spcAft>
            </a:pPr>
            <a:r>
              <a:rPr lang="en-US" sz="2800" dirty="0">
                <a:solidFill>
                  <a:schemeClr val="bg1"/>
                </a:solidFill>
                <a:latin typeface="Calibri" charset="0"/>
              </a:rPr>
              <a:t>Primary producers are </a:t>
            </a:r>
            <a:r>
              <a:rPr lang="ja-JP" altLang="en-US" sz="2800" dirty="0">
                <a:solidFill>
                  <a:schemeClr val="bg1"/>
                </a:solidFill>
                <a:latin typeface="Calibri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Calibri" charset="0"/>
              </a:rPr>
              <a:t>organisms capable of producing their own </a:t>
            </a:r>
            <a:r>
              <a:rPr lang="en-US" sz="2800" dirty="0" smtClean="0">
                <a:solidFill>
                  <a:schemeClr val="bg1"/>
                </a:solidFill>
                <a:latin typeface="Calibri" charset="0"/>
              </a:rPr>
              <a:t>food</a:t>
            </a:r>
            <a:r>
              <a:rPr lang="ja-JP" altLang="en-US" sz="2800" dirty="0" smtClean="0">
                <a:solidFill>
                  <a:schemeClr val="bg1"/>
                </a:solidFill>
                <a:latin typeface="Calibri" charset="0"/>
              </a:rPr>
              <a:t>”</a:t>
            </a:r>
            <a:r>
              <a:rPr lang="en-US" altLang="ja-JP" sz="2800" dirty="0" smtClean="0">
                <a:solidFill>
                  <a:schemeClr val="bg1"/>
                </a:solidFill>
                <a:latin typeface="Calibri" charset="0"/>
              </a:rPr>
              <a:t>.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  <a:p>
            <a:pPr>
              <a:spcAft>
                <a:spcPct val="40000"/>
              </a:spcAft>
            </a:pPr>
            <a:r>
              <a:rPr lang="en-US" sz="2800" dirty="0">
                <a:solidFill>
                  <a:schemeClr val="bg1"/>
                </a:solidFill>
                <a:latin typeface="Calibri" charset="0"/>
              </a:rPr>
              <a:t>We can also say that they are photosynthetic, use light energy. </a:t>
            </a:r>
          </a:p>
          <a:p>
            <a:pPr>
              <a:spcAft>
                <a:spcPct val="40000"/>
              </a:spcAft>
            </a:pPr>
            <a:r>
              <a:rPr lang="en-US" sz="2800" dirty="0">
                <a:solidFill>
                  <a:schemeClr val="bg1"/>
                </a:solidFill>
                <a:latin typeface="Calibri" charset="0"/>
              </a:rPr>
              <a:t>Examples of primary producers include algae, phytoplankton,  and large plants.</a:t>
            </a:r>
          </a:p>
          <a:p>
            <a:pPr>
              <a:spcAft>
                <a:spcPct val="40000"/>
              </a:spcAft>
            </a:pPr>
            <a:r>
              <a:rPr lang="en-US" sz="2800" dirty="0">
                <a:solidFill>
                  <a:schemeClr val="bg1"/>
                </a:solidFill>
                <a:latin typeface="Calibri" charset="0"/>
              </a:rPr>
              <a:t>Primary producers are eaten by primary consumers (herbivores</a:t>
            </a:r>
            <a:r>
              <a:rPr lang="en-US" sz="2800" dirty="0" smtClean="0">
                <a:solidFill>
                  <a:schemeClr val="bg1"/>
                </a:solidFill>
                <a:latin typeface="Calibri" charset="0"/>
              </a:rPr>
              <a:t>).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341" y="438050"/>
            <a:ext cx="8195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chin"/>
                <a:cs typeface="Cochin"/>
              </a:rPr>
              <a:t>Producers</a:t>
            </a:r>
          </a:p>
          <a:p>
            <a:pPr algn="ctr"/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chin"/>
              <a:cs typeface="Cochin"/>
            </a:endParaRPr>
          </a:p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chin"/>
                <a:cs typeface="Cochin"/>
              </a:rPr>
              <a:t>Plants are called producers. This is because they produce their own food! 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chin"/>
              <a:cs typeface="Cochin"/>
            </a:endParaRPr>
          </a:p>
          <a:p>
            <a:pPr algn="ctr"/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chin"/>
              <a:cs typeface="Cochin"/>
            </a:endParaRPr>
          </a:p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chin"/>
                <a:cs typeface="Cochin"/>
              </a:rPr>
              <a:t>They 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chin"/>
                <a:cs typeface="Cochin"/>
              </a:rPr>
              <a:t>do this by using light energy from the Sun, carbon dioxide from the air and water from the soil to produce food - in the form of </a:t>
            </a:r>
            <a:r>
              <a:rPr 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chin"/>
                <a:cs typeface="Cochin"/>
              </a:rPr>
              <a:t>glucouse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chin"/>
                <a:cs typeface="Cochin"/>
              </a:rPr>
              <a:t>/sugar.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501759"/>
            <a:ext cx="6248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 eaLnBrk="1" hangingPunct="1"/>
            <a:r>
              <a:rPr lang="en-US" sz="4000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charset="0"/>
              </a:rPr>
              <a:t>Four </a:t>
            </a:r>
            <a:r>
              <a:rPr lang="en-US" sz="4000" b="1" cap="all" dirty="0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charset="0"/>
              </a:rPr>
              <a:t>Types </a:t>
            </a:r>
            <a:r>
              <a:rPr lang="en-US" sz="4000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charset="0"/>
              </a:rPr>
              <a:t>of </a:t>
            </a:r>
            <a:r>
              <a:rPr lang="en-US" sz="4000" b="1" cap="all" dirty="0" smtClean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charset="0"/>
              </a:rPr>
              <a:t>Consumer:</a:t>
            </a:r>
            <a:endParaRPr lang="en-US" sz="4000" b="1" cap="all" baseline="30000" dirty="0">
              <a:ln/>
              <a:solidFill>
                <a:srgbClr val="FFFF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u="sng" dirty="0">
                <a:solidFill>
                  <a:schemeClr val="bg1"/>
                </a:solidFill>
                <a:latin typeface="Calibri" charset="0"/>
              </a:rPr>
              <a:t>Herbivores: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animals that eat only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plants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.</a:t>
            </a:r>
          </a:p>
          <a:p>
            <a:pPr eaLnBrk="1" hangingPunct="1">
              <a:spcAft>
                <a:spcPct val="40000"/>
              </a:spcAft>
            </a:pPr>
            <a:r>
              <a:rPr lang="en-US" u="sng" dirty="0">
                <a:solidFill>
                  <a:schemeClr val="bg1"/>
                </a:solidFill>
                <a:latin typeface="Calibri" charset="0"/>
              </a:rPr>
              <a:t>Carnivores: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animals that eat only other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animals.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Aft>
                <a:spcPct val="40000"/>
              </a:spcAft>
            </a:pPr>
            <a:r>
              <a:rPr lang="en-US" u="sng" dirty="0">
                <a:solidFill>
                  <a:schemeClr val="bg1"/>
                </a:solidFill>
                <a:latin typeface="Calibri" charset="0"/>
              </a:rPr>
              <a:t>Omnivores: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animals that eat animals and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plants.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Aft>
                <a:spcPct val="40000"/>
              </a:spcAft>
            </a:pPr>
            <a:r>
              <a:rPr lang="en-US" u="sng" dirty="0" err="1">
                <a:solidFill>
                  <a:schemeClr val="bg1"/>
                </a:solidFill>
                <a:latin typeface="Calibri" charset="0"/>
              </a:rPr>
              <a:t>Detritivores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:  Animals that eat dead materials and organic wastes </a:t>
            </a:r>
            <a:endParaRPr lang="en-US" u="sng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Herbivore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28600"/>
            <a:ext cx="767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673100"/>
            <a:ext cx="7061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054100"/>
            <a:ext cx="74041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773708"/>
            <a:ext cx="7048500" cy="43222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2934" y="588927"/>
            <a:ext cx="62690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Chalkduster"/>
                <a:cs typeface="Chalkduster"/>
              </a:rPr>
              <a:t>DETRITIVORES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75120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Calibri" charset="0"/>
              </a:rPr>
              <a:t>Other Ways to Classify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Consumers: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Calibri" charset="0"/>
              </a:rPr>
              <a:t>Primary Consumers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Herbivores.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Calibri" charset="0"/>
              </a:rPr>
              <a:t>Secondary Consumers: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Carnivores that eat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herbivores.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dirty="0">
              <a:solidFill>
                <a:schemeClr val="bg1"/>
              </a:solidFill>
              <a:latin typeface="Calibri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Calibri" charset="0"/>
              </a:rPr>
              <a:t>Tertiary Consumers: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 Carnivores that eat other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carnivores.</a:t>
            </a:r>
            <a:endParaRPr lang="en-US" u="sng" dirty="0">
              <a:solidFill>
                <a:schemeClr val="bg1"/>
              </a:solidFill>
              <a:latin typeface="Calibri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u="sng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w_endangered_animals_clipart_cd22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r="-2115"/>
          <a:stretch/>
        </p:blipFill>
        <p:spPr/>
      </p:pic>
    </p:spTree>
    <p:extLst>
      <p:ext uri="{BB962C8B-B14F-4D97-AF65-F5344CB8AC3E}">
        <p14:creationId xmlns:p14="http://schemas.microsoft.com/office/powerpoint/2010/main" val="27107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</a:rPr>
              <a:t>Primary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Consumer </a:t>
            </a: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22198" r="-22198"/>
          <a:stretch>
            <a:fillRect/>
          </a:stretch>
        </p:blipFill>
        <p:spPr>
          <a:xfrm>
            <a:off x="624290" y="1366201"/>
            <a:ext cx="8229600" cy="4525963"/>
          </a:xfrm>
        </p:spPr>
      </p:pic>
      <p:sp>
        <p:nvSpPr>
          <p:cNvPr id="4" name="Rectangle 3"/>
          <p:cNvSpPr/>
          <p:nvPr/>
        </p:nvSpPr>
        <p:spPr>
          <a:xfrm>
            <a:off x="1647317" y="5708056"/>
            <a:ext cx="6617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 you think of other examples?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07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alibri" charset="0"/>
              </a:rPr>
              <a:t>Secondary Consumers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523372"/>
            <a:ext cx="3429000" cy="36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9514" y="1554165"/>
            <a:ext cx="422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snake eating a frog.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83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</a:rPr>
              <a:t>Tertiary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Consumer</a:t>
            </a:r>
            <a:endParaRPr lang="en-US" dirty="0">
              <a:latin typeface="Calibri" charset="0"/>
            </a:endParaRPr>
          </a:p>
        </p:txBody>
      </p:sp>
      <p:sp>
        <p:nvSpPr>
          <p:cNvPr id="9227" name="Rectangle 1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 charset="0"/>
              </a:rPr>
              <a:t>An eagle that might eat another bird.</a:t>
            </a:r>
            <a:endParaRPr lang="en-US" dirty="0">
              <a:latin typeface="Calibri" charset="0"/>
            </a:endParaRP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68" y="1828800"/>
            <a:ext cx="38385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3408"/>
                </a:solidFill>
                <a:effectLst>
                  <a:reflection blurRad="12700" stA="28000" endPos="45000" dist="1000" dir="5400000" sy="-100000" algn="bl" rotWithShape="0"/>
                </a:effectLst>
                <a:hlinkClick r:id="rId2"/>
              </a:rPr>
              <a:t>Food Chain Game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E340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43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340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food WEB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E340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08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24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600" dirty="0">
                <a:solidFill>
                  <a:srgbClr val="FFFF00"/>
                </a:solidFill>
                <a:latin typeface="Arial Black"/>
                <a:cs typeface="Arial Black"/>
              </a:rPr>
              <a:t>Food web</a:t>
            </a:r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- shows all possible feeding relationships in a community at each trophic </a:t>
            </a:r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level.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eaLnBrk="1" hangingPunct="1">
              <a:buFontTx/>
              <a:buNone/>
            </a:pP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Arial Black"/>
                <a:cs typeface="Arial Black"/>
              </a:rPr>
              <a:t>Represents a network of interconnected food </a:t>
            </a:r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chains.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567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610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FFFF"/>
                </a:solidFill>
                <a:latin typeface="Comic Sans MS" charset="0"/>
              </a:rPr>
              <a:t>Food C</a:t>
            </a:r>
            <a:r>
              <a:rPr lang="en-US" sz="2800" b="1" dirty="0" smtClean="0">
                <a:solidFill>
                  <a:srgbClr val="FFFFFF"/>
                </a:solidFill>
                <a:latin typeface="Comic Sans MS" charset="0"/>
              </a:rPr>
              <a:t>hain</a:t>
            </a:r>
            <a:r>
              <a:rPr lang="en-US" sz="2800" b="1" dirty="0">
                <a:solidFill>
                  <a:srgbClr val="FFFFFF"/>
                </a:solidFill>
                <a:latin typeface="Comic Sans MS" charset="0"/>
              </a:rPr>
              <a:t>				</a:t>
            </a:r>
            <a:r>
              <a:rPr lang="en-US" sz="2800" b="1" dirty="0" smtClean="0">
                <a:solidFill>
                  <a:srgbClr val="FFFFFF"/>
                </a:solidFill>
                <a:latin typeface="Comic Sans MS" charset="0"/>
              </a:rPr>
              <a:t>        </a:t>
            </a:r>
            <a:r>
              <a:rPr lang="en-US" sz="2800" b="1" dirty="0">
                <a:solidFill>
                  <a:srgbClr val="FFFFFF"/>
                </a:solidFill>
                <a:latin typeface="Comic Sans MS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Comic Sans MS" charset="0"/>
              </a:rPr>
              <a:t>        Food </a:t>
            </a:r>
            <a:r>
              <a:rPr lang="en-US" sz="2800" b="1" dirty="0">
                <a:solidFill>
                  <a:srgbClr val="FFFFFF"/>
                </a:solidFill>
                <a:latin typeface="Comic Sans MS" charset="0"/>
              </a:rPr>
              <a:t>W</a:t>
            </a:r>
            <a:r>
              <a:rPr lang="en-US" sz="2800" b="1" dirty="0" smtClean="0">
                <a:solidFill>
                  <a:srgbClr val="FFFFFF"/>
                </a:solidFill>
                <a:latin typeface="Comic Sans MS" charset="0"/>
              </a:rPr>
              <a:t>eb</a:t>
            </a:r>
            <a:endParaRPr lang="en-US" sz="2800" b="1" dirty="0">
              <a:solidFill>
                <a:srgbClr val="FFFFFF"/>
              </a:solidFill>
              <a:latin typeface="Comic Sans MS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Comic Sans MS" charset="0"/>
              </a:rPr>
              <a:t>(just 1 path of energy)	    (all possible energy paths)</a:t>
            </a:r>
          </a:p>
        </p:txBody>
      </p:sp>
      <p:pic>
        <p:nvPicPr>
          <p:cNvPr id="90114" name="Picture 3" descr="food_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743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4" descr="food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4102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26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9" descr="desert_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6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food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" y="201588"/>
            <a:ext cx="8660217" cy="64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4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 descr="9slfd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36720" y="1854981"/>
            <a:ext cx="5373113" cy="3119189"/>
          </a:xfrm>
        </p:spPr>
        <p:txBody>
          <a:bodyPr>
            <a:normAutofit/>
          </a:bodyPr>
          <a:lstStyle/>
          <a:p>
            <a:pPr lvl="2" algn="just"/>
            <a:r>
              <a:rPr lang="en-US" sz="1600" b="1" dirty="0" smtClean="0">
                <a:solidFill>
                  <a:srgbClr val="1E3408"/>
                </a:solidFill>
              </a:rPr>
              <a:t>* Describe </a:t>
            </a:r>
            <a:r>
              <a:rPr lang="en-US" sz="1600" b="1" dirty="0">
                <a:solidFill>
                  <a:srgbClr val="1E3408"/>
                </a:solidFill>
              </a:rPr>
              <a:t>and apply classification systems and nomenclature with respect to trophic levels in ecosystems;</a:t>
            </a:r>
          </a:p>
          <a:p>
            <a:pPr lvl="2" algn="just"/>
            <a:r>
              <a:rPr lang="en-US" sz="1600" b="1" dirty="0" smtClean="0">
                <a:solidFill>
                  <a:srgbClr val="1E3408"/>
                </a:solidFill>
              </a:rPr>
              <a:t>* Classify </a:t>
            </a:r>
            <a:r>
              <a:rPr lang="en-US" sz="1600" b="1" dirty="0">
                <a:solidFill>
                  <a:srgbClr val="1E3408"/>
                </a:solidFill>
              </a:rPr>
              <a:t>organisms as producer, consumer, autotroph, heterotroph, decomposer, herbivore, carnivore, omnivore, and </a:t>
            </a:r>
            <a:r>
              <a:rPr lang="en-US" sz="1600" b="1" dirty="0" err="1">
                <a:solidFill>
                  <a:srgbClr val="1E3408"/>
                </a:solidFill>
              </a:rPr>
              <a:t>detrivores</a:t>
            </a:r>
            <a:r>
              <a:rPr lang="en-US" sz="1600" b="1" dirty="0">
                <a:solidFill>
                  <a:srgbClr val="1E3408"/>
                </a:solidFill>
              </a:rPr>
              <a:t>;</a:t>
            </a:r>
          </a:p>
          <a:p>
            <a:pPr lvl="2" algn="just"/>
            <a:r>
              <a:rPr lang="en-US" sz="1600" b="1" dirty="0" smtClean="0">
                <a:solidFill>
                  <a:srgbClr val="1E3408"/>
                </a:solidFill>
              </a:rPr>
              <a:t>* Describe </a:t>
            </a:r>
            <a:r>
              <a:rPr lang="en-US" sz="1600" b="1" dirty="0">
                <a:solidFill>
                  <a:srgbClr val="1E3408"/>
                </a:solidFill>
              </a:rPr>
              <a:t>the mechanisms of bioaccumulation, and explain its potential impact on the viability and diversity of consumers at all trophic </a:t>
            </a:r>
            <a:r>
              <a:rPr lang="en-US" sz="1600" b="1" dirty="0" smtClean="0">
                <a:solidFill>
                  <a:srgbClr val="1E3408"/>
                </a:solidFill>
              </a:rPr>
              <a:t>levels;</a:t>
            </a:r>
            <a:endParaRPr lang="en-US" sz="1600" b="1" dirty="0">
              <a:solidFill>
                <a:srgbClr val="1E3408"/>
              </a:solidFill>
            </a:endParaRPr>
          </a:p>
          <a:p>
            <a:pPr lvl="2" algn="just"/>
            <a:r>
              <a:rPr lang="en-US" sz="1600" b="1" dirty="0" smtClean="0">
                <a:solidFill>
                  <a:srgbClr val="1E3408"/>
                </a:solidFill>
              </a:rPr>
              <a:t>* Explain </a:t>
            </a:r>
            <a:r>
              <a:rPr lang="en-US" sz="1600" b="1" dirty="0">
                <a:solidFill>
                  <a:srgbClr val="1E3408"/>
                </a:solidFill>
              </a:rPr>
              <a:t>how biodiversity of an ecosystem contributes to its </a:t>
            </a:r>
            <a:r>
              <a:rPr lang="en-US" sz="1600" b="1" dirty="0" smtClean="0">
                <a:solidFill>
                  <a:srgbClr val="1E3408"/>
                </a:solidFill>
              </a:rPr>
              <a:t>sustainability.</a:t>
            </a:r>
            <a:endParaRPr lang="en-US" sz="1600" b="1" dirty="0">
              <a:solidFill>
                <a:srgbClr val="1E3408"/>
              </a:solidFill>
            </a:endParaRPr>
          </a:p>
          <a:p>
            <a:pPr algn="just"/>
            <a:endParaRPr lang="en-US" sz="1600" b="1" dirty="0">
              <a:solidFill>
                <a:srgbClr val="1E340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1E3408"/>
                </a:solidFill>
              </a:rPr>
              <a:t>Students are expected to:</a:t>
            </a:r>
            <a:endParaRPr lang="en-US" sz="2800" i="1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/>
            <a:r>
              <a:rPr lang="en-US" b="1" cap="all" dirty="0">
                <a:ln/>
                <a:solidFill>
                  <a:srgbClr val="FFFF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charset="0"/>
              </a:rPr>
              <a:t>What is a food web?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57200" y="2648872"/>
            <a:ext cx="24668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0" dirty="0">
                <a:solidFill>
                  <a:schemeClr val="bg1"/>
                </a:solidFill>
                <a:latin typeface="Calibri" charset="0"/>
              </a:rPr>
              <a:t>A food web is </a:t>
            </a:r>
            <a:r>
              <a:rPr lang="ja-JP" altLang="en-US" sz="3200" b="0" dirty="0">
                <a:solidFill>
                  <a:schemeClr val="bg1"/>
                </a:solidFill>
                <a:latin typeface="Calibri" charset="0"/>
              </a:rPr>
              <a:t>“</a:t>
            </a:r>
            <a:r>
              <a:rPr lang="en-US" sz="3200" b="0" i="1" dirty="0">
                <a:solidFill>
                  <a:srgbClr val="FFFFFF"/>
                </a:solidFill>
                <a:latin typeface="Calibri" charset="0"/>
              </a:rPr>
              <a:t>an interlocking pattern of food </a:t>
            </a:r>
            <a:r>
              <a:rPr lang="en-US" sz="3200" b="0" i="1" dirty="0" smtClean="0">
                <a:solidFill>
                  <a:srgbClr val="FFFFFF"/>
                </a:solidFill>
                <a:latin typeface="Calibri" charset="0"/>
              </a:rPr>
              <a:t>chains</a:t>
            </a:r>
            <a:r>
              <a:rPr lang="ja-JP" altLang="en-US" sz="3200" b="0" dirty="0" smtClean="0">
                <a:solidFill>
                  <a:schemeClr val="bg1"/>
                </a:solidFill>
                <a:latin typeface="Calibri" charset="0"/>
              </a:rPr>
              <a:t>”</a:t>
            </a:r>
            <a:r>
              <a:rPr lang="en-US" altLang="ja-JP" sz="3200" b="0" dirty="0" smtClean="0">
                <a:solidFill>
                  <a:schemeClr val="bg1"/>
                </a:solidFill>
                <a:latin typeface="Calibri" charset="0"/>
              </a:rPr>
              <a:t>.</a:t>
            </a:r>
            <a:endParaRPr lang="en-US" sz="32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28" y="1417638"/>
            <a:ext cx="5294872" cy="503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4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Food Chain</a:t>
            </a:r>
          </a:p>
          <a:p>
            <a:r>
              <a:rPr lang="en-US" b="1" dirty="0" smtClean="0">
                <a:ln w="1905"/>
                <a:solidFill>
                  <a:srgbClr val="1E34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Food Web</a:t>
            </a:r>
            <a:endParaRPr lang="en-US" b="1" dirty="0">
              <a:ln w="1905"/>
              <a:solidFill>
                <a:srgbClr val="1E34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1E3408"/>
                </a:solidFill>
              </a:rPr>
              <a:t>Activities</a:t>
            </a:r>
            <a:endParaRPr lang="en-US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Cochin"/>
                <a:cs typeface="Cochin"/>
              </a:rPr>
              <a:t>marsh</a:t>
            </a:r>
          </a:p>
          <a:p>
            <a:r>
              <a:rPr lang="en-US" b="1" dirty="0" smtClean="0">
                <a:latin typeface="Cochin"/>
                <a:cs typeface="Cochin"/>
              </a:rPr>
              <a:t>decompose</a:t>
            </a:r>
          </a:p>
          <a:p>
            <a:r>
              <a:rPr lang="en-US" b="1" dirty="0" smtClean="0">
                <a:latin typeface="Cochin"/>
                <a:cs typeface="Cochin"/>
              </a:rPr>
              <a:t>diminish</a:t>
            </a:r>
          </a:p>
          <a:p>
            <a:r>
              <a:rPr lang="en-US" b="1" dirty="0" smtClean="0">
                <a:latin typeface="Cochin"/>
                <a:cs typeface="Cochin"/>
              </a:rPr>
              <a:t>glucose</a:t>
            </a:r>
          </a:p>
          <a:p>
            <a:r>
              <a:rPr lang="en-US" b="1" dirty="0" smtClean="0">
                <a:latin typeface="Cochin"/>
                <a:cs typeface="Cochin"/>
              </a:rPr>
              <a:t>carbohydrates</a:t>
            </a:r>
          </a:p>
          <a:p>
            <a:endParaRPr lang="en-US" b="1" dirty="0" smtClean="0">
              <a:latin typeface="Cochin"/>
              <a:cs typeface="Cochin"/>
            </a:endParaRPr>
          </a:p>
          <a:p>
            <a:endParaRPr lang="en-US" b="1" dirty="0">
              <a:latin typeface="Cochin"/>
              <a:cs typeface="Cochi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1E3408"/>
                </a:solidFill>
              </a:rPr>
              <a:t>Vocabulary</a:t>
            </a:r>
            <a:endParaRPr lang="en-US" i="1" dirty="0">
              <a:solidFill>
                <a:srgbClr val="1E3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E340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Trophic Levels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E340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1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Trophic Levels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305800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>
              <a:solidFill>
                <a:schemeClr val="accent1"/>
              </a:solidFill>
              <a:latin typeface="Cochin"/>
              <a:cs typeface="Cochin"/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Cochin"/>
                <a:cs typeface="Cochin"/>
              </a:rPr>
              <a:t>Each link in a food chain is known as a trophic level.</a:t>
            </a: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Cochin"/>
                <a:cs typeface="Cochin"/>
              </a:rPr>
              <a:t>Trophic levels represent a </a:t>
            </a:r>
            <a:r>
              <a:rPr lang="en-US" sz="3600" b="1" dirty="0">
                <a:solidFill>
                  <a:schemeClr val="tx2"/>
                </a:solidFill>
                <a:latin typeface="Cochin"/>
                <a:cs typeface="Cochin"/>
              </a:rPr>
              <a:t>feeding step </a:t>
            </a:r>
            <a:r>
              <a:rPr lang="en-US" sz="3600" b="1" dirty="0">
                <a:solidFill>
                  <a:schemeClr val="bg1"/>
                </a:solidFill>
                <a:latin typeface="Cochin"/>
                <a:cs typeface="Cochin"/>
              </a:rPr>
              <a:t>in the transfer of energy and matter in an ecosystem.</a:t>
            </a:r>
          </a:p>
        </p:txBody>
      </p:sp>
    </p:spTree>
    <p:extLst>
      <p:ext uri="{BB962C8B-B14F-4D97-AF65-F5344CB8AC3E}">
        <p14:creationId xmlns:p14="http://schemas.microsoft.com/office/powerpoint/2010/main" val="11209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FFFF00"/>
                </a:solidFill>
                <a:latin typeface="Cochin"/>
                <a:cs typeface="Cochin"/>
              </a:rPr>
              <a:t>Biomass- </a:t>
            </a:r>
            <a:r>
              <a:rPr lang="en-US" b="1" dirty="0">
                <a:solidFill>
                  <a:schemeClr val="bg1"/>
                </a:solidFill>
                <a:latin typeface="Cochin"/>
                <a:cs typeface="Cochin"/>
              </a:rPr>
              <a:t>the amount of organic matter comprising a group of organisms in a habitat.</a:t>
            </a:r>
          </a:p>
          <a:p>
            <a:pPr eaLnBrk="1" hangingPunct="1">
              <a:buFontTx/>
              <a:buNone/>
            </a:pPr>
            <a:endParaRPr lang="en-US" sz="1400" b="1" dirty="0">
              <a:solidFill>
                <a:schemeClr val="bg1"/>
              </a:solidFill>
              <a:latin typeface="Cochin"/>
              <a:cs typeface="Cochin"/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chin"/>
                <a:cs typeface="Cochin"/>
              </a:rPr>
              <a:t>As you move up a food chain, both available energy and biomass decrease.</a:t>
            </a:r>
          </a:p>
          <a:p>
            <a:pPr eaLnBrk="1" hangingPunct="1">
              <a:buFontTx/>
              <a:buNone/>
            </a:pPr>
            <a:endParaRPr lang="en-US" sz="1200" b="1" dirty="0">
              <a:solidFill>
                <a:schemeClr val="bg1"/>
              </a:solidFill>
              <a:latin typeface="Cochin"/>
              <a:cs typeface="Cochin"/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  <a:latin typeface="Cochin"/>
                <a:cs typeface="Cochin"/>
              </a:rPr>
              <a:t>Energy is transferred upwards but is diminished with each transfer.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tencil"/>
                <a:cs typeface="Stencil"/>
              </a:rPr>
              <a:t>Trophic Levels</a:t>
            </a:r>
          </a:p>
        </p:txBody>
      </p:sp>
    </p:spTree>
    <p:extLst>
      <p:ext uri="{BB962C8B-B14F-4D97-AF65-F5344CB8AC3E}">
        <p14:creationId xmlns:p14="http://schemas.microsoft.com/office/powerpoint/2010/main" val="689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318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Cochin"/>
                <a:cs typeface="Cochin"/>
              </a:rPr>
              <a:t>Every living thing needs energy in order to live. </a:t>
            </a:r>
            <a:r>
              <a:rPr lang="en-US" dirty="0" smtClean="0">
                <a:latin typeface="Cochin"/>
                <a:cs typeface="Cochin"/>
              </a:rPr>
              <a:t>Every time </a:t>
            </a:r>
            <a:r>
              <a:rPr lang="en-US" dirty="0">
                <a:latin typeface="Cochin"/>
                <a:cs typeface="Cochin"/>
              </a:rPr>
              <a:t>animals do something (run, jump) they use energy to do so.</a:t>
            </a:r>
            <a:br>
              <a:rPr lang="en-US" dirty="0">
                <a:latin typeface="Cochin"/>
                <a:cs typeface="Cochin"/>
              </a:rPr>
            </a:br>
            <a:r>
              <a:rPr lang="en-US" dirty="0">
                <a:latin typeface="Cochin"/>
                <a:cs typeface="Cochin"/>
              </a:rPr>
              <a:t/>
            </a:r>
            <a:br>
              <a:rPr lang="en-US" dirty="0">
                <a:latin typeface="Cochin"/>
                <a:cs typeface="Cochin"/>
              </a:rPr>
            </a:br>
            <a:r>
              <a:rPr lang="en-US" dirty="0">
                <a:latin typeface="Cochin"/>
                <a:cs typeface="Cochin"/>
              </a:rPr>
              <a:t>Animals get energy from the food they eat, and all living things get energy from food. Plants use sunlight, water and nutrients to get energy (in a process called </a:t>
            </a:r>
            <a:r>
              <a:rPr lang="en-US" dirty="0">
                <a:latin typeface="Cochin"/>
                <a:cs typeface="Cochin"/>
                <a:hlinkClick r:id="rId2"/>
              </a:rPr>
              <a:t>photosynthesis</a:t>
            </a:r>
            <a:r>
              <a:rPr lang="en-US" dirty="0">
                <a:latin typeface="Cochin"/>
                <a:cs typeface="Cochin"/>
              </a:rPr>
              <a:t>). Energy is necessary for living beings to grow. </a:t>
            </a:r>
          </a:p>
          <a:p>
            <a:pPr algn="ctr"/>
            <a:endParaRPr lang="en-US" dirty="0"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19468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715</Words>
  <Application>Microsoft Macintosh PowerPoint</Application>
  <PresentationFormat>On-screen Show (4:3)</PresentationFormat>
  <Paragraphs>108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ecology</vt:lpstr>
      <vt:lpstr>PowerPoint Presentation</vt:lpstr>
      <vt:lpstr>PowerPoint Presentation</vt:lpstr>
      <vt:lpstr>Students are expected to:</vt:lpstr>
      <vt:lpstr>Vocabulary</vt:lpstr>
      <vt:lpstr>Trophic Levels</vt:lpstr>
      <vt:lpstr>Trophic Levels</vt:lpstr>
      <vt:lpstr>Trophic Levels</vt:lpstr>
      <vt:lpstr>PowerPoint Presentation</vt:lpstr>
      <vt:lpstr>PowerPoint Presentation</vt:lpstr>
      <vt:lpstr>PowerPoint Presentation</vt:lpstr>
      <vt:lpstr>Trophic Levels</vt:lpstr>
      <vt:lpstr>PowerPoint Presentation</vt:lpstr>
      <vt:lpstr>PowerPoint Presentation</vt:lpstr>
      <vt:lpstr>food chain</vt:lpstr>
      <vt:lpstr>PowerPoint Presentation</vt:lpstr>
      <vt:lpstr>PowerPoint Presentation</vt:lpstr>
      <vt:lpstr>What is a food chain?</vt:lpstr>
      <vt:lpstr>PowerPoint Presentation</vt:lpstr>
      <vt:lpstr>PowerPoint Presentation</vt:lpstr>
      <vt:lpstr>Important facts about food chains:</vt:lpstr>
      <vt:lpstr>Primary Producers</vt:lpstr>
      <vt:lpstr>PowerPoint Presentation</vt:lpstr>
      <vt:lpstr>Four Types of Consumer:</vt:lpstr>
      <vt:lpstr>Herbivore</vt:lpstr>
      <vt:lpstr>PowerPoint Presentation</vt:lpstr>
      <vt:lpstr>PowerPoint Presentation</vt:lpstr>
      <vt:lpstr>PowerPoint Presentation</vt:lpstr>
      <vt:lpstr>Other Ways to Classify Consumers:</vt:lpstr>
      <vt:lpstr>Primary Consumer </vt:lpstr>
      <vt:lpstr>Secondary Consumers</vt:lpstr>
      <vt:lpstr>Tertiary Consumer</vt:lpstr>
      <vt:lpstr>Food Chain Game</vt:lpstr>
      <vt:lpstr>food WEB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food web?</vt:lpstr>
      <vt:lpstr>Activities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apple</dc:creator>
  <cp:lastModifiedBy>mac apple</cp:lastModifiedBy>
  <cp:revision>13</cp:revision>
  <dcterms:created xsi:type="dcterms:W3CDTF">2013-02-25T14:13:10Z</dcterms:created>
  <dcterms:modified xsi:type="dcterms:W3CDTF">2013-03-12T16:07:40Z</dcterms:modified>
</cp:coreProperties>
</file>