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58" r:id="rId5"/>
    <p:sldId id="263" r:id="rId6"/>
    <p:sldId id="264" r:id="rId7"/>
    <p:sldId id="273" r:id="rId8"/>
    <p:sldId id="29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60" r:id="rId38"/>
    <p:sldId id="261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D:\Sodium.swf\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usfca.edu/fac-staff/Courses/BIOL104_USF/104_Fall03_ppt/Text%20Chapter%2002/OxgnMol.swf" TargetMode="External"/><Relationship Id="rId4" Type="http://schemas.openxmlformats.org/officeDocument/2006/relationships/hyperlink" Target="file:///D:\Chapter-2\ppp\Text%20Chapter%2002\OxgnMol.sw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776" y="5722269"/>
            <a:ext cx="334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Lilian</a:t>
            </a:r>
            <a:r>
              <a:rPr lang="en-US" dirty="0" smtClean="0"/>
              <a:t> </a:t>
            </a:r>
            <a:r>
              <a:rPr lang="en-US" dirty="0" err="1" smtClean="0"/>
              <a:t>Albarico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79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Formation of Magnesium  Ion</a:t>
            </a:r>
            <a:endParaRPr lang="en-US" sz="3800" b="1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2800" b="1">
                <a:solidFill>
                  <a:schemeClr val="accent2"/>
                </a:solidFill>
                <a:sym typeface="Symbol" charset="0"/>
              </a:rPr>
              <a:t>Magnesium atom	             Magnesium ion</a:t>
            </a:r>
            <a:endParaRPr lang="en-US" sz="3000" b="1" baseline="30000">
              <a:solidFill>
                <a:schemeClr val="accent2"/>
              </a:solidFill>
              <a:sym typeface="Symbol" charset="0"/>
            </a:endParaRPr>
          </a:p>
          <a:p>
            <a:pPr>
              <a:buFontTx/>
              <a:buNone/>
            </a:pPr>
            <a:r>
              <a:rPr lang="en-US" sz="3000" b="1" baseline="30000">
                <a:sym typeface="Symbol" charset="0"/>
              </a:rPr>
              <a:t>     </a:t>
            </a:r>
            <a:r>
              <a:rPr lang="en-US" sz="3000" b="1" baseline="-25000">
                <a:sym typeface="Symbol" charset="0"/>
              </a:rPr>
              <a:t>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 Mg </a:t>
            </a:r>
            <a:r>
              <a:rPr lang="en-US" sz="3000" b="1" baseline="30000">
                <a:sym typeface="Symbol" charset="0"/>
              </a:rPr>
              <a:t></a:t>
            </a:r>
            <a:r>
              <a:rPr lang="en-US" sz="3000" b="1" baseline="30000"/>
              <a:t> </a:t>
            </a:r>
            <a:r>
              <a:rPr lang="en-US" sz="3000" b="1"/>
              <a:t>                –   2e</a:t>
            </a:r>
            <a:r>
              <a:rPr lang="en-US" sz="3000" b="1" baseline="30000">
                <a:sym typeface="Symbol" charset="0"/>
              </a:rPr>
              <a:t></a:t>
            </a:r>
            <a:r>
              <a:rPr lang="en-US" sz="3000" b="1"/>
              <a:t>    </a:t>
            </a:r>
            <a:r>
              <a:rPr lang="en-US" sz="3000" b="1">
                <a:sym typeface="Symbol" charset="0"/>
              </a:rPr>
              <a:t></a:t>
            </a:r>
            <a:r>
              <a:rPr lang="en-US" sz="3000" b="1"/>
              <a:t>        Mg</a:t>
            </a:r>
            <a:r>
              <a:rPr lang="en-US" sz="3000" b="1" baseline="30000"/>
              <a:t>2+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     </a:t>
            </a:r>
          </a:p>
          <a:p>
            <a:pPr>
              <a:buFontTx/>
              <a:buNone/>
            </a:pPr>
            <a:r>
              <a:rPr lang="en-US" sz="3000" b="1"/>
              <a:t> </a:t>
            </a:r>
            <a:r>
              <a:rPr lang="en-US" sz="3000" b="1">
                <a:solidFill>
                  <a:schemeClr val="accent1"/>
                </a:solidFill>
              </a:rPr>
              <a:t>2-8-2</a:t>
            </a:r>
            <a:r>
              <a:rPr lang="en-US" sz="3000" b="1" baseline="30000">
                <a:solidFill>
                  <a:schemeClr val="accent1"/>
                </a:solidFill>
              </a:rPr>
              <a:t>      </a:t>
            </a:r>
            <a:r>
              <a:rPr lang="en-US" sz="3000" b="1">
                <a:solidFill>
                  <a:schemeClr val="accent1"/>
                </a:solidFill>
              </a:rPr>
              <a:t>                 			2-8   (=Ne)</a:t>
            </a:r>
          </a:p>
          <a:p>
            <a:pPr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3000" b="1"/>
              <a:t>       12 p</a:t>
            </a:r>
            <a:r>
              <a:rPr lang="en-US" sz="3000" b="1" baseline="30000"/>
              <a:t>+</a:t>
            </a:r>
            <a:r>
              <a:rPr lang="en-US" sz="3000" b="1"/>
              <a:t>           				12 p</a:t>
            </a:r>
            <a:r>
              <a:rPr lang="en-US" sz="3000" b="1" baseline="30000"/>
              <a:t>+</a:t>
            </a:r>
            <a:endParaRPr lang="en-US" sz="3000" b="1"/>
          </a:p>
          <a:p>
            <a:pPr>
              <a:buFontTx/>
              <a:buNone/>
            </a:pPr>
            <a:r>
              <a:rPr lang="en-US" sz="3000" b="1" u="sng"/>
              <a:t>       12 e</a:t>
            </a:r>
            <a:r>
              <a:rPr lang="en-US" sz="3000" b="1"/>
              <a:t>-                                     	</a:t>
            </a:r>
            <a:r>
              <a:rPr lang="en-US" sz="3000" b="1" u="sng"/>
              <a:t>10 e</a:t>
            </a:r>
            <a:r>
              <a:rPr lang="en-US" sz="3000" b="1" baseline="30000"/>
              <a:t>-</a:t>
            </a:r>
            <a:endParaRPr lang="en-US" sz="3000" b="1" u="sng"/>
          </a:p>
          <a:p>
            <a:pPr>
              <a:buFontTx/>
              <a:buNone/>
            </a:pPr>
            <a:r>
              <a:rPr lang="en-US" sz="3000" b="1">
                <a:solidFill>
                  <a:schemeClr val="accent2"/>
                </a:solidFill>
              </a:rPr>
              <a:t>         0                                                 2</a:t>
            </a:r>
            <a:r>
              <a:rPr lang="en-US" sz="3000" b="1" baseline="30000">
                <a:solidFill>
                  <a:schemeClr val="accent2"/>
                </a:solidFill>
              </a:rPr>
              <a:t>+</a:t>
            </a:r>
            <a:endParaRPr lang="en-US" sz="3000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3000" b="1"/>
          </a:p>
          <a:p>
            <a:endParaRPr lang="en-US" b="1" u="sng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Some Typical Ions with Positive Charges (Cations)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6482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Group 1		Group 2		Group 13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H</a:t>
            </a:r>
            <a:r>
              <a:rPr lang="en-US" sz="3000" b="1" baseline="30000"/>
              <a:t>+</a:t>
            </a:r>
            <a:r>
              <a:rPr lang="en-US" sz="3000" b="1"/>
              <a:t>			Mg</a:t>
            </a:r>
            <a:r>
              <a:rPr lang="en-US" sz="3000" b="1" baseline="30000"/>
              <a:t>2+</a:t>
            </a:r>
            <a:r>
              <a:rPr lang="en-US" sz="3000" b="1"/>
              <a:t>			Al</a:t>
            </a:r>
            <a:r>
              <a:rPr lang="en-US" sz="3000" b="1" baseline="30000"/>
              <a:t>3+</a:t>
            </a:r>
            <a:endParaRPr lang="en-US" sz="3000" b="1"/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Li</a:t>
            </a:r>
            <a:r>
              <a:rPr lang="en-US" sz="3000" b="1" baseline="30000"/>
              <a:t>+</a:t>
            </a:r>
            <a:r>
              <a:rPr lang="en-US" sz="3000" b="1"/>
              <a:t>			Ca</a:t>
            </a:r>
            <a:r>
              <a:rPr lang="en-US" sz="3000" b="1" baseline="30000"/>
              <a:t>2+</a:t>
            </a:r>
            <a:r>
              <a:rPr lang="en-US" sz="3000" b="1"/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Na</a:t>
            </a:r>
            <a:r>
              <a:rPr lang="en-US" sz="3000" b="1" baseline="30000"/>
              <a:t>+</a:t>
            </a:r>
            <a:r>
              <a:rPr lang="en-US" sz="3000" b="1"/>
              <a:t>			Sr</a:t>
            </a:r>
            <a:r>
              <a:rPr lang="en-US" sz="3000" b="1" baseline="30000"/>
              <a:t>2+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/>
              <a:t>K</a:t>
            </a:r>
            <a:r>
              <a:rPr lang="en-US" sz="3000" b="1" baseline="30000"/>
              <a:t>+</a:t>
            </a:r>
            <a:r>
              <a:rPr lang="en-US" sz="3000" b="1"/>
              <a:t>			Ba</a:t>
            </a:r>
            <a:r>
              <a:rPr lang="en-US" sz="3000" b="1" baseline="30000"/>
              <a:t>2+</a:t>
            </a:r>
            <a:endParaRPr lang="en-US" sz="3000" b="1"/>
          </a:p>
          <a:p>
            <a:pPr>
              <a:lnSpc>
                <a:spcPct val="120000"/>
              </a:lnSpc>
              <a:buFontTx/>
              <a:buNone/>
            </a:pPr>
            <a:endParaRPr lang="en-US" sz="3000" b="1" u="sng"/>
          </a:p>
        </p:txBody>
      </p:sp>
    </p:spTree>
    <p:extLst>
      <p:ext uri="{BB962C8B-B14F-4D97-AF65-F5344CB8AC3E}">
        <p14:creationId xmlns:p14="http://schemas.microsoft.com/office/powerpoint/2010/main" xmlns="" val="14226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Learning Check </a:t>
            </a: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A.   Number of valence electrons in aluminum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rgbClr val="66FF33"/>
                </a:solidFill>
              </a:rPr>
              <a:t>	</a:t>
            </a:r>
            <a:r>
              <a:rPr lang="en-US" sz="3000" b="1">
                <a:solidFill>
                  <a:schemeClr val="accent1"/>
                </a:solidFill>
              </a:rPr>
              <a:t>1)  1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      	2)  2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	3)  3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B.    Change in electrons for octet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 lose 3e</a:t>
            </a:r>
            <a:r>
              <a:rPr lang="en-US" sz="3000" b="1" baseline="30000">
                <a:solidFill>
                  <a:schemeClr val="accent1"/>
                </a:solidFill>
              </a:rPr>
              <a:t>-         	</a:t>
            </a:r>
            <a:r>
              <a:rPr lang="en-US" sz="3000" b="1">
                <a:solidFill>
                  <a:schemeClr val="accent1"/>
                </a:solidFill>
              </a:rPr>
              <a:t>2)  gain 3 e</a:t>
            </a:r>
            <a:r>
              <a:rPr lang="en-US" sz="3000" b="1" baseline="30000">
                <a:solidFill>
                  <a:schemeClr val="accent1"/>
                </a:solidFill>
              </a:rPr>
              <a:t>-        	</a:t>
            </a:r>
            <a:r>
              <a:rPr lang="en-US" sz="3000" b="1">
                <a:solidFill>
                  <a:schemeClr val="accent1"/>
                </a:solidFill>
              </a:rPr>
              <a:t>3)  gain 5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C.	Ionic charge of aluminum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 3-		       	2)  5-		      	3)   3</a:t>
            </a:r>
            <a:r>
              <a:rPr lang="en-US" sz="3000" b="1" baseline="30000">
                <a:solidFill>
                  <a:schemeClr val="accent1"/>
                </a:solidFill>
              </a:rPr>
              <a:t>+</a:t>
            </a:r>
            <a:r>
              <a:rPr lang="en-US" sz="2800" b="1">
                <a:solidFill>
                  <a:srgbClr val="66FF33"/>
                </a:solidFill>
              </a:rPr>
              <a:t>  	</a:t>
            </a:r>
            <a:r>
              <a:rPr lang="en-US" sz="2800" b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742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Solution  </a:t>
            </a: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A.   Number of valence electrons in aluminum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rgbClr val="66FF33"/>
                </a:solidFill>
              </a:rPr>
              <a:t>	</a:t>
            </a:r>
            <a:r>
              <a:rPr lang="en-US" sz="3000" b="1">
                <a:solidFill>
                  <a:schemeClr val="accent1"/>
                </a:solidFill>
              </a:rPr>
              <a:t>3) 	3 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B.    Change in electrons for octet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	lose 3e</a:t>
            </a:r>
            <a:r>
              <a:rPr lang="en-US" sz="3000" b="1" baseline="30000">
                <a:solidFill>
                  <a:schemeClr val="accent1"/>
                </a:solidFill>
              </a:rPr>
              <a:t>-</a:t>
            </a:r>
            <a:r>
              <a:rPr lang="en-US" sz="3000" b="1">
                <a:solidFill>
                  <a:schemeClr val="accent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0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C.	Ionic charge of aluminum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3)   3</a:t>
            </a:r>
            <a:r>
              <a:rPr lang="en-US" sz="3000" b="1" baseline="30000">
                <a:solidFill>
                  <a:schemeClr val="accent1"/>
                </a:solidFill>
              </a:rPr>
              <a:t>+</a:t>
            </a:r>
            <a:r>
              <a:rPr lang="en-US" sz="2800" b="1">
                <a:solidFill>
                  <a:schemeClr val="accent1"/>
                </a:solidFill>
              </a:rPr>
              <a:t>  		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42705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Learning Check</a:t>
            </a: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006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3000" b="1"/>
              <a:t>	Give the ionic charge for each of the following: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000" b="1"/>
              <a:t>	A.  12 p</a:t>
            </a:r>
            <a:r>
              <a:rPr lang="en-US" sz="3000" b="1" baseline="30000"/>
              <a:t>+ </a:t>
            </a:r>
            <a:r>
              <a:rPr lang="en-US" sz="3000" b="1"/>
              <a:t> and 10 e</a:t>
            </a:r>
            <a:r>
              <a:rPr lang="en-US" sz="3000" b="1" baseline="30000"/>
              <a:t>-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		</a:t>
            </a:r>
            <a:r>
              <a:rPr lang="en-US" sz="3000" b="1">
                <a:solidFill>
                  <a:schemeClr val="accent1"/>
                </a:solidFill>
              </a:rPr>
              <a:t>1) 0		2) 2+		3) 2-</a:t>
            </a:r>
            <a:endParaRPr lang="en-US" sz="3000" b="1"/>
          </a:p>
          <a:p>
            <a:pPr>
              <a:lnSpc>
                <a:spcPct val="140000"/>
              </a:lnSpc>
              <a:buFontTx/>
              <a:buNone/>
            </a:pPr>
            <a:r>
              <a:rPr lang="en-US" sz="3000" b="1"/>
              <a:t>	B.  50p</a:t>
            </a:r>
            <a:r>
              <a:rPr lang="en-US" sz="3000" b="1" baseline="30000"/>
              <a:t>+</a:t>
            </a:r>
            <a:r>
              <a:rPr lang="en-US" sz="3000" b="1"/>
              <a:t>   and  46 e-</a:t>
            </a:r>
          </a:p>
          <a:p>
            <a:pPr>
              <a:buFontTx/>
              <a:buNone/>
            </a:pPr>
            <a:r>
              <a:rPr lang="en-US" sz="3000" b="1"/>
              <a:t>	</a:t>
            </a:r>
            <a:r>
              <a:rPr lang="en-US" sz="3000" b="1">
                <a:solidFill>
                  <a:schemeClr val="accent1"/>
                </a:solidFill>
              </a:rPr>
              <a:t>	1) 2+		2) 4+		3)  4-</a:t>
            </a:r>
            <a:endParaRPr lang="en-US" sz="3000" b="1"/>
          </a:p>
          <a:p>
            <a:pPr>
              <a:lnSpc>
                <a:spcPct val="140000"/>
              </a:lnSpc>
              <a:buFontTx/>
              <a:buNone/>
            </a:pPr>
            <a:r>
              <a:rPr lang="en-US" sz="3000" b="1"/>
              <a:t>	C.  15 p</a:t>
            </a:r>
            <a:r>
              <a:rPr lang="en-US" sz="3000" b="1" baseline="30000"/>
              <a:t>+</a:t>
            </a:r>
            <a:r>
              <a:rPr lang="en-US" sz="3000" b="1"/>
              <a:t>   and 18e-</a:t>
            </a:r>
          </a:p>
          <a:p>
            <a:pPr>
              <a:buFontTx/>
              <a:buNone/>
            </a:pPr>
            <a:r>
              <a:rPr lang="en-US" sz="3000" b="1">
                <a:solidFill>
                  <a:schemeClr val="accent1"/>
                </a:solidFill>
              </a:rPr>
              <a:t>		2) 3+     	2) 3-		3)  5-</a:t>
            </a:r>
            <a:endParaRPr lang="en-US" sz="3000" b="1"/>
          </a:p>
          <a:p>
            <a:pPr>
              <a:buFontTx/>
              <a:buNone/>
            </a:pPr>
            <a:r>
              <a:rPr lang="en-US" sz="3000" b="1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2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Ions from Nonmetal Ions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charset="0"/>
              <a:buChar char="n"/>
            </a:pPr>
            <a:r>
              <a:rPr lang="en-US" sz="3000" b="1"/>
              <a:t>In ionic compounds, nonmetals in 15, 16, and 17 gain electrons from metals 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charset="0"/>
              <a:buChar char="n"/>
            </a:pPr>
            <a:r>
              <a:rPr lang="en-US" sz="3000" b="1"/>
              <a:t>Nonmetal add electrons to achieve the octet arrangement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charset="0"/>
              <a:buChar char="n"/>
            </a:pPr>
            <a:r>
              <a:rPr lang="en-US" sz="3000" b="1"/>
              <a:t>Nonmetal ionic charge:   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130000"/>
              <a:buFont typeface="Wingdings" charset="0"/>
              <a:buNone/>
            </a:pPr>
            <a:r>
              <a:rPr lang="en-US" sz="3000" b="1"/>
              <a:t>	3-, 2-, or 1-</a:t>
            </a:r>
          </a:p>
          <a:p>
            <a:pPr>
              <a:lnSpc>
                <a:spcPct val="150000"/>
              </a:lnSpc>
            </a:pPr>
            <a:endParaRPr lang="en-US" sz="3000" b="1"/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xmlns="" val="20540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Fluoride Ion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2800" b="1"/>
              <a:t>		</a:t>
            </a:r>
            <a:r>
              <a:rPr lang="en-US" sz="2800" b="1">
                <a:solidFill>
                  <a:schemeClr val="accent2"/>
                </a:solidFill>
              </a:rPr>
              <a:t>unpaired electron		octet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     </a:t>
            </a:r>
            <a:r>
              <a:rPr lang="en-US" b="1" baseline="-25000">
                <a:sym typeface="Symbol" charset="0"/>
              </a:rPr>
              <a:t></a:t>
            </a:r>
            <a:r>
              <a:rPr lang="en-US" b="1" baseline="-25000"/>
              <a:t> </a:t>
            </a:r>
            <a:r>
              <a:rPr lang="en-US" b="1" baseline="-25000">
                <a:sym typeface="Symbol" charset="0"/>
              </a:rPr>
              <a:t></a:t>
            </a:r>
            <a:r>
              <a:rPr lang="en-US" b="1" baseline="-25000"/>
              <a:t>					                </a:t>
            </a:r>
            <a:r>
              <a:rPr lang="en-US" b="1" baseline="-25000">
                <a:sym typeface="Symbol" charset="0"/>
              </a:rPr>
              <a:t></a:t>
            </a:r>
            <a:r>
              <a:rPr lang="en-US" b="1" baseline="-25000"/>
              <a:t> </a:t>
            </a:r>
            <a:r>
              <a:rPr lang="en-US" b="1" baseline="-25000">
                <a:sym typeface="Symbol" charset="0"/>
              </a:rPr>
              <a:t></a:t>
            </a:r>
            <a:r>
              <a:rPr lang="en-US" b="1" baseline="-25000"/>
              <a:t>     </a:t>
            </a:r>
            <a:r>
              <a:rPr lang="en-US" sz="2800" b="1"/>
              <a:t>1 </a:t>
            </a:r>
            <a:r>
              <a:rPr lang="en-US" sz="2800" b="1">
                <a:sym typeface="Symbol" charset="0"/>
              </a:rPr>
              <a:t>-</a:t>
            </a:r>
            <a:r>
              <a:rPr lang="en-US" sz="2800" b="1"/>
              <a:t> </a:t>
            </a:r>
            <a:endParaRPr lang="en-US" sz="3600" b="1" baseline="30000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	</a:t>
            </a:r>
            <a:r>
              <a:rPr lang="en-US" sz="3600" b="1"/>
              <a:t>:</a:t>
            </a:r>
            <a:r>
              <a:rPr lang="en-US" b="1"/>
              <a:t> F </a:t>
            </a:r>
            <a:r>
              <a:rPr lang="en-US" b="1" baseline="30000">
                <a:sym typeface="Symbol" charset="0"/>
              </a:rPr>
              <a:t></a:t>
            </a:r>
            <a:r>
              <a:rPr lang="en-US" b="1"/>
              <a:t>	      + e</a:t>
            </a:r>
            <a:r>
              <a:rPr lang="en-US" b="1" baseline="30000">
                <a:sym typeface="Symbol" charset="0"/>
              </a:rPr>
              <a:t></a:t>
            </a:r>
            <a:r>
              <a:rPr lang="en-US" b="1"/>
              <a:t>	</a:t>
            </a:r>
            <a:r>
              <a:rPr lang="en-US" b="1">
                <a:sym typeface="Symbol" charset="0"/>
              </a:rPr>
              <a:t>		</a:t>
            </a:r>
            <a:r>
              <a:rPr lang="en-US" sz="3600" b="1"/>
              <a:t>:</a:t>
            </a:r>
            <a:r>
              <a:rPr lang="en-US" b="1"/>
              <a:t>  F </a:t>
            </a:r>
            <a:r>
              <a:rPr lang="en-US" sz="3600" b="1"/>
              <a:t>:</a:t>
            </a:r>
            <a:endParaRPr lang="en-US" b="1"/>
          </a:p>
          <a:p>
            <a:pPr>
              <a:lnSpc>
                <a:spcPct val="80000"/>
              </a:lnSpc>
              <a:buFontTx/>
              <a:buNone/>
            </a:pPr>
            <a:r>
              <a:rPr lang="en-US" b="1"/>
              <a:t>     </a:t>
            </a:r>
            <a:r>
              <a:rPr lang="en-US" b="1" baseline="30000">
                <a:sym typeface="Symbol" charset="0"/>
              </a:rPr>
              <a:t></a:t>
            </a:r>
            <a:r>
              <a:rPr lang="en-US" b="1" baseline="30000"/>
              <a:t> </a:t>
            </a:r>
            <a:r>
              <a:rPr lang="en-US" b="1" baseline="30000">
                <a:sym typeface="Symbol" charset="0"/>
              </a:rPr>
              <a:t></a:t>
            </a:r>
            <a:r>
              <a:rPr lang="en-US" b="1" baseline="30000"/>
              <a:t>					                 </a:t>
            </a:r>
            <a:r>
              <a:rPr lang="en-US" b="1" baseline="30000">
                <a:sym typeface="Symbol" charset="0"/>
              </a:rPr>
              <a:t></a:t>
            </a:r>
            <a:r>
              <a:rPr lang="en-US" b="1" baseline="30000"/>
              <a:t> </a:t>
            </a:r>
            <a:r>
              <a:rPr lang="en-US" b="1" baseline="30000">
                <a:sym typeface="Symbol" charset="0"/>
              </a:rPr>
              <a:t></a:t>
            </a:r>
            <a:endParaRPr lang="en-US" b="1" baseline="30000"/>
          </a:p>
          <a:p>
            <a:pPr>
              <a:lnSpc>
                <a:spcPct val="40000"/>
              </a:lnSpc>
              <a:buFontTx/>
              <a:buNone/>
            </a:pPr>
            <a:endParaRPr lang="en-US" b="1" baseline="30000"/>
          </a:p>
          <a:p>
            <a:pPr>
              <a:lnSpc>
                <a:spcPct val="40000"/>
              </a:lnSpc>
              <a:buFontTx/>
              <a:buNone/>
            </a:pPr>
            <a:r>
              <a:rPr lang="en-US" b="1"/>
              <a:t>    </a:t>
            </a:r>
            <a:r>
              <a:rPr lang="en-US" sz="2800" b="1"/>
              <a:t>2-7                      			2-8</a:t>
            </a:r>
            <a:r>
              <a:rPr lang="en-US" sz="2800" b="1">
                <a:solidFill>
                  <a:schemeClr val="accent1"/>
                </a:solidFill>
              </a:rPr>
              <a:t> </a:t>
            </a:r>
            <a:r>
              <a:rPr lang="en-US" sz="2800" b="1"/>
              <a:t> (= Ne)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 b="1"/>
              <a:t>           </a:t>
            </a:r>
          </a:p>
          <a:p>
            <a:pPr>
              <a:buFontTx/>
              <a:buNone/>
            </a:pPr>
            <a:r>
              <a:rPr lang="en-US" sz="2800" b="1"/>
              <a:t>	9 p+				   	  9 p</a:t>
            </a:r>
            <a:r>
              <a:rPr lang="en-US" sz="2800" b="1" baseline="30000"/>
              <a:t>+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</a:t>
            </a:r>
            <a:r>
              <a:rPr lang="en-US" sz="2800" b="1" u="sng"/>
              <a:t>9 e</a:t>
            </a:r>
            <a:r>
              <a:rPr lang="en-US" sz="2800" b="1"/>
              <a:t>-					 	</a:t>
            </a:r>
            <a:r>
              <a:rPr lang="en-US" sz="2800" b="1" u="sng"/>
              <a:t>10 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    0					   	1 </a:t>
            </a:r>
            <a:r>
              <a:rPr lang="en-US" sz="2800" b="1">
                <a:sym typeface="Symbol" charset="0"/>
              </a:rPr>
              <a:t>- </a:t>
            </a:r>
            <a:r>
              <a:rPr lang="en-US" sz="28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						    </a:t>
            </a:r>
            <a:r>
              <a:rPr lang="en-US" sz="2800" b="1">
                <a:solidFill>
                  <a:schemeClr val="accent1"/>
                </a:solidFill>
              </a:rPr>
              <a:t>ionic charge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 flipH="1">
            <a:off x="1676400" y="2286000"/>
            <a:ext cx="838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ionicbl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79536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dogioni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4238"/>
            <a:ext cx="8686800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Ionic Bonds: One Big Greedy Thief Dog!</a:t>
            </a:r>
          </a:p>
        </p:txBody>
      </p:sp>
    </p:spTree>
    <p:extLst>
      <p:ext uri="{BB962C8B-B14F-4D97-AF65-F5344CB8AC3E}">
        <p14:creationId xmlns:p14="http://schemas.microsoft.com/office/powerpoint/2010/main" xmlns="" val="37000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81000" y="0"/>
          <a:ext cx="8305800" cy="4233863"/>
        </p:xfrm>
        <a:graphic>
          <a:graphicData uri="http://schemas.openxmlformats.org/presentationml/2006/ole">
            <p:oleObj spid="_x0000_s24578" name="Bitmap Image" r:id="rId3" imgW="5495238" imgH="2800741" progId="PBrush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4495800"/>
            <a:ext cx="8397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  <a:latin typeface="Tahoma" charset="0"/>
              </a:rPr>
              <a:t>1). Ionic bond</a:t>
            </a:r>
            <a:r>
              <a:rPr lang="en-US"/>
              <a:t> – electron from Na is transferred to Cl, this causes a charge imbalance in each atom.  The Na becomes</a:t>
            </a:r>
            <a:r>
              <a:rPr lang="en-US">
                <a:solidFill>
                  <a:srgbClr val="FFFF99"/>
                </a:solidFill>
              </a:rPr>
              <a:t> (Na</a:t>
            </a:r>
            <a:r>
              <a:rPr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rgbClr val="FFFF99"/>
                </a:solidFill>
              </a:rPr>
              <a:t>) </a:t>
            </a:r>
            <a:r>
              <a:rPr lang="en-US"/>
              <a:t>and the Cl becomes</a:t>
            </a:r>
            <a:r>
              <a:rPr lang="en-US">
                <a:solidFill>
                  <a:srgbClr val="FFFF99"/>
                </a:solidFill>
              </a:rPr>
              <a:t> (Cl</a:t>
            </a:r>
            <a:r>
              <a:rPr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rgbClr val="FFFF99"/>
                </a:solidFill>
              </a:rPr>
              <a:t>), </a:t>
            </a:r>
            <a:r>
              <a:rPr lang="en-US"/>
              <a:t>charged particles or ions.  </a:t>
            </a:r>
          </a:p>
        </p:txBody>
      </p:sp>
    </p:spTree>
    <p:extLst>
      <p:ext uri="{BB962C8B-B14F-4D97-AF65-F5344CB8AC3E}">
        <p14:creationId xmlns:p14="http://schemas.microsoft.com/office/powerpoint/2010/main" xmlns="" val="4068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are </a:t>
            </a:r>
            <a:r>
              <a:rPr lang="en-US" smtClean="0"/>
              <a:t>expected to: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05" y="1805668"/>
            <a:ext cx="8847456" cy="4182035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effectLst/>
              </a:rPr>
              <a:t>Name and write formulas for common molecular compounds, including the use of prefixes </a:t>
            </a:r>
          </a:p>
          <a:p>
            <a:pPr lvl="2"/>
            <a:r>
              <a:rPr lang="en-US" sz="2800" dirty="0">
                <a:effectLst/>
              </a:rPr>
              <a:t>Name and write formulas for some common ionic compounds (both binary and complex) using the periodic table, a list of ions and appropriate nomenclature for metal and non-metal ions </a:t>
            </a:r>
          </a:p>
          <a:p>
            <a:pPr lvl="2"/>
            <a:r>
              <a:rPr lang="en-US" sz="2800" dirty="0">
                <a:effectLst/>
              </a:rPr>
              <a:t>Describe the usefulness of IUPAC scientific nomenclature systems to convey chemical information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2162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7" descr="npo00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902" y="441784"/>
            <a:ext cx="6640433" cy="563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9363"/>
            <a:ext cx="9144000" cy="1143000"/>
          </a:xfrm>
        </p:spPr>
        <p:txBody>
          <a:bodyPr/>
          <a:lstStyle/>
          <a:p>
            <a:r>
              <a:rPr lang="en-US" sz="5400" i="1" dirty="0"/>
              <a:t/>
            </a:r>
            <a:br>
              <a:rPr lang="en-US" sz="5400" i="1" dirty="0"/>
            </a:br>
            <a:r>
              <a:rPr lang="en-US" sz="7200" b="1" u="sng" dirty="0">
                <a:solidFill>
                  <a:schemeClr val="tx1"/>
                </a:solidFill>
              </a:rPr>
              <a:t>COVALENT BOND</a:t>
            </a:r>
            <a:r>
              <a:rPr lang="en-US" sz="9600" b="1" dirty="0">
                <a:solidFill>
                  <a:schemeClr val="tx1"/>
                </a:solidFill>
              </a:rPr>
              <a:t/>
            </a:r>
            <a:br>
              <a:rPr lang="en-US" sz="9600" b="1" dirty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/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7200" b="1" dirty="0" smtClean="0">
                <a:solidFill>
                  <a:schemeClr val="tx1"/>
                </a:solidFill>
              </a:rPr>
              <a:t>bond </a:t>
            </a:r>
            <a:r>
              <a:rPr lang="en-US" sz="7200" b="1" dirty="0">
                <a:solidFill>
                  <a:schemeClr val="tx1"/>
                </a:solidFill>
              </a:rPr>
              <a:t>formed by the </a:t>
            </a:r>
            <a:r>
              <a:rPr lang="en-US" sz="7200" b="1" i="1" dirty="0">
                <a:solidFill>
                  <a:schemeClr val="tx1"/>
                </a:solidFill>
              </a:rPr>
              <a:t>sharing </a:t>
            </a:r>
            <a:r>
              <a:rPr lang="en-US" sz="7200" b="1" dirty="0">
                <a:solidFill>
                  <a:schemeClr val="tx1"/>
                </a:solidFill>
              </a:rPr>
              <a:t>of electrons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6600" b="1" dirty="0">
                <a:solidFill>
                  <a:schemeClr val="tx1"/>
                </a:solidFill>
              </a:rPr>
              <a:t/>
            </a:r>
            <a:br>
              <a:rPr lang="en-US" sz="6600" b="1" dirty="0">
                <a:solidFill>
                  <a:schemeClr val="tx1"/>
                </a:solidFill>
              </a:rPr>
            </a:b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030409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Bond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Between nonmetallic elements of similar electronegativity.</a:t>
            </a:r>
          </a:p>
          <a:p>
            <a:r>
              <a:rPr lang="en-US"/>
              <a:t>Formed by sharing electron pairs</a:t>
            </a:r>
          </a:p>
          <a:p>
            <a:r>
              <a:rPr lang="en-US"/>
              <a:t>Stable non-ionizing particles, they are not conductors at any state</a:t>
            </a:r>
          </a:p>
          <a:p>
            <a:r>
              <a:rPr lang="en-US"/>
              <a:t>Examples; O</a:t>
            </a:r>
            <a:r>
              <a:rPr lang="en-US" baseline="-25000"/>
              <a:t>2</a:t>
            </a:r>
            <a:r>
              <a:rPr lang="en-US"/>
              <a:t>, CO</a:t>
            </a:r>
            <a:r>
              <a:rPr lang="en-US" baseline="-25000"/>
              <a:t>2</a:t>
            </a:r>
            <a:r>
              <a:rPr lang="en-US"/>
              <a:t>, 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O, SiC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xmlns="" val="26383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covalentbl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400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3138488" y="3127375"/>
            <a:ext cx="2867025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Covalent Bonds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Properties of Molecular Compounds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Molecular compounds have relatively low melting points because little energy is needed to break the forces of attraction between molecules.</a:t>
            </a:r>
          </a:p>
          <a:p>
            <a:r>
              <a:rPr lang="en-US" altLang="zh-CN" dirty="0" smtClean="0"/>
              <a:t>Molecular compounds tend not to conduct electricity when they are in the solid or liquid state, or when they are dissolved in water, because they do not contain ions.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718436"/>
            <a:ext cx="7467600" cy="4114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8000" b="1" dirty="0"/>
              <a:t>Bonds in all the polyatomic ions and </a:t>
            </a:r>
            <a:r>
              <a:rPr lang="en-US" sz="8000" b="1" dirty="0" err="1"/>
              <a:t>diatomics</a:t>
            </a:r>
            <a:r>
              <a:rPr lang="en-US" sz="8000" b="1" dirty="0"/>
              <a:t> are all covalent bonds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8940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/>
            </a:r>
            <a:br>
              <a:rPr lang="en-US" i="1" dirty="0"/>
            </a:br>
            <a:r>
              <a:rPr lang="en-US" sz="5400" b="1" dirty="0">
                <a:solidFill>
                  <a:schemeClr val="tx1"/>
                </a:solidFill>
              </a:rPr>
              <a:t>when electrons are shared </a:t>
            </a:r>
            <a:r>
              <a:rPr lang="en-US" sz="5400" b="1" i="1" dirty="0">
                <a:solidFill>
                  <a:schemeClr val="tx1"/>
                </a:solidFill>
              </a:rPr>
              <a:t>equally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400" b="1" dirty="0"/>
              <a:t>NONPOLAR </a:t>
            </a:r>
            <a:br>
              <a:rPr lang="en-US" sz="5400" b="1" dirty="0"/>
            </a:br>
            <a:r>
              <a:rPr lang="en-US" sz="5400" b="1" dirty="0"/>
              <a:t>COVALENT BONDS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286000" y="4495800"/>
            <a:ext cx="4572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H</a:t>
            </a:r>
            <a:r>
              <a:rPr lang="en-US" sz="7200" b="1" baseline="-25000">
                <a:solidFill>
                  <a:schemeClr val="accent2"/>
                </a:solidFill>
              </a:rPr>
              <a:t>2</a:t>
            </a:r>
            <a:r>
              <a:rPr lang="en-US" sz="7200" b="1">
                <a:solidFill>
                  <a:schemeClr val="accent2"/>
                </a:solidFill>
              </a:rPr>
              <a:t> or Cl</a:t>
            </a:r>
            <a:r>
              <a:rPr lang="en-US" sz="72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086007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-66675"/>
            <a:ext cx="891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99"/>
                </a:solidFill>
                <a:latin typeface="Tahoma" charset="0"/>
              </a:rPr>
              <a:t>2. Covalent bonds- </a:t>
            </a:r>
            <a:r>
              <a:rPr lang="en-US" sz="2000"/>
              <a:t>Two atoms share one or more pairs of outer-shell electrons. 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216025" y="0"/>
            <a:ext cx="7242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3107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727075" y="1819275"/>
            <a:ext cx="4237038" cy="39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763713" y="1276350"/>
            <a:ext cx="1893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Oxygen Atom</a:t>
            </a: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99"/>
              </a:clrFrom>
              <a:clrTo>
                <a:srgbClr val="0000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4405313" y="1774825"/>
            <a:ext cx="4237037" cy="39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399088" y="1276350"/>
            <a:ext cx="1893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Oxygen Atom</a:t>
            </a:r>
          </a:p>
        </p:txBody>
      </p:sp>
      <p:sp>
        <p:nvSpPr>
          <p:cNvPr id="131079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2455863" y="6253163"/>
            <a:ext cx="40782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hlinkClick r:id="rId5" action="ppaction://hlinkfile" tooltip="Click to animate"/>
              </a:rPr>
              <a:t>Oxygen  Molecule  (O</a:t>
            </a:r>
            <a:r>
              <a:rPr lang="en-US" sz="3600" b="1" baseline="-25000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hlinkClick r:id="rId5" action="ppaction://hlinkfile" tooltip="Click to animate"/>
              </a:rPr>
              <a:t>2</a:t>
            </a:r>
            <a:r>
              <a:rPr lang="en-US" sz="3600" b="1">
                <a:solidFill>
                  <a:srgbClr val="FEFE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hlinkClick r:id="rId5" action="ppaction://hlinkfile" tooltip="Click to animate"/>
              </a:rPr>
              <a:t>)</a:t>
            </a:r>
            <a:endParaRPr lang="en-US" sz="3600" b="1">
              <a:solidFill>
                <a:srgbClr val="FEFE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31080" name="AutoShape 8"/>
          <p:cNvSpPr>
            <a:spLocks/>
          </p:cNvSpPr>
          <p:nvPr/>
        </p:nvSpPr>
        <p:spPr bwMode="auto">
          <a:xfrm rot="-5400000">
            <a:off x="4154488" y="2352675"/>
            <a:ext cx="682625" cy="7381875"/>
          </a:xfrm>
          <a:prstGeom prst="leftBrace">
            <a:avLst>
              <a:gd name="adj1" fmla="val 90116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8645525" y="5260975"/>
            <a:ext cx="104775" cy="466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40000"/>
              </a:spcBef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38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8" grpId="0" autoUpdateAnimBg="0"/>
      <p:bldP spid="131079" grpId="0" autoUpdateAnimBg="0"/>
      <p:bldP spid="1310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5400" i="1" dirty="0"/>
              <a:t/>
            </a:r>
            <a:br>
              <a:rPr lang="en-US" sz="5400" i="1" dirty="0"/>
            </a:br>
            <a:r>
              <a:rPr lang="en-US" sz="5400" b="1" dirty="0">
                <a:solidFill>
                  <a:schemeClr val="tx1"/>
                </a:solidFill>
              </a:rPr>
              <a:t>when electrons are shared but shared </a:t>
            </a:r>
            <a:r>
              <a:rPr lang="en-US" sz="5400" b="1" i="1" dirty="0">
                <a:solidFill>
                  <a:schemeClr val="tx1"/>
                </a:solidFill>
              </a:rPr>
              <a:t>unequally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/>
              <a:t>POLAR COVALENT BONDS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276600" y="4898851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H</a:t>
            </a:r>
            <a:r>
              <a:rPr lang="en-US" sz="7200" b="1" baseline="-25000" dirty="0">
                <a:solidFill>
                  <a:schemeClr val="accent2"/>
                </a:solidFill>
              </a:rPr>
              <a:t>2</a:t>
            </a:r>
            <a:r>
              <a:rPr lang="en-US" sz="7200" b="1" dirty="0">
                <a:solidFill>
                  <a:schemeClr val="accent2"/>
                </a:solidFill>
              </a:rPr>
              <a:t>O</a:t>
            </a:r>
            <a:endParaRPr lang="en-US" sz="7200" b="1" baseline="30000" dirty="0">
              <a:solidFill>
                <a:schemeClr val="accent2"/>
              </a:solidFill>
            </a:endParaRP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505972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0" y="-1587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Polar Covalent Bonds: Unevenly matched, but willing to share.</a:t>
            </a:r>
          </a:p>
        </p:txBody>
      </p:sp>
      <p:pic>
        <p:nvPicPr>
          <p:cNvPr id="172035" name="Picture 3" descr="dogpolc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7475"/>
            <a:ext cx="86106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4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 descr="Sea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488" y="0"/>
            <a:ext cx="537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5658" name="Picture 10" descr="Pierc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455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0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27" descr="0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428" y="745510"/>
            <a:ext cx="3788964" cy="3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457200" y="5484813"/>
            <a:ext cx="8382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water is a </a:t>
            </a:r>
            <a:r>
              <a:rPr lang="en-US" i="1"/>
              <a:t>polar</a:t>
            </a:r>
            <a:r>
              <a:rPr lang="en-US"/>
              <a:t> </a:t>
            </a:r>
            <a:r>
              <a:rPr lang="en-US" i="1"/>
              <a:t>molecule</a:t>
            </a:r>
            <a:r>
              <a:rPr lang="en-US"/>
              <a:t> because oxygen is more electronegative than hydrogen, and therefore electrons are pulled closer to oxygen.</a:t>
            </a:r>
          </a:p>
        </p:txBody>
      </p:sp>
      <p:graphicFrame>
        <p:nvGraphicFramePr>
          <p:cNvPr id="24581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6295746"/>
              </p:ext>
            </p:extLst>
          </p:nvPr>
        </p:nvGraphicFramePr>
        <p:xfrm>
          <a:off x="5518099" y="1329363"/>
          <a:ext cx="2857817" cy="2784748"/>
        </p:xfrm>
        <a:graphic>
          <a:graphicData uri="http://schemas.openxmlformats.org/presentationml/2006/ole">
            <p:oleObj spid="_x0000_s34818" name="Bitmap Image" r:id="rId4" imgW="1133633" imgH="1104762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24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/>
          <a:lstStyle/>
          <a:p>
            <a:r>
              <a:rPr lang="en-US" sz="8000" b="1" u="sng" dirty="0">
                <a:solidFill>
                  <a:schemeClr val="tx1"/>
                </a:solidFill>
              </a:rPr>
              <a:t>METALLIC BOND</a:t>
            </a:r>
            <a:r>
              <a:rPr lang="en-US" sz="9600" b="1" dirty="0">
                <a:solidFill>
                  <a:schemeClr val="tx1"/>
                </a:solidFill>
              </a:rPr>
              <a:t/>
            </a:r>
            <a:br>
              <a:rPr lang="en-US" sz="9600" b="1" dirty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/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bond </a:t>
            </a:r>
            <a:r>
              <a:rPr lang="en-US" sz="5400" b="1" dirty="0">
                <a:solidFill>
                  <a:schemeClr val="tx1"/>
                </a:solidFill>
              </a:rPr>
              <a:t>found in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metals; holds metal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atoms together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very strongly</a:t>
            </a:r>
          </a:p>
        </p:txBody>
      </p:sp>
    </p:spTree>
    <p:extLst>
      <p:ext uri="{BB962C8B-B14F-4D97-AF65-F5344CB8AC3E}">
        <p14:creationId xmlns:p14="http://schemas.microsoft.com/office/powerpoint/2010/main" xmlns="" val="196134064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Metallic </a:t>
            </a:r>
            <a:r>
              <a:rPr lang="en-US" dirty="0"/>
              <a:t>Bond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Formed between atoms of metallic </a:t>
            </a:r>
            <a:r>
              <a:rPr lang="en-US" dirty="0" smtClean="0"/>
              <a:t>elements.</a:t>
            </a:r>
            <a:endParaRPr lang="en-US" dirty="0"/>
          </a:p>
          <a:p>
            <a:r>
              <a:rPr lang="en-US" dirty="0"/>
              <a:t>Electron cloud around </a:t>
            </a:r>
            <a:r>
              <a:rPr lang="en-US" dirty="0" smtClean="0"/>
              <a:t>atoms.</a:t>
            </a:r>
            <a:endParaRPr lang="en-US" dirty="0"/>
          </a:p>
          <a:p>
            <a:r>
              <a:rPr lang="en-US" dirty="0"/>
              <a:t>Good conductors at all states, lustrous, very high melting </a:t>
            </a:r>
            <a:r>
              <a:rPr lang="en-US" dirty="0" smtClean="0"/>
              <a:t>points.</a:t>
            </a:r>
          </a:p>
          <a:p>
            <a:r>
              <a:rPr lang="en-US" altLang="zh-CN" dirty="0" smtClean="0"/>
              <a:t>Good conductors of electricity because they are composed of a sea of electrons.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Examples; Na, Fe, Al, Au,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3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/>
              <a:t>Metallic Bonds: Mellow dogs with plenty of bones to go around.</a:t>
            </a:r>
          </a:p>
        </p:txBody>
      </p:sp>
      <p:pic>
        <p:nvPicPr>
          <p:cNvPr id="175107" name="Picture 3" descr="dogmet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925"/>
            <a:ext cx="85344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Bond, A Sea of Electrons</a:t>
            </a:r>
          </a:p>
        </p:txBody>
      </p:sp>
      <p:pic>
        <p:nvPicPr>
          <p:cNvPr id="134148" name="Picture 4" descr="metallicblu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90600" y="1606550"/>
            <a:ext cx="6858000" cy="4657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 Form Alloys</a:t>
            </a:r>
          </a:p>
        </p:txBody>
      </p:sp>
      <p:pic>
        <p:nvPicPr>
          <p:cNvPr id="148484" name="Picture 4" descr="allo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0200" y="4800600"/>
            <a:ext cx="6048375" cy="904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70500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Metals do not combine with metals.  They form </a:t>
            </a:r>
          </a:p>
          <a:p>
            <a:r>
              <a:rPr lang="en-US"/>
              <a:t>Alloys which is a solution of a metal in a metal.</a:t>
            </a:r>
          </a:p>
          <a:p>
            <a:r>
              <a:rPr lang="en-US"/>
              <a:t>Examples are steel, brass, bronze and pewter.</a:t>
            </a:r>
          </a:p>
        </p:txBody>
      </p:sp>
    </p:spTree>
    <p:extLst>
      <p:ext uri="{BB962C8B-B14F-4D97-AF65-F5344CB8AC3E}">
        <p14:creationId xmlns:p14="http://schemas.microsoft.com/office/powerpoint/2010/main" xmlns="" val="2107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05878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/>
              <a:t>Compute the mass of the following compounds round to nearest tenth &amp; state type of bond:</a:t>
            </a:r>
          </a:p>
          <a:p>
            <a:r>
              <a:rPr lang="en-US" sz="2800" dirty="0" err="1"/>
              <a:t>NaCl</a:t>
            </a:r>
            <a:r>
              <a:rPr lang="en-US" sz="2800" dirty="0"/>
              <a:t>;  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23 + 35 = 58; Ionic Bond</a:t>
            </a:r>
          </a:p>
          <a:p>
            <a:r>
              <a:rPr lang="en-US" sz="2800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  <a:r>
              <a:rPr lang="en-US" sz="2800" dirty="0"/>
              <a:t>;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24 + 6 = 30;  Covalent Bond</a:t>
            </a:r>
          </a:p>
          <a:p>
            <a:r>
              <a:rPr lang="en-US" sz="2800" dirty="0"/>
              <a:t>Na(CO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;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23 + 2(12 +  3x16) = 123; Ionic &amp; Covalent</a:t>
            </a:r>
          </a:p>
        </p:txBody>
      </p:sp>
    </p:spTree>
    <p:extLst>
      <p:ext uri="{BB962C8B-B14F-4D97-AF65-F5344CB8AC3E}">
        <p14:creationId xmlns:p14="http://schemas.microsoft.com/office/powerpoint/2010/main" xmlns="" val="41377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11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IONIC BOND</a:t>
            </a:r>
          </a:p>
          <a:p>
            <a:pPr marL="457200" indent="-457200">
              <a:buAutoNum type="arabicParenR"/>
            </a:pPr>
            <a:r>
              <a:rPr lang="en-US" dirty="0" smtClean="0"/>
              <a:t>MOLECULAR BOND</a:t>
            </a:r>
          </a:p>
          <a:p>
            <a:pPr marL="457200" indent="-457200">
              <a:buAutoNum type="arabicParenR"/>
            </a:pPr>
            <a:r>
              <a:rPr lang="en-US" dirty="0" smtClean="0"/>
              <a:t>METALLIC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804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txBody>
          <a:bodyPr/>
          <a:lstStyle/>
          <a:p>
            <a:r>
              <a:rPr lang="en-US" i="1" dirty="0"/>
              <a:t/>
            </a:r>
            <a:br>
              <a:rPr lang="en-US" i="1" dirty="0"/>
            </a:br>
            <a:r>
              <a:rPr lang="en-US" b="1" u="sng" dirty="0">
                <a:solidFill>
                  <a:schemeClr val="tx1"/>
                </a:solidFill>
              </a:rPr>
              <a:t>IONIC BOND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bond </a:t>
            </a:r>
            <a:r>
              <a:rPr lang="en-US" sz="5400" b="1" dirty="0">
                <a:solidFill>
                  <a:schemeClr val="tx1"/>
                </a:solidFill>
              </a:rPr>
              <a:t>formed between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two ions by the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i="1" dirty="0">
                <a:solidFill>
                  <a:schemeClr val="tx1"/>
                </a:solidFill>
              </a:rPr>
              <a:t>transfer </a:t>
            </a:r>
            <a:r>
              <a:rPr lang="en-US" sz="5400" b="1" dirty="0">
                <a:solidFill>
                  <a:schemeClr val="tx1"/>
                </a:solidFill>
              </a:rPr>
              <a:t>of electrons</a:t>
            </a:r>
            <a:r>
              <a:rPr lang="en-US" sz="7200" b="1" dirty="0">
                <a:solidFill>
                  <a:schemeClr val="tx1"/>
                </a:solidFill>
              </a:rPr>
              <a:t/>
            </a:r>
            <a:br>
              <a:rPr lang="en-US" sz="7200" b="1" dirty="0">
                <a:solidFill>
                  <a:schemeClr val="tx1"/>
                </a:solidFill>
              </a:rPr>
            </a:b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21901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5240"/>
            <a:ext cx="7772400" cy="10668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</a:rPr>
              <a:t/>
            </a:r>
            <a:br>
              <a:rPr lang="en-US" sz="38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Formation of Ions from Metals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9392"/>
            <a:ext cx="8610600" cy="4953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66FF33"/>
              </a:buClr>
              <a:buFont typeface="Wingdings" charset="0"/>
              <a:buChar char="l"/>
            </a:pPr>
            <a:r>
              <a:rPr lang="en-US" sz="2800" b="1" dirty="0">
                <a:solidFill>
                  <a:schemeClr val="accent1"/>
                </a:solidFill>
              </a:rPr>
              <a:t>Ionic compounds</a:t>
            </a:r>
            <a:r>
              <a:rPr lang="en-US" sz="2800" b="1" dirty="0"/>
              <a:t> result when </a:t>
            </a:r>
            <a:r>
              <a:rPr lang="en-US" sz="2800" b="1" dirty="0">
                <a:solidFill>
                  <a:schemeClr val="accent1"/>
                </a:solidFill>
              </a:rPr>
              <a:t>metals</a:t>
            </a:r>
            <a:r>
              <a:rPr lang="en-US" sz="2800" b="1" dirty="0"/>
              <a:t> react with </a:t>
            </a:r>
            <a:r>
              <a:rPr lang="en-US" sz="2800" b="1" dirty="0">
                <a:solidFill>
                  <a:schemeClr val="accent1"/>
                </a:solidFill>
              </a:rPr>
              <a:t>nonmetals</a:t>
            </a:r>
            <a:r>
              <a:rPr lang="en-US" sz="2800" b="1" dirty="0"/>
              <a:t> </a:t>
            </a:r>
          </a:p>
          <a:p>
            <a:pPr>
              <a:lnSpc>
                <a:spcPct val="120000"/>
              </a:lnSpc>
              <a:buClr>
                <a:srgbClr val="66FF33"/>
              </a:buClr>
              <a:buFont typeface="Wingdings" charset="0"/>
              <a:buChar char="l"/>
            </a:pPr>
            <a:r>
              <a:rPr lang="en-US" sz="2800" b="1" dirty="0"/>
              <a:t>Metals </a:t>
            </a:r>
            <a:r>
              <a:rPr lang="en-US" sz="2800" b="1" i="1" dirty="0">
                <a:solidFill>
                  <a:schemeClr val="accent1"/>
                </a:solidFill>
              </a:rPr>
              <a:t>lose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/>
              <a:t>electrons to match the </a:t>
            </a:r>
            <a:r>
              <a:rPr lang="en-US" sz="2800" b="1" i="1" dirty="0"/>
              <a:t>number of valence electrons </a:t>
            </a:r>
            <a:r>
              <a:rPr lang="en-US" sz="2800" b="1" dirty="0"/>
              <a:t>of their nearest noble gas</a:t>
            </a:r>
          </a:p>
          <a:p>
            <a:pPr>
              <a:lnSpc>
                <a:spcPct val="120000"/>
              </a:lnSpc>
              <a:buClr>
                <a:srgbClr val="66FF33"/>
              </a:buClr>
              <a:buFont typeface="Wingdings" charset="0"/>
              <a:buChar char="l"/>
            </a:pPr>
            <a:r>
              <a:rPr lang="en-US" sz="2800" b="1" i="1" dirty="0">
                <a:solidFill>
                  <a:schemeClr val="accent1"/>
                </a:solidFill>
              </a:rPr>
              <a:t>Positive ions</a:t>
            </a:r>
            <a:r>
              <a:rPr lang="en-US" sz="2800" b="1" i="1" dirty="0"/>
              <a:t> </a:t>
            </a:r>
            <a:r>
              <a:rPr lang="en-US" sz="2800" b="1" dirty="0"/>
              <a:t>form</a:t>
            </a:r>
            <a:r>
              <a:rPr lang="en-US" sz="2800" b="1" i="1" dirty="0"/>
              <a:t> when </a:t>
            </a:r>
            <a:r>
              <a:rPr lang="en-US" sz="2800" b="1" dirty="0"/>
              <a:t>the number of electrons are </a:t>
            </a:r>
            <a:r>
              <a:rPr lang="en-US" sz="2800" b="1" dirty="0">
                <a:solidFill>
                  <a:schemeClr val="accent1"/>
                </a:solidFill>
              </a:rPr>
              <a:t>less</a:t>
            </a:r>
            <a:r>
              <a:rPr lang="en-US" sz="2800" b="1" dirty="0"/>
              <a:t> than the number of protons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b="1" dirty="0"/>
              <a:t>			Group 1 metals </a:t>
            </a:r>
            <a:r>
              <a:rPr lang="en-US" sz="2800" b="1" dirty="0">
                <a:sym typeface="Symbol" charset="0"/>
              </a:rPr>
              <a:t></a:t>
            </a:r>
            <a:r>
              <a:rPr lang="en-US" sz="2800" b="1" dirty="0"/>
              <a:t>    </a:t>
            </a:r>
            <a:r>
              <a:rPr lang="en-US" sz="2800" b="1" dirty="0">
                <a:solidFill>
                  <a:schemeClr val="accent1"/>
                </a:solidFill>
              </a:rPr>
              <a:t>ion </a:t>
            </a:r>
            <a:r>
              <a:rPr lang="en-US" sz="2800" b="1" baseline="30000" dirty="0">
                <a:solidFill>
                  <a:schemeClr val="accent1"/>
                </a:solidFill>
              </a:rPr>
              <a:t>1+</a:t>
            </a:r>
            <a:endParaRPr lang="en-US" sz="2800" b="1" i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dirty="0"/>
              <a:t>			</a:t>
            </a:r>
            <a:r>
              <a:rPr lang="en-US" sz="2800" b="1" dirty="0"/>
              <a:t>Group 2 metals </a:t>
            </a:r>
            <a:r>
              <a:rPr lang="en-US" sz="2800" b="1" dirty="0">
                <a:sym typeface="Symbol" charset="0"/>
              </a:rPr>
              <a:t></a:t>
            </a:r>
            <a:r>
              <a:rPr lang="en-US" sz="2800" b="1" dirty="0"/>
              <a:t>    </a:t>
            </a:r>
            <a:r>
              <a:rPr lang="en-US" sz="2800" b="1" dirty="0">
                <a:solidFill>
                  <a:schemeClr val="accent1"/>
                </a:solidFill>
              </a:rPr>
              <a:t>ion </a:t>
            </a:r>
            <a:r>
              <a:rPr lang="en-US" sz="2800" b="1" baseline="30000" dirty="0">
                <a:solidFill>
                  <a:schemeClr val="accent1"/>
                </a:solidFill>
              </a:rPr>
              <a:t>2+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800" b="1" dirty="0"/>
              <a:t>		Group 13 metals </a:t>
            </a:r>
            <a:r>
              <a:rPr lang="en-US" sz="2800" b="1" dirty="0">
                <a:sym typeface="Symbol" charset="0"/>
              </a:rPr>
              <a:t></a:t>
            </a:r>
            <a:r>
              <a:rPr lang="en-US" sz="2800" b="1" dirty="0"/>
              <a:t>    </a:t>
            </a:r>
            <a:r>
              <a:rPr lang="en-US" sz="2800" b="1" dirty="0">
                <a:solidFill>
                  <a:schemeClr val="accent1"/>
                </a:solidFill>
              </a:rPr>
              <a:t>ion </a:t>
            </a:r>
            <a:r>
              <a:rPr lang="en-US" sz="2800" b="1" baseline="30000" dirty="0">
                <a:solidFill>
                  <a:schemeClr val="accent1"/>
                </a:solidFill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xmlns="" val="14591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Bond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Between atoms of metals and nonmetals with very different electronegativity</a:t>
            </a:r>
          </a:p>
          <a:p>
            <a:r>
              <a:rPr lang="en-US"/>
              <a:t>Bond formed by transfer of electrons</a:t>
            </a:r>
          </a:p>
          <a:p>
            <a:r>
              <a:rPr lang="en-US"/>
              <a:t>Produce charged ions all states.  Conductors and have high melting point.</a:t>
            </a:r>
          </a:p>
          <a:p>
            <a:r>
              <a:rPr lang="en-US"/>
              <a:t>Examples; NaCl, CaCl</a:t>
            </a:r>
            <a:r>
              <a:rPr lang="en-US" baseline="-25000"/>
              <a:t>2</a:t>
            </a:r>
            <a:r>
              <a:rPr lang="en-US"/>
              <a:t>, K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12305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6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6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6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Properties of Ionic Compounds </a:t>
            </a:r>
            <a:endParaRPr lang="zh-CN" alt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8180042" cy="418203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Ionic compounds tend to have relatively high melting points because a large amount of energy is needed to break the strong forces of attraction in ionic compounds.</a:t>
            </a:r>
          </a:p>
          <a:p>
            <a:r>
              <a:rPr lang="en-US" altLang="zh-CN" b="1" dirty="0" smtClean="0"/>
              <a:t>Ionic Compounds conduct electricity when they are molten or when they are dissolved in water. This is because melting or dissolving allows the ions to move freely.</a:t>
            </a:r>
          </a:p>
          <a:p>
            <a:r>
              <a:rPr lang="en-US" altLang="zh-CN" b="1" dirty="0" smtClean="0"/>
              <a:t>Ionic compounds in the solid state are not electrical conductors; the ions are not able to move.</a:t>
            </a:r>
          </a:p>
          <a:p>
            <a:r>
              <a:rPr lang="en-US" altLang="zh-CN" b="1" dirty="0" smtClean="0"/>
              <a:t>Ionic substances tend to be electrolytes. An </a:t>
            </a:r>
            <a:r>
              <a:rPr lang="en-US" altLang="zh-CN" b="1" dirty="0" smtClean="0">
                <a:solidFill>
                  <a:srgbClr val="FFC000"/>
                </a:solidFill>
              </a:rPr>
              <a:t>ELECTROLYTE</a:t>
            </a:r>
            <a:r>
              <a:rPr lang="en-US" altLang="zh-CN" b="1" dirty="0" smtClean="0"/>
              <a:t> is a substance that dissolves in the water to produce a solution that conducts electricity.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Formation of Sodium Ion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876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accent1"/>
                </a:solidFill>
              </a:rPr>
              <a:t>Sodium atom                            Sodium ion </a:t>
            </a:r>
          </a:p>
          <a:p>
            <a:pPr>
              <a:buFontTx/>
              <a:buNone/>
            </a:pPr>
            <a:r>
              <a:rPr lang="en-US" sz="3000" b="1" dirty="0"/>
              <a:t>    Na </a:t>
            </a:r>
            <a:r>
              <a:rPr lang="en-US" sz="3400" b="1" baseline="30000" dirty="0">
                <a:sym typeface="Symbol" charset="0"/>
              </a:rPr>
              <a:t></a:t>
            </a:r>
            <a:r>
              <a:rPr lang="en-US" sz="3400" b="1" baseline="30000" dirty="0"/>
              <a:t> </a:t>
            </a:r>
            <a:r>
              <a:rPr lang="en-US" sz="3400" b="1" dirty="0"/>
              <a:t> </a:t>
            </a:r>
            <a:r>
              <a:rPr lang="en-US" sz="3000" b="1" dirty="0"/>
              <a:t>        –  e</a:t>
            </a:r>
            <a:r>
              <a:rPr lang="en-US" sz="3000" b="1" baseline="30000" dirty="0">
                <a:sym typeface="Symbol" charset="0"/>
              </a:rPr>
              <a:t></a:t>
            </a:r>
            <a:r>
              <a:rPr lang="en-US" sz="3000" b="1" dirty="0"/>
              <a:t>       </a:t>
            </a:r>
            <a:r>
              <a:rPr lang="en-US" sz="3000" b="1" dirty="0">
                <a:sym typeface="Symbol" charset="0"/>
              </a:rPr>
              <a:t></a:t>
            </a:r>
            <a:r>
              <a:rPr lang="en-US" sz="3000" b="1" dirty="0"/>
              <a:t>      Na </a:t>
            </a:r>
            <a:r>
              <a:rPr lang="en-US" sz="3400" b="1" baseline="30000" dirty="0"/>
              <a:t>+</a:t>
            </a:r>
            <a:endParaRPr lang="en-US" sz="3000" b="1" dirty="0"/>
          </a:p>
          <a:p>
            <a:pPr>
              <a:buFontTx/>
              <a:buNone/>
            </a:pPr>
            <a:endParaRPr lang="en-US" sz="3000" b="1" dirty="0"/>
          </a:p>
          <a:p>
            <a:pPr>
              <a:buFontTx/>
              <a:buNone/>
            </a:pPr>
            <a:r>
              <a:rPr lang="en-US" sz="3000" b="1" dirty="0"/>
              <a:t> 	</a:t>
            </a:r>
            <a:r>
              <a:rPr lang="en-US" sz="3000" b="1" dirty="0">
                <a:solidFill>
                  <a:schemeClr val="accent2"/>
                </a:solidFill>
              </a:rPr>
              <a:t>2-8-1</a:t>
            </a:r>
            <a:r>
              <a:rPr lang="en-US" sz="3000" b="1" baseline="30000" dirty="0">
                <a:solidFill>
                  <a:schemeClr val="accent2"/>
                </a:solidFill>
              </a:rPr>
              <a:t>    </a:t>
            </a:r>
            <a:r>
              <a:rPr lang="en-US" sz="3000" b="1" dirty="0">
                <a:solidFill>
                  <a:schemeClr val="accent2"/>
                </a:solidFill>
              </a:rPr>
              <a:t>              		     2-8  ( = Ne)</a:t>
            </a:r>
          </a:p>
          <a:p>
            <a:pPr>
              <a:buFontTx/>
              <a:buNone/>
            </a:pPr>
            <a:endParaRPr lang="en-US" sz="30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3000" b="1" dirty="0"/>
              <a:t>       11 p</a:t>
            </a:r>
            <a:r>
              <a:rPr lang="en-US" sz="3000" b="1" baseline="30000" dirty="0"/>
              <a:t>+</a:t>
            </a:r>
            <a:r>
              <a:rPr lang="en-US" sz="3000" b="1" dirty="0"/>
              <a:t>           		         	     11 p</a:t>
            </a:r>
            <a:r>
              <a:rPr lang="en-US" sz="3000" b="1" baseline="30000" dirty="0"/>
              <a:t>+</a:t>
            </a:r>
          </a:p>
          <a:p>
            <a:pPr>
              <a:buFontTx/>
              <a:buNone/>
            </a:pPr>
            <a:r>
              <a:rPr lang="en-US" sz="3000" b="1" baseline="30000" dirty="0"/>
              <a:t>      </a:t>
            </a:r>
            <a:r>
              <a:rPr lang="en-US" sz="3000" b="1" u="sng" dirty="0"/>
              <a:t>   11 e</a:t>
            </a:r>
            <a:r>
              <a:rPr lang="en-US" sz="3000" b="1" baseline="30000" dirty="0"/>
              <a:t>-</a:t>
            </a:r>
            <a:r>
              <a:rPr lang="en-US" sz="3000" b="1" dirty="0"/>
              <a:t>                                    </a:t>
            </a:r>
            <a:r>
              <a:rPr lang="en-US" sz="3000" b="1" u="sng" dirty="0"/>
              <a:t>  10 e</a:t>
            </a:r>
            <a:r>
              <a:rPr lang="en-US" sz="3000" b="1" baseline="30000" dirty="0"/>
              <a:t>-</a:t>
            </a:r>
            <a:endParaRPr lang="en-US" sz="3000" b="1" u="sng" dirty="0"/>
          </a:p>
          <a:p>
            <a:pPr>
              <a:buFontTx/>
              <a:buNone/>
            </a:pPr>
            <a:r>
              <a:rPr lang="en-US" sz="3000" b="1" dirty="0"/>
              <a:t>        </a:t>
            </a:r>
            <a:r>
              <a:rPr lang="en-US" sz="3000" b="1" dirty="0">
                <a:solidFill>
                  <a:schemeClr val="accent2"/>
                </a:solidFill>
              </a:rPr>
              <a:t> 0</a:t>
            </a:r>
            <a:r>
              <a:rPr lang="en-US" sz="3000" b="1" dirty="0"/>
              <a:t>                                            </a:t>
            </a:r>
            <a:r>
              <a:rPr lang="en-US" sz="3000" b="1" dirty="0">
                <a:solidFill>
                  <a:schemeClr val="accent2"/>
                </a:solidFill>
              </a:rPr>
              <a:t>1</a:t>
            </a:r>
            <a:r>
              <a:rPr lang="en-US" sz="3000" b="1" baseline="30000" dirty="0">
                <a:solidFill>
                  <a:schemeClr val="accent2"/>
                </a:solidFill>
              </a:rPr>
              <a:t>+</a:t>
            </a:r>
            <a:endParaRPr lang="en-US" sz="30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3000" b="1" dirty="0"/>
          </a:p>
          <a:p>
            <a:pPr>
              <a:buFontTx/>
              <a:buNone/>
            </a:pP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9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30</TotalTime>
  <Words>737</Words>
  <Application>Microsoft Macintosh PowerPoint</Application>
  <PresentationFormat>On-screen Show (4:3)</PresentationFormat>
  <Paragraphs>149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Habitat</vt:lpstr>
      <vt:lpstr>Bitmap Image</vt:lpstr>
      <vt:lpstr>Chemistry</vt:lpstr>
      <vt:lpstr>Students are expected to:</vt:lpstr>
      <vt:lpstr>Slide 3</vt:lpstr>
      <vt:lpstr>Types of BONDING</vt:lpstr>
      <vt:lpstr> IONIC BOND  bond formed between  two ions by the  transfer of electrons </vt:lpstr>
      <vt:lpstr> Formation of Ions from Metals </vt:lpstr>
      <vt:lpstr>Ionic Bond</vt:lpstr>
      <vt:lpstr>Properties of Ionic Compounds </vt:lpstr>
      <vt:lpstr>Formation of Sodium Ion</vt:lpstr>
      <vt:lpstr>Formation of Magnesium  Ion</vt:lpstr>
      <vt:lpstr>Some Typical Ions with Positive Charges (Cations)</vt:lpstr>
      <vt:lpstr>Learning Check </vt:lpstr>
      <vt:lpstr>Solution  </vt:lpstr>
      <vt:lpstr>Learning Check</vt:lpstr>
      <vt:lpstr>Ions from Nonmetal Ions</vt:lpstr>
      <vt:lpstr>Fluoride Ion</vt:lpstr>
      <vt:lpstr>Slide 17</vt:lpstr>
      <vt:lpstr>Slide 18</vt:lpstr>
      <vt:lpstr>Slide 19</vt:lpstr>
      <vt:lpstr>Slide 20</vt:lpstr>
      <vt:lpstr> COVALENT BOND  bond formed by the sharing of electrons  </vt:lpstr>
      <vt:lpstr>Covalent Bond</vt:lpstr>
      <vt:lpstr>Slide 23</vt:lpstr>
      <vt:lpstr>Properties of Molecular Compounds</vt:lpstr>
      <vt:lpstr>Slide 25</vt:lpstr>
      <vt:lpstr> when electrons are shared equally</vt:lpstr>
      <vt:lpstr>Slide 27</vt:lpstr>
      <vt:lpstr> when electrons are shared but shared unequally</vt:lpstr>
      <vt:lpstr>Slide 29</vt:lpstr>
      <vt:lpstr>Slide 30</vt:lpstr>
      <vt:lpstr>METALLIC BOND  bond found in  metals; holds metal  atoms together  very strongly</vt:lpstr>
      <vt:lpstr>Properties of Metallic Bond</vt:lpstr>
      <vt:lpstr>Slide 33</vt:lpstr>
      <vt:lpstr>Ionic Bond, A Sea of Electrons</vt:lpstr>
      <vt:lpstr>Metals Form Alloys</vt:lpstr>
      <vt:lpstr>Practice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mac apple</dc:creator>
  <cp:lastModifiedBy>Lilian Albarico</cp:lastModifiedBy>
  <cp:revision>6</cp:revision>
  <dcterms:created xsi:type="dcterms:W3CDTF">2012-12-03T10:53:48Z</dcterms:created>
  <dcterms:modified xsi:type="dcterms:W3CDTF">2012-12-05T12:33:59Z</dcterms:modified>
</cp:coreProperties>
</file>