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4"/>
  </p:notesMasterIdLst>
  <p:sldIdLst>
    <p:sldId id="256" r:id="rId2"/>
    <p:sldId id="290" r:id="rId3"/>
    <p:sldId id="258" r:id="rId4"/>
    <p:sldId id="263" r:id="rId5"/>
    <p:sldId id="264" r:id="rId6"/>
    <p:sldId id="265" r:id="rId7"/>
    <p:sldId id="287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59" r:id="rId28"/>
    <p:sldId id="292" r:id="rId29"/>
    <p:sldId id="293" r:id="rId30"/>
    <p:sldId id="285" r:id="rId31"/>
    <p:sldId id="286" r:id="rId32"/>
    <p:sldId id="29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3BE42-C576-DB44-9F6A-35C6EDC6FDDD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23B02-670B-364C-8DFC-364E7404A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9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D9605-2080-B347-972D-F23508655D94}" type="slidenum">
              <a:rPr lang="en-US"/>
              <a:pPr/>
              <a:t>30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30796F2-A2A5-7E49-A0A4-E6EADD78F2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0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FA5F2D-35E5-3D49-A18C-D8E31A1D46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6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Chemistry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19997" y="4641924"/>
            <a:ext cx="3349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Ms. </a:t>
            </a:r>
            <a:r>
              <a:rPr lang="en-US" dirty="0" err="1" smtClean="0"/>
              <a:t>Lilian</a:t>
            </a:r>
            <a:r>
              <a:rPr lang="en-US" dirty="0" smtClean="0"/>
              <a:t> </a:t>
            </a:r>
            <a:r>
              <a:rPr lang="en-US" dirty="0" err="1" smtClean="0"/>
              <a:t>Albarico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9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Learning Check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534400" cy="4343400"/>
          </a:xfrm>
        </p:spPr>
        <p:txBody>
          <a:bodyPr/>
          <a:lstStyle/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r>
              <a:rPr lang="en-US" sz="2400"/>
              <a:t>Write the names of the following compounds.</a:t>
            </a:r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endParaRPr lang="en-US" sz="2400"/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r>
              <a:rPr lang="en-US" sz="2400"/>
              <a:t>1)  CaO	___________</a:t>
            </a:r>
          </a:p>
          <a:p>
            <a:pPr>
              <a:lnSpc>
                <a:spcPct val="170000"/>
              </a:lnSpc>
              <a:buFont typeface="Wingdings" charset="0"/>
              <a:buNone/>
            </a:pPr>
            <a:r>
              <a:rPr lang="en-US" sz="2400"/>
              <a:t>2)  KBr	___________</a:t>
            </a:r>
          </a:p>
          <a:p>
            <a:pPr>
              <a:lnSpc>
                <a:spcPct val="170000"/>
              </a:lnSpc>
              <a:buFont typeface="Wingdings" charset="0"/>
              <a:buNone/>
            </a:pPr>
            <a:r>
              <a:rPr lang="en-US" sz="2400"/>
              <a:t>3)	 Al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  <a:r>
              <a:rPr lang="en-US" sz="2400"/>
              <a:t>	___________    </a:t>
            </a:r>
          </a:p>
          <a:p>
            <a:pPr>
              <a:lnSpc>
                <a:spcPct val="170000"/>
              </a:lnSpc>
              <a:buFont typeface="Wingdings" charset="0"/>
              <a:buNone/>
            </a:pPr>
            <a:r>
              <a:rPr lang="en-US" sz="2400"/>
              <a:t>4)  MgCl</a:t>
            </a:r>
            <a:r>
              <a:rPr lang="en-US" sz="2400" baseline="-25000"/>
              <a:t>2</a:t>
            </a:r>
            <a:r>
              <a:rPr lang="en-US" sz="2400"/>
              <a:t>	___________</a:t>
            </a:r>
          </a:p>
          <a:p>
            <a:pPr>
              <a:lnSpc>
                <a:spcPct val="170000"/>
              </a:lnSpc>
              <a:buFont typeface="Wingdings" charset="0"/>
              <a:buNone/>
            </a:pPr>
            <a:endParaRPr lang="en-US" sz="240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A9D6-B9B7-5D44-9420-469ECFD0CE16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1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534400" cy="5257800"/>
          </a:xfrm>
        </p:spPr>
        <p:txBody>
          <a:bodyPr/>
          <a:lstStyle/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r>
              <a:rPr lang="en-US" sz="2400"/>
              <a:t>Write the names of the following compounds:</a:t>
            </a:r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endParaRPr lang="en-US" sz="2400"/>
          </a:p>
          <a:p>
            <a:pPr>
              <a:spcAft>
                <a:spcPct val="20000"/>
              </a:spcAft>
              <a:buSzPct val="115000"/>
              <a:buFont typeface="Wingdings" charset="0"/>
              <a:buNone/>
            </a:pPr>
            <a:r>
              <a:rPr lang="en-US" sz="2400"/>
              <a:t>1)	CaO	calcium oxide</a:t>
            </a:r>
          </a:p>
          <a:p>
            <a:pPr>
              <a:spcAft>
                <a:spcPct val="20000"/>
              </a:spcAft>
              <a:buFont typeface="Wingdings" charset="0"/>
              <a:buNone/>
            </a:pPr>
            <a:r>
              <a:rPr lang="en-US" sz="2400"/>
              <a:t>2)	KBr		potassium bromide</a:t>
            </a:r>
          </a:p>
          <a:p>
            <a:pPr>
              <a:spcAft>
                <a:spcPct val="20000"/>
              </a:spcAft>
              <a:buFont typeface="Wingdings" charset="0"/>
              <a:buNone/>
            </a:pPr>
            <a:r>
              <a:rPr lang="en-US" sz="2400"/>
              <a:t>3)	Al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3</a:t>
            </a:r>
            <a:r>
              <a:rPr lang="en-US" sz="2400"/>
              <a:t>	aluminum oxide</a:t>
            </a:r>
          </a:p>
          <a:p>
            <a:pPr>
              <a:spcAft>
                <a:spcPct val="20000"/>
              </a:spcAft>
              <a:buFont typeface="Wingdings" charset="0"/>
              <a:buNone/>
            </a:pPr>
            <a:r>
              <a:rPr lang="en-US" sz="2400"/>
              <a:t>4)	MgCl</a:t>
            </a:r>
            <a:r>
              <a:rPr lang="en-US" sz="2400" baseline="-25000"/>
              <a:t>2</a:t>
            </a:r>
            <a:r>
              <a:rPr lang="en-US" sz="2400"/>
              <a:t>	magnesium chloride</a:t>
            </a:r>
          </a:p>
          <a:p>
            <a:pPr>
              <a:spcAft>
                <a:spcPct val="20000"/>
              </a:spcAft>
              <a:buFont typeface="Wingdings" charset="0"/>
              <a:buNone/>
            </a:pPr>
            <a:endParaRPr lang="en-US" sz="240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E1FE-B848-004C-85B4-BF29D4A4767D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8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Learning Check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543800" cy="4419600"/>
          </a:xfrm>
        </p:spPr>
        <p:txBody>
          <a:bodyPr>
            <a:normAutofit fontScale="62500" lnSpcReduction="20000"/>
          </a:bodyPr>
          <a:lstStyle/>
          <a:p>
            <a:pPr>
              <a:buSzPct val="115000"/>
              <a:buFont typeface="Wingdings" charset="0"/>
              <a:buNone/>
            </a:pPr>
            <a:r>
              <a:rPr lang="en-US" sz="2400"/>
              <a:t>	Write the formulas and names for compounds of the following ions:</a:t>
            </a:r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r>
              <a:rPr lang="en-US" sz="2400"/>
              <a:t>		             Br</a:t>
            </a:r>
            <a:r>
              <a:rPr lang="en-US" sz="2400" baseline="30000">
                <a:cs typeface="Arial" charset="0"/>
              </a:rPr>
              <a:t>−                           </a:t>
            </a:r>
            <a:r>
              <a:rPr lang="en-US" sz="2400">
                <a:cs typeface="Arial" charset="0"/>
              </a:rPr>
              <a:t>S</a:t>
            </a:r>
            <a:r>
              <a:rPr lang="en-US" sz="2400" baseline="30000">
                <a:cs typeface="Arial" charset="0"/>
              </a:rPr>
              <a:t>2−                              </a:t>
            </a:r>
            <a:r>
              <a:rPr lang="en-US" sz="2400">
                <a:cs typeface="Arial" charset="0"/>
              </a:rPr>
              <a:t>N</a:t>
            </a:r>
            <a:r>
              <a:rPr lang="en-US" sz="2400" baseline="30000">
                <a:cs typeface="Arial" charset="0"/>
              </a:rPr>
              <a:t>3−</a:t>
            </a:r>
            <a:endParaRPr lang="en-US" sz="2400">
              <a:cs typeface="Arial" charset="0"/>
            </a:endParaRPr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endParaRPr lang="en-US" sz="2400"/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endParaRPr lang="en-US" sz="2400"/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r>
              <a:rPr lang="en-US" sz="2400"/>
              <a:t>    Na</a:t>
            </a:r>
            <a:r>
              <a:rPr lang="en-US" sz="2400" baseline="30000"/>
              <a:t>+</a:t>
            </a:r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endParaRPr lang="en-US" sz="2400" baseline="30000"/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endParaRPr lang="en-US" sz="2400" baseline="30000"/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endParaRPr lang="en-US" sz="2400" baseline="30000"/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endParaRPr lang="en-US" sz="2400" baseline="30000"/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endParaRPr lang="en-US" sz="2400" baseline="30000"/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endParaRPr lang="en-US" sz="2400" baseline="30000"/>
          </a:p>
          <a:p>
            <a:pPr>
              <a:lnSpc>
                <a:spcPct val="80000"/>
              </a:lnSpc>
              <a:buSzPct val="115000"/>
              <a:buFont typeface="Wingdings" charset="0"/>
              <a:buNone/>
            </a:pPr>
            <a:r>
              <a:rPr lang="en-US" sz="2400" baseline="30000"/>
              <a:t>     </a:t>
            </a:r>
            <a:r>
              <a:rPr lang="en-US" sz="2400"/>
              <a:t>Al</a:t>
            </a:r>
            <a:r>
              <a:rPr lang="en-US" sz="2400" baseline="30000"/>
              <a:t>3+</a:t>
            </a:r>
            <a:r>
              <a:rPr lang="en-US" sz="2400"/>
              <a:t>      </a:t>
            </a:r>
          </a:p>
        </p:txBody>
      </p:sp>
      <p:graphicFrame>
        <p:nvGraphicFramePr>
          <p:cNvPr id="15382" name="Group 22"/>
          <p:cNvGraphicFramePr>
            <a:graphicFrameLocks noGrp="1"/>
          </p:cNvGraphicFramePr>
          <p:nvPr>
            <p:ph sz="half" idx="2"/>
          </p:nvPr>
        </p:nvGraphicFramePr>
        <p:xfrm>
          <a:off x="2057400" y="2895600"/>
          <a:ext cx="6096000" cy="2944813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806-5FDE-9341-80D8-FDFE2E7C62E9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8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Solution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543800" cy="4419600"/>
          </a:xfrm>
        </p:spPr>
        <p:txBody>
          <a:bodyPr>
            <a:normAutofit fontScale="25000" lnSpcReduction="20000"/>
          </a:bodyPr>
          <a:lstStyle/>
          <a:p>
            <a:pPr>
              <a:buSzPct val="115000"/>
              <a:buFont typeface="Wingdings" charset="0"/>
              <a:buNone/>
            </a:pPr>
            <a:r>
              <a:rPr lang="en-US" sz="2000" dirty="0"/>
              <a:t>		       </a:t>
            </a:r>
            <a:r>
              <a:rPr lang="en-US" sz="8600" dirty="0"/>
              <a:t>   Br</a:t>
            </a:r>
            <a:r>
              <a:rPr lang="en-US" sz="8600" baseline="30000" dirty="0">
                <a:cs typeface="Arial" charset="0"/>
              </a:rPr>
              <a:t>−                              </a:t>
            </a:r>
            <a:r>
              <a:rPr lang="en-US" sz="8600" dirty="0">
                <a:cs typeface="Arial" charset="0"/>
              </a:rPr>
              <a:t>S</a:t>
            </a:r>
            <a:r>
              <a:rPr lang="en-US" sz="8600" baseline="30000" dirty="0">
                <a:cs typeface="Arial" charset="0"/>
              </a:rPr>
              <a:t>2−                                 </a:t>
            </a:r>
            <a:r>
              <a:rPr lang="en-US" sz="8600" dirty="0">
                <a:cs typeface="Arial" charset="0"/>
              </a:rPr>
              <a:t>N</a:t>
            </a:r>
            <a:r>
              <a:rPr lang="en-US" sz="8600" baseline="30000" dirty="0">
                <a:cs typeface="Arial" charset="0"/>
              </a:rPr>
              <a:t>3−</a:t>
            </a:r>
            <a:endParaRPr lang="en-US" sz="8600" dirty="0">
              <a:cs typeface="Arial" charset="0"/>
            </a:endParaRPr>
          </a:p>
          <a:p>
            <a:pPr>
              <a:buSzPct val="115000"/>
              <a:buFont typeface="Wingdings" charset="0"/>
              <a:buNone/>
            </a:pPr>
            <a:endParaRPr lang="en-US" sz="2400" dirty="0"/>
          </a:p>
          <a:p>
            <a:pPr>
              <a:buSzPct val="115000"/>
              <a:buFont typeface="Wingdings" charset="0"/>
              <a:buNone/>
            </a:pPr>
            <a:endParaRPr lang="en-US" sz="2400" dirty="0"/>
          </a:p>
          <a:p>
            <a:pPr>
              <a:buSzPct val="115000"/>
              <a:buFont typeface="Wingdings" charset="0"/>
              <a:buNone/>
            </a:pPr>
            <a:r>
              <a:rPr lang="en-US" sz="2400" dirty="0"/>
              <a:t>   </a:t>
            </a:r>
            <a:r>
              <a:rPr lang="en-US" sz="5100" dirty="0"/>
              <a:t> Na</a:t>
            </a:r>
            <a:r>
              <a:rPr lang="en-US" sz="5100" baseline="30000" dirty="0"/>
              <a:t>+</a:t>
            </a:r>
          </a:p>
          <a:p>
            <a:pPr>
              <a:buSzPct val="115000"/>
              <a:buFont typeface="Wingdings" charset="0"/>
              <a:buNone/>
            </a:pPr>
            <a:endParaRPr lang="en-US" sz="5100" baseline="30000" dirty="0"/>
          </a:p>
          <a:p>
            <a:pPr>
              <a:buSzPct val="115000"/>
              <a:buFont typeface="Wingdings" charset="0"/>
              <a:buNone/>
            </a:pPr>
            <a:endParaRPr lang="en-US" sz="5100" baseline="30000" dirty="0"/>
          </a:p>
          <a:p>
            <a:pPr>
              <a:buSzPct val="115000"/>
              <a:buFont typeface="Wingdings" charset="0"/>
              <a:buNone/>
            </a:pPr>
            <a:endParaRPr lang="en-US" sz="5100" baseline="30000" dirty="0"/>
          </a:p>
          <a:p>
            <a:pPr>
              <a:buSzPct val="115000"/>
              <a:buFont typeface="Wingdings" charset="0"/>
              <a:buNone/>
            </a:pPr>
            <a:endParaRPr lang="en-US" sz="5100" baseline="30000" dirty="0"/>
          </a:p>
          <a:p>
            <a:pPr>
              <a:buSzPct val="115000"/>
              <a:buFont typeface="Wingdings" charset="0"/>
              <a:buNone/>
            </a:pPr>
            <a:endParaRPr lang="en-US" sz="5100" baseline="30000" dirty="0"/>
          </a:p>
          <a:p>
            <a:pPr>
              <a:buSzPct val="115000"/>
              <a:buFont typeface="Wingdings" charset="0"/>
              <a:buNone/>
            </a:pPr>
            <a:endParaRPr lang="en-US" sz="5100" baseline="30000" dirty="0"/>
          </a:p>
          <a:p>
            <a:pPr>
              <a:buSzPct val="115000"/>
              <a:buFont typeface="Wingdings" charset="0"/>
              <a:buNone/>
            </a:pPr>
            <a:r>
              <a:rPr lang="en-US" sz="5100" baseline="30000" dirty="0"/>
              <a:t>     </a:t>
            </a:r>
            <a:r>
              <a:rPr lang="en-US" sz="5100" dirty="0"/>
              <a:t>Al</a:t>
            </a:r>
            <a:r>
              <a:rPr lang="en-US" sz="5100" baseline="30000" dirty="0"/>
              <a:t>3+</a:t>
            </a:r>
            <a:r>
              <a:rPr lang="en-US" sz="5100" dirty="0"/>
              <a:t>      </a:t>
            </a:r>
          </a:p>
        </p:txBody>
      </p:sp>
      <p:graphicFrame>
        <p:nvGraphicFramePr>
          <p:cNvPr id="63506" name="Group 18"/>
          <p:cNvGraphicFramePr>
            <a:graphicFrameLocks noGrp="1"/>
          </p:cNvGraphicFramePr>
          <p:nvPr>
            <p:ph sz="half" idx="2"/>
          </p:nvPr>
        </p:nvGraphicFramePr>
        <p:xfrm>
          <a:off x="2057400" y="2286000"/>
          <a:ext cx="6096000" cy="37338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83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NaBr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sodium bromide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sodium sulfide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sodium nitride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AlBr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aluminum bromide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aluminum sulfide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aluminum nitride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F1DF-B348-A24E-B348-276CE1A1927D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1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990600"/>
            <a:ext cx="8753485" cy="914400"/>
          </a:xfrm>
          <a:ln/>
          <a:extLst>
            <a:ext uri="{91240B29-F687-4f45-9708-019B960494DF}">
              <a14:hiddenLine xmlns:a14="http://schemas.microsoft.com/office/drawing/2010/main" w="38100" cmpd="sng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500" b="1" dirty="0">
                <a:solidFill>
                  <a:schemeClr val="tx1"/>
                </a:solidFill>
              </a:rPr>
              <a:t/>
            </a:r>
            <a:br>
              <a:rPr lang="en-US" sz="3500" b="1" dirty="0">
                <a:solidFill>
                  <a:schemeClr val="tx1"/>
                </a:solidFill>
              </a:rPr>
            </a:br>
            <a:r>
              <a:rPr lang="en-US" sz="3600" b="1" dirty="0"/>
              <a:t>Transition Metals form Positive Ions 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9116750" cy="4944256"/>
          </a:xfrm>
          <a:ln/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5000"/>
              </a:spcAft>
              <a:buClr>
                <a:schemeClr val="bg2"/>
              </a:buClr>
              <a:buSzTx/>
              <a:buFontTx/>
              <a:buNone/>
            </a:pPr>
            <a:endParaRPr lang="en-US" sz="1800" dirty="0" smtClean="0">
              <a:solidFill>
                <a:srgbClr val="000090"/>
              </a:solidFill>
            </a:endParaRPr>
          </a:p>
          <a:p>
            <a:pPr marL="0" indent="0" algn="ctr">
              <a:spcBef>
                <a:spcPct val="5000"/>
              </a:spcBef>
              <a:spcAft>
                <a:spcPct val="5000"/>
              </a:spcAft>
              <a:buClr>
                <a:schemeClr val="bg2"/>
              </a:buClr>
              <a:buSzTx/>
              <a:buFontTx/>
              <a:buNone/>
            </a:pPr>
            <a:endParaRPr lang="en-US" sz="1800" dirty="0" smtClean="0">
              <a:solidFill>
                <a:srgbClr val="000090"/>
              </a:solidFill>
            </a:endParaRPr>
          </a:p>
          <a:p>
            <a:pPr marL="0" indent="0">
              <a:spcBef>
                <a:spcPct val="5000"/>
              </a:spcBef>
              <a:spcAft>
                <a:spcPct val="5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1800" dirty="0" smtClean="0">
                <a:solidFill>
                  <a:srgbClr val="000090"/>
                </a:solidFill>
              </a:rPr>
              <a:t>       Most </a:t>
            </a:r>
            <a:r>
              <a:rPr lang="en-US" sz="1800" b="1" dirty="0" smtClean="0">
                <a:solidFill>
                  <a:srgbClr val="000090"/>
                </a:solidFill>
              </a:rPr>
              <a:t>transition </a:t>
            </a:r>
            <a:r>
              <a:rPr lang="en-US" sz="1800" b="1" dirty="0">
                <a:solidFill>
                  <a:srgbClr val="000090"/>
                </a:solidFill>
              </a:rPr>
              <a:t>metals and Group 4(14) metals </a:t>
            </a:r>
            <a:r>
              <a:rPr lang="en-US" sz="1800" dirty="0">
                <a:solidFill>
                  <a:srgbClr val="000090"/>
                </a:solidFill>
              </a:rPr>
              <a:t>form </a:t>
            </a:r>
            <a:endParaRPr lang="en-US" sz="1800" dirty="0" smtClean="0">
              <a:solidFill>
                <a:srgbClr val="000090"/>
              </a:solidFill>
            </a:endParaRPr>
          </a:p>
          <a:p>
            <a:pPr marL="0" indent="0">
              <a:spcBef>
                <a:spcPct val="5000"/>
              </a:spcBef>
              <a:spcAft>
                <a:spcPct val="5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1800" dirty="0" smtClean="0">
                <a:solidFill>
                  <a:srgbClr val="000090"/>
                </a:solidFill>
              </a:rPr>
              <a:t>       2 </a:t>
            </a:r>
            <a:r>
              <a:rPr lang="en-US" sz="1800" dirty="0">
                <a:solidFill>
                  <a:srgbClr val="000090"/>
                </a:solidFill>
              </a:rPr>
              <a:t>or more positive </a:t>
            </a:r>
            <a:r>
              <a:rPr lang="en-US" sz="1800" dirty="0" smtClean="0">
                <a:solidFill>
                  <a:srgbClr val="000090"/>
                </a:solidFill>
              </a:rPr>
              <a:t>ions.</a:t>
            </a:r>
            <a:endParaRPr lang="en-US" sz="1800" dirty="0">
              <a:solidFill>
                <a:srgbClr val="000090"/>
              </a:solidFill>
            </a:endParaRPr>
          </a:p>
          <a:p>
            <a:pPr marL="0" indent="0" algn="ctr">
              <a:spcBef>
                <a:spcPct val="5000"/>
              </a:spcBef>
              <a:spcAft>
                <a:spcPct val="5000"/>
              </a:spcAft>
              <a:buClr>
                <a:schemeClr val="bg2"/>
              </a:buClr>
              <a:buSzPct val="120000"/>
              <a:buFontTx/>
              <a:buNone/>
            </a:pPr>
            <a:endParaRPr lang="en-US" sz="1800" dirty="0">
              <a:solidFill>
                <a:srgbClr val="000090"/>
              </a:solidFill>
            </a:endParaRPr>
          </a:p>
          <a:p>
            <a:pPr marL="0" indent="0">
              <a:spcBef>
                <a:spcPct val="5000"/>
              </a:spcBef>
              <a:spcAft>
                <a:spcPct val="5000"/>
              </a:spcAft>
              <a:buClr>
                <a:schemeClr val="bg2"/>
              </a:buClr>
              <a:buSzPct val="120000"/>
              <a:buFontTx/>
              <a:buNone/>
            </a:pPr>
            <a:r>
              <a:rPr lang="en-US" sz="1800" dirty="0" smtClean="0">
                <a:solidFill>
                  <a:srgbClr val="000090"/>
                </a:solidFill>
              </a:rPr>
              <a:t>       Zn</a:t>
            </a:r>
            <a:r>
              <a:rPr lang="en-US" sz="1800" baseline="30000" dirty="0" smtClean="0">
                <a:solidFill>
                  <a:srgbClr val="000090"/>
                </a:solidFill>
              </a:rPr>
              <a:t>2</a:t>
            </a:r>
            <a:r>
              <a:rPr lang="en-US" sz="1800" baseline="30000" dirty="0">
                <a:solidFill>
                  <a:srgbClr val="000090"/>
                </a:solidFill>
              </a:rPr>
              <a:t>+</a:t>
            </a:r>
            <a:r>
              <a:rPr lang="en-US" sz="1800" dirty="0">
                <a:solidFill>
                  <a:srgbClr val="000090"/>
                </a:solidFill>
              </a:rPr>
              <a:t>,</a:t>
            </a:r>
            <a:r>
              <a:rPr lang="en-US" sz="1800" baseline="30000" dirty="0">
                <a:solidFill>
                  <a:srgbClr val="000090"/>
                </a:solidFill>
              </a:rPr>
              <a:t> </a:t>
            </a:r>
            <a:r>
              <a:rPr lang="en-US" sz="1800" dirty="0">
                <a:solidFill>
                  <a:srgbClr val="000090"/>
                </a:solidFill>
              </a:rPr>
              <a:t>Ag</a:t>
            </a:r>
            <a:r>
              <a:rPr lang="en-US" sz="1800" baseline="30000" dirty="0">
                <a:solidFill>
                  <a:srgbClr val="000090"/>
                </a:solidFill>
              </a:rPr>
              <a:t>+</a:t>
            </a:r>
            <a:r>
              <a:rPr lang="en-US" sz="1800" dirty="0">
                <a:solidFill>
                  <a:srgbClr val="000090"/>
                </a:solidFill>
              </a:rPr>
              <a:t>, and Cd</a:t>
            </a:r>
            <a:r>
              <a:rPr lang="en-US" sz="1800" baseline="30000" dirty="0">
                <a:solidFill>
                  <a:srgbClr val="000090"/>
                </a:solidFill>
              </a:rPr>
              <a:t>2+ </a:t>
            </a:r>
            <a:r>
              <a:rPr lang="en-US" sz="1800" dirty="0">
                <a:solidFill>
                  <a:srgbClr val="000090"/>
                </a:solidFill>
              </a:rPr>
              <a:t>form only one ion. </a:t>
            </a:r>
          </a:p>
          <a:p>
            <a:pPr marL="0" indent="0">
              <a:spcBef>
                <a:spcPct val="5000"/>
              </a:spcBef>
              <a:spcAft>
                <a:spcPct val="5000"/>
              </a:spcAft>
              <a:buClr>
                <a:schemeClr val="bg2"/>
              </a:buClr>
              <a:buSzTx/>
              <a:buFontTx/>
              <a:buChar char="•"/>
            </a:pPr>
            <a:endParaRPr lang="en-US" sz="2400" dirty="0"/>
          </a:p>
          <a:p>
            <a:pPr marL="0" indent="0">
              <a:buFont typeface="Wingdings" charset="0"/>
              <a:buNone/>
            </a:pPr>
            <a:endParaRPr lang="en-US" sz="2400" dirty="0"/>
          </a:p>
        </p:txBody>
      </p:sp>
      <p:pic>
        <p:nvPicPr>
          <p:cNvPr id="645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862138"/>
            <a:ext cx="7010400" cy="4233862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6BC2-1A94-9341-926F-84965FEEF9E4}" type="slidenum">
              <a:rPr lang="en-US"/>
              <a:pPr/>
              <a:t>14</a:t>
            </a:fld>
            <a:endParaRPr lang="en-US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3048000" y="4114800"/>
            <a:ext cx="609600" cy="609600"/>
          </a:xfrm>
          <a:prstGeom prst="rect">
            <a:avLst/>
          </a:prstGeom>
          <a:solidFill>
            <a:srgbClr val="B5C0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4267200" y="4114800"/>
            <a:ext cx="609600" cy="609600"/>
          </a:xfrm>
          <a:prstGeom prst="rect">
            <a:avLst/>
          </a:prstGeom>
          <a:solidFill>
            <a:srgbClr val="B5C0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4876800" y="4114800"/>
            <a:ext cx="609600" cy="609600"/>
          </a:xfrm>
          <a:prstGeom prst="rect">
            <a:avLst/>
          </a:prstGeom>
          <a:solidFill>
            <a:srgbClr val="B5C0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6019800" y="5410200"/>
            <a:ext cx="609600" cy="609600"/>
          </a:xfrm>
          <a:prstGeom prst="rect">
            <a:avLst/>
          </a:prstGeom>
          <a:solidFill>
            <a:srgbClr val="B5C0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95263" y="242406"/>
            <a:ext cx="8015287" cy="914400"/>
          </a:xfrm>
        </p:spPr>
        <p:txBody>
          <a:bodyPr/>
          <a:lstStyle/>
          <a:p>
            <a:r>
              <a:rPr lang="en-US" sz="3200" b="1" dirty="0"/>
              <a:t>Metals that form more than One </a:t>
            </a:r>
            <a:r>
              <a:rPr lang="en-US" sz="3200" b="1" dirty="0" err="1"/>
              <a:t>Cation</a:t>
            </a:r>
            <a:endParaRPr lang="en-US" sz="32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001000" cy="4419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The name of metals with two or more positive ions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(</a:t>
            </a:r>
            <a:r>
              <a:rPr lang="en-US" sz="2400" dirty="0" err="1"/>
              <a:t>cations</a:t>
            </a:r>
            <a:r>
              <a:rPr lang="en-US" sz="2400" dirty="0"/>
              <a:t>) use a </a:t>
            </a:r>
            <a:r>
              <a:rPr lang="en-US" sz="2400" b="1" dirty="0">
                <a:solidFill>
                  <a:srgbClr val="212745"/>
                </a:solidFill>
              </a:rPr>
              <a:t>Roman numeral</a:t>
            </a:r>
            <a:r>
              <a:rPr lang="en-US" sz="2400" dirty="0">
                <a:solidFill>
                  <a:srgbClr val="212745"/>
                </a:solidFill>
              </a:rPr>
              <a:t> </a:t>
            </a:r>
            <a:r>
              <a:rPr lang="en-US" sz="2400" dirty="0"/>
              <a:t>to identify ionic charge.</a:t>
            </a:r>
          </a:p>
          <a:p>
            <a:pPr>
              <a:buFont typeface="Wingdings" charset="0"/>
              <a:buNone/>
            </a:pPr>
            <a:endParaRPr lang="en-US" sz="2400" dirty="0"/>
          </a:p>
        </p:txBody>
      </p:sp>
      <p:pic>
        <p:nvPicPr>
          <p:cNvPr id="12308" name="Picture 2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00"/>
          <a:stretch>
            <a:fillRect/>
          </a:stretch>
        </p:blipFill>
        <p:spPr>
          <a:xfrm>
            <a:off x="4572000" y="3505200"/>
            <a:ext cx="3962400" cy="768350"/>
          </a:xfrm>
          <a:ln/>
        </p:spPr>
      </p:pic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6074-056E-0F4A-974B-71B98C53DAD4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4572000" y="2409825"/>
          <a:ext cx="38862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Bitmap Image" r:id="rId4" imgW="3885714" imgH="333333" progId="Paint.Picture">
                  <p:embed/>
                </p:oleObj>
              </mc:Choice>
              <mc:Fallback>
                <p:oleObj name="Bitmap Image" r:id="rId4" imgW="3885714" imgH="333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09825"/>
                        <a:ext cx="38862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4572000" y="2438400"/>
            <a:ext cx="0" cy="37338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2316" name="Group 28"/>
          <p:cNvGrpSpPr>
            <a:grpSpLocks/>
          </p:cNvGrpSpPr>
          <p:nvPr/>
        </p:nvGrpSpPr>
        <p:grpSpPr bwMode="auto">
          <a:xfrm>
            <a:off x="762000" y="2411413"/>
            <a:ext cx="7162800" cy="3048000"/>
            <a:chOff x="480" y="1519"/>
            <a:chExt cx="4512" cy="1920"/>
          </a:xfrm>
        </p:grpSpPr>
        <p:graphicFrame>
          <p:nvGraphicFramePr>
            <p:cNvPr id="12303" name="Object 15"/>
            <p:cNvGraphicFramePr>
              <a:graphicFrameLocks noChangeAspect="1"/>
            </p:cNvGraphicFramePr>
            <p:nvPr/>
          </p:nvGraphicFramePr>
          <p:xfrm>
            <a:off x="480" y="1519"/>
            <a:ext cx="2448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4" name="Bitmap Image" r:id="rId6" imgW="3885714" imgH="333333" progId="Paint.Picture">
                    <p:embed/>
                  </p:oleObj>
                </mc:Choice>
                <mc:Fallback>
                  <p:oleObj name="Bitmap Image" r:id="rId6" imgW="3885714" imgH="33333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1519"/>
                          <a:ext cx="2448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2306" name="Picture 1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635"/>
            <a:stretch>
              <a:fillRect/>
            </a:stretch>
          </p:blipFill>
          <p:spPr bwMode="auto">
            <a:xfrm>
              <a:off x="528" y="1745"/>
              <a:ext cx="2256" cy="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2832" y="1776"/>
              <a:ext cx="216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  <a:spcAft>
                  <a:spcPct val="10000"/>
                </a:spcAft>
              </a:pPr>
              <a:r>
                <a:rPr lang="en-US" sz="1600" b="1">
                  <a:solidFill>
                    <a:schemeClr val="tx1"/>
                  </a:solidFill>
                  <a:latin typeface="Times New Roman" charset="0"/>
                </a:rPr>
                <a:t> Lead            Pb</a:t>
              </a:r>
              <a:r>
                <a:rPr lang="en-US" sz="1600" b="1" baseline="30000">
                  <a:solidFill>
                    <a:schemeClr val="tx1"/>
                  </a:solidFill>
                  <a:latin typeface="Times New Roman" charset="0"/>
                </a:rPr>
                <a:t>2+                       </a:t>
              </a:r>
              <a:r>
                <a:rPr lang="en-US" sz="1600" b="1">
                  <a:solidFill>
                    <a:schemeClr val="tx1"/>
                  </a:solidFill>
                  <a:latin typeface="Times New Roman" charset="0"/>
                </a:rPr>
                <a:t>lead(II)</a:t>
              </a:r>
            </a:p>
            <a:p>
              <a:pPr eaLnBrk="0" hangingPunct="0">
                <a:spcBef>
                  <a:spcPct val="20000"/>
                </a:spcBef>
                <a:spcAft>
                  <a:spcPct val="10000"/>
                </a:spcAft>
              </a:pPr>
              <a:r>
                <a:rPr lang="en-US" sz="1600" b="1">
                  <a:solidFill>
                    <a:schemeClr val="tx1"/>
                  </a:solidFill>
                  <a:latin typeface="Times New Roman" charset="0"/>
                </a:rPr>
                <a:t>                      Pb</a:t>
              </a:r>
              <a:r>
                <a:rPr lang="en-US" sz="1600" b="1" baseline="30000">
                  <a:solidFill>
                    <a:schemeClr val="tx1"/>
                  </a:solidFill>
                  <a:latin typeface="Times New Roman" charset="0"/>
                </a:rPr>
                <a:t>4+</a:t>
              </a:r>
              <a:r>
                <a:rPr lang="en-US" sz="1600" b="1">
                  <a:solidFill>
                    <a:schemeClr val="tx1"/>
                  </a:solidFill>
                  <a:latin typeface="Times New Roman" charset="0"/>
                </a:rPr>
                <a:t>               lead(IV)</a:t>
              </a:r>
              <a:endParaRPr lang="en-US" sz="1600" b="1" baseline="30000">
                <a:solidFill>
                  <a:schemeClr val="tx1"/>
                </a:solidFill>
                <a:latin typeface="Times New Roman" charset="0"/>
              </a:endParaRPr>
            </a:p>
            <a:p>
              <a:pPr eaLnBrk="0" hangingPunct="0">
                <a:spcBef>
                  <a:spcPct val="10000"/>
                </a:spcBef>
              </a:pPr>
              <a:endParaRPr lang="en-US" sz="1600" b="1">
                <a:solidFill>
                  <a:schemeClr val="tx1"/>
                </a:solidFill>
                <a:latin typeface="Times New Roman" charset="0"/>
              </a:endParaRPr>
            </a:p>
          </p:txBody>
        </p:sp>
        <p:pic>
          <p:nvPicPr>
            <p:cNvPr id="12315" name="Picture 2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317"/>
            <a:stretch>
              <a:fillRect/>
            </a:stretch>
          </p:blipFill>
          <p:spPr bwMode="auto">
            <a:xfrm>
              <a:off x="528" y="2160"/>
              <a:ext cx="2256" cy="1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402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Naming Ionic Compounds with Variable Charge Metals</a:t>
            </a:r>
            <a:r>
              <a:rPr lang="en-US" sz="3800"/>
              <a:t> </a:t>
            </a:r>
          </a:p>
        </p:txBody>
      </p:sp>
      <p:pic>
        <p:nvPicPr>
          <p:cNvPr id="686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" t="6349" r="7498" b="3175"/>
          <a:stretch>
            <a:fillRect/>
          </a:stretch>
        </p:blipFill>
        <p:spPr>
          <a:xfrm>
            <a:off x="2732088" y="1371600"/>
            <a:ext cx="3621087" cy="48006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2AA6-23E4-6248-8206-C4C25091E961}" type="slidenum">
              <a:rPr lang="en-US"/>
              <a:pPr/>
              <a:t>16</a:t>
            </a:fld>
            <a:endParaRPr lang="en-US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6248400" y="5867400"/>
            <a:ext cx="3657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900">
                <a:solidFill>
                  <a:schemeClr val="tx1"/>
                </a:solidFill>
              </a:rPr>
              <a:t>Copyright ©  2005  by Pearson Education, Inc.</a:t>
            </a:r>
          </a:p>
          <a:p>
            <a:pPr eaLnBrk="0" hangingPunct="0"/>
            <a:r>
              <a:rPr lang="en-US" sz="900">
                <a:solidFill>
                  <a:schemeClr val="tx1"/>
                </a:solidFill>
              </a:rPr>
              <a:t>Publishing as Benjamin Cummings</a:t>
            </a:r>
          </a:p>
        </p:txBody>
      </p:sp>
    </p:spTree>
    <p:extLst>
      <p:ext uri="{BB962C8B-B14F-4D97-AF65-F5344CB8AC3E}">
        <p14:creationId xmlns:p14="http://schemas.microsoft.com/office/powerpoint/2010/main" val="134126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Naming Variable Charge Metals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2819400" cy="4419600"/>
          </a:xfrm>
        </p:spPr>
        <p:txBody>
          <a:bodyPr/>
          <a:lstStyle/>
          <a:p>
            <a:pPr marL="0" indent="0"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Transition metals with two different ions use a </a:t>
            </a:r>
            <a:r>
              <a:rPr lang="en-US" sz="2400" b="1" dirty="0">
                <a:solidFill>
                  <a:srgbClr val="212745"/>
                </a:solidFill>
              </a:rPr>
              <a:t>Roman numeral</a:t>
            </a:r>
            <a:r>
              <a:rPr lang="en-US" sz="2400" dirty="0"/>
              <a:t> after the name of the metal to indicate ionic charge. </a:t>
            </a:r>
          </a:p>
          <a:p>
            <a:pPr marL="0" indent="0">
              <a:spcBef>
                <a:spcPct val="10000"/>
              </a:spcBef>
              <a:buClr>
                <a:schemeClr val="bg2"/>
              </a:buClr>
              <a:buSzTx/>
              <a:buFontTx/>
              <a:buChar char="•"/>
            </a:pPr>
            <a:endParaRPr lang="en-US" sz="2400" dirty="0"/>
          </a:p>
          <a:p>
            <a:pPr marL="0" indent="0">
              <a:spcBef>
                <a:spcPct val="10000"/>
              </a:spcBef>
              <a:buClr>
                <a:schemeClr val="bg2"/>
              </a:buClr>
              <a:buSzTx/>
              <a:buFontTx/>
              <a:buNone/>
            </a:pP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F11A-ECC5-4B41-A72C-65C7F3509B01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3200400" y="2008188"/>
            <a:ext cx="5410200" cy="3235325"/>
            <a:chOff x="2016" y="1265"/>
            <a:chExt cx="3408" cy="2038"/>
          </a:xfrm>
        </p:grpSpPr>
        <p:pic>
          <p:nvPicPr>
            <p:cNvPr id="30727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265"/>
              <a:ext cx="3408" cy="2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2016" y="2784"/>
              <a:ext cx="340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653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447195"/>
            <a:ext cx="8042276" cy="1336956"/>
          </a:xfrm>
        </p:spPr>
        <p:txBody>
          <a:bodyPr/>
          <a:lstStyle/>
          <a:p>
            <a:r>
              <a:rPr lang="en-US" sz="3600" b="1" dirty="0"/>
              <a:t>Naming FeCl</a:t>
            </a:r>
            <a:r>
              <a:rPr lang="en-US" sz="3600" b="1" baseline="-25000" dirty="0"/>
              <a:t>2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249819"/>
            <a:ext cx="8042276" cy="43434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1800" b="1" dirty="0"/>
              <a:t>To name FeCl</a:t>
            </a:r>
            <a:r>
              <a:rPr lang="en-US" sz="1800" b="1" baseline="-25000" dirty="0"/>
              <a:t>2</a:t>
            </a:r>
          </a:p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1800" b="1" dirty="0"/>
              <a:t>1. Determine the charge of the </a:t>
            </a:r>
            <a:r>
              <a:rPr lang="en-US" sz="1800" b="1" dirty="0" err="1"/>
              <a:t>cation</a:t>
            </a:r>
            <a:r>
              <a:rPr lang="en-US" sz="1800" b="1" dirty="0"/>
              <a:t> using the charge </a:t>
            </a:r>
          </a:p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1800" b="1" dirty="0"/>
              <a:t>    of the anion (</a:t>
            </a:r>
            <a:r>
              <a:rPr lang="en-US" sz="1800" b="1" dirty="0" err="1"/>
              <a:t>Cl</a:t>
            </a:r>
            <a:r>
              <a:rPr lang="en-US" sz="1800" b="1" baseline="30000" dirty="0"/>
              <a:t>-</a:t>
            </a:r>
            <a:r>
              <a:rPr lang="en-US" sz="1800" b="1" dirty="0"/>
              <a:t>).</a:t>
            </a:r>
          </a:p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1800" b="1" dirty="0"/>
              <a:t>		Fe ion  +  2 </a:t>
            </a:r>
            <a:r>
              <a:rPr lang="en-US" sz="1800" b="1" dirty="0" err="1"/>
              <a:t>Cl</a:t>
            </a:r>
            <a:r>
              <a:rPr lang="en-US" sz="1800" b="1" baseline="30000" dirty="0"/>
              <a:t>-</a:t>
            </a:r>
            <a:r>
              <a:rPr lang="en-US" sz="1800" b="1" dirty="0"/>
              <a:t>  =  Fe ion  +   2-  =  0</a:t>
            </a:r>
          </a:p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1800" b="1" dirty="0"/>
              <a:t>		Fe ion = </a:t>
            </a:r>
            <a:r>
              <a:rPr lang="en-US" sz="1800" b="1" dirty="0">
                <a:solidFill>
                  <a:srgbClr val="212745"/>
                </a:solidFill>
              </a:rPr>
              <a:t>2+</a:t>
            </a:r>
          </a:p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1800" b="1" dirty="0"/>
              <a:t>2. Name the </a:t>
            </a:r>
            <a:r>
              <a:rPr lang="en-US" sz="1800" b="1" dirty="0" err="1"/>
              <a:t>cation</a:t>
            </a:r>
            <a:r>
              <a:rPr lang="en-US" sz="1800" b="1" dirty="0"/>
              <a:t> by the element name and add a</a:t>
            </a:r>
          </a:p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1800" b="1" dirty="0"/>
              <a:t>    Roman numeral in parenthesis to show its charge.</a:t>
            </a:r>
          </a:p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1800" b="1" dirty="0"/>
              <a:t>	Fe</a:t>
            </a:r>
            <a:r>
              <a:rPr lang="en-US" sz="1800" b="1" baseline="30000" dirty="0">
                <a:solidFill>
                  <a:schemeClr val="bg2"/>
                </a:solidFill>
              </a:rPr>
              <a:t>2+</a:t>
            </a:r>
            <a:r>
              <a:rPr lang="en-US" sz="1800" b="1" baseline="30000" dirty="0"/>
              <a:t>  </a:t>
            </a:r>
            <a:r>
              <a:rPr lang="en-US" sz="1800" b="1" dirty="0"/>
              <a:t> =  iron</a:t>
            </a:r>
            <a:r>
              <a:rPr lang="en-US" sz="1800" b="1" dirty="0">
                <a:solidFill>
                  <a:srgbClr val="212745"/>
                </a:solidFill>
              </a:rPr>
              <a:t>(II)</a:t>
            </a:r>
            <a:r>
              <a:rPr lang="en-US" sz="1800" b="1" dirty="0"/>
              <a:t>		</a:t>
            </a:r>
          </a:p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1800" b="1" dirty="0"/>
              <a:t>3. Write the anion with an </a:t>
            </a:r>
            <a:r>
              <a:rPr lang="en-US" sz="1800" b="1" i="1" dirty="0"/>
              <a:t>ide </a:t>
            </a:r>
            <a:r>
              <a:rPr lang="en-US" sz="1800" b="1" dirty="0"/>
              <a:t> ending.</a:t>
            </a:r>
          </a:p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1800" b="1" dirty="0"/>
              <a:t>       FeCl</a:t>
            </a:r>
            <a:r>
              <a:rPr lang="en-US" sz="1800" b="1" baseline="-25000" dirty="0"/>
              <a:t>2  </a:t>
            </a:r>
            <a:r>
              <a:rPr lang="en-US" sz="1800" b="1" dirty="0"/>
              <a:t>=</a:t>
            </a:r>
            <a:r>
              <a:rPr lang="en-US" sz="1800" b="1" baseline="-25000" dirty="0"/>
              <a:t> </a:t>
            </a:r>
            <a:r>
              <a:rPr lang="en-US" sz="1800" b="1" dirty="0"/>
              <a:t> iron(II) chloride</a:t>
            </a:r>
          </a:p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endParaRPr lang="en-US" sz="18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AD59-8A1A-0E41-BAA8-14DAED2E3662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5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Naming Cr</a:t>
            </a:r>
            <a:r>
              <a:rPr lang="en-US" sz="3600" b="1" baseline="-25000" dirty="0"/>
              <a:t>2</a:t>
            </a:r>
            <a:r>
              <a:rPr lang="en-US" sz="3600" b="1" dirty="0"/>
              <a:t>O</a:t>
            </a:r>
            <a:r>
              <a:rPr lang="en-US" sz="3600" b="1" baseline="-25000" dirty="0"/>
              <a:t>3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33857" y="1856068"/>
            <a:ext cx="8534400" cy="44196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To name Cr</a:t>
            </a:r>
            <a:r>
              <a:rPr lang="en-US" sz="2400" b="1" baseline="-25000" dirty="0"/>
              <a:t>2</a:t>
            </a:r>
            <a:r>
              <a:rPr lang="en-US" sz="2400" b="1" dirty="0"/>
              <a:t>O</a:t>
            </a:r>
            <a:r>
              <a:rPr lang="en-US" sz="2400" b="1" baseline="-25000" dirty="0"/>
              <a:t>3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1. Determine the charge of </a:t>
            </a:r>
            <a:r>
              <a:rPr lang="en-US" sz="2400" b="1" dirty="0" err="1"/>
              <a:t>cation</a:t>
            </a:r>
            <a:r>
              <a:rPr lang="en-US" sz="2400" b="1" dirty="0"/>
              <a:t> from the anion (O</a:t>
            </a:r>
            <a:r>
              <a:rPr lang="en-US" sz="2400" b="1" baseline="30000" dirty="0"/>
              <a:t>2-</a:t>
            </a:r>
            <a:r>
              <a:rPr lang="en-US" sz="2400" b="1" dirty="0"/>
              <a:t>).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		2 Cr ions  +  3 O</a:t>
            </a:r>
            <a:r>
              <a:rPr lang="en-US" sz="2400" b="1" baseline="30000" dirty="0"/>
              <a:t>2-</a:t>
            </a:r>
            <a:r>
              <a:rPr lang="en-US" sz="2400" b="1" dirty="0"/>
              <a:t>  	=  0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		2 Cr ions  +   3(2-) 	=  0 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		2 Cr ions   -        6  	=  0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		2 Cr ions 		= +6 	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		Cr ion 			= </a:t>
            </a:r>
            <a:r>
              <a:rPr lang="en-US" sz="2400" b="1" dirty="0">
                <a:solidFill>
                  <a:schemeClr val="bg2"/>
                </a:solidFill>
              </a:rPr>
              <a:t>3+    = Cr</a:t>
            </a:r>
            <a:r>
              <a:rPr lang="en-US" sz="2400" b="1" baseline="30000" dirty="0">
                <a:solidFill>
                  <a:schemeClr val="bg2"/>
                </a:solidFill>
              </a:rPr>
              <a:t>3+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2.  Name the </a:t>
            </a:r>
            <a:r>
              <a:rPr lang="en-US" sz="2400" b="1" dirty="0" err="1"/>
              <a:t>cation</a:t>
            </a:r>
            <a:r>
              <a:rPr lang="en-US" sz="2400" b="1" dirty="0"/>
              <a:t> by the element name and add a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     Roman numeral in parenthesis to show its charge.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		Cr</a:t>
            </a:r>
            <a:r>
              <a:rPr lang="en-US" sz="2400" b="1" baseline="30000" dirty="0">
                <a:solidFill>
                  <a:schemeClr val="bg2"/>
                </a:solidFill>
              </a:rPr>
              <a:t>3+</a:t>
            </a:r>
            <a:r>
              <a:rPr lang="en-US" sz="2400" b="1" baseline="30000" dirty="0"/>
              <a:t>  </a:t>
            </a:r>
            <a:r>
              <a:rPr lang="en-US" sz="2400" b="1" dirty="0"/>
              <a:t> =  chromium</a:t>
            </a:r>
            <a:r>
              <a:rPr lang="en-US" sz="2400" b="1" dirty="0">
                <a:solidFill>
                  <a:schemeClr val="bg2"/>
                </a:solidFill>
              </a:rPr>
              <a:t>(III)</a:t>
            </a:r>
            <a:r>
              <a:rPr lang="en-US" sz="2400" b="1" dirty="0"/>
              <a:t>		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3.  Write the anion with an </a:t>
            </a:r>
            <a:r>
              <a:rPr lang="en-US" sz="2400" b="1" i="1" dirty="0"/>
              <a:t>ide </a:t>
            </a:r>
            <a:r>
              <a:rPr lang="en-US" sz="2400" b="1" dirty="0"/>
              <a:t> ending.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r>
              <a:rPr lang="en-US" sz="2400" b="1" dirty="0"/>
              <a:t>            	chromium(III) oxide  =  Cr</a:t>
            </a:r>
            <a:r>
              <a:rPr lang="en-US" sz="2400" b="1" baseline="-25000" dirty="0"/>
              <a:t>2</a:t>
            </a:r>
            <a:r>
              <a:rPr lang="en-US" sz="2400" b="1" dirty="0"/>
              <a:t>O</a:t>
            </a:r>
            <a:r>
              <a:rPr lang="en-US" sz="2400" b="1" baseline="-25000" dirty="0"/>
              <a:t>3</a:t>
            </a:r>
            <a:endParaRPr lang="en-US" sz="2400" b="1" dirty="0"/>
          </a:p>
          <a:p>
            <a:pPr marL="609600" indent="-609600">
              <a:lnSpc>
                <a:spcPct val="90000"/>
              </a:lnSpc>
              <a:spcAft>
                <a:spcPct val="10000"/>
              </a:spcAft>
              <a:buClr>
                <a:schemeClr val="tx2"/>
              </a:buClr>
              <a:buSzTx/>
              <a:buFontTx/>
              <a:buNone/>
            </a:pPr>
            <a:endParaRPr lang="en-US" sz="24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C2CE-4B86-644C-8C41-FC93A1BB135B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are expected to: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 algn="just"/>
            <a:r>
              <a:rPr lang="en-US" sz="3200" dirty="0">
                <a:solidFill>
                  <a:srgbClr val="000090"/>
                </a:solidFill>
                <a:effectLst/>
              </a:rPr>
              <a:t>Name and write formulas for common molecular compounds, including the use of </a:t>
            </a:r>
            <a:r>
              <a:rPr lang="en-US" sz="3200" dirty="0" smtClean="0">
                <a:solidFill>
                  <a:srgbClr val="000090"/>
                </a:solidFill>
                <a:effectLst/>
              </a:rPr>
              <a:t>prefixes.</a:t>
            </a:r>
            <a:endParaRPr lang="en-US" sz="3200" dirty="0">
              <a:solidFill>
                <a:srgbClr val="000090"/>
              </a:solidFill>
              <a:effectLst/>
            </a:endParaRPr>
          </a:p>
          <a:p>
            <a:pPr lvl="2" algn="just"/>
            <a:r>
              <a:rPr lang="en-US" sz="3200" dirty="0">
                <a:solidFill>
                  <a:srgbClr val="000090"/>
                </a:solidFill>
                <a:effectLst/>
              </a:rPr>
              <a:t>Name and write formulas for some common ionic compounds (both binary and complex) using the periodic table, a list of ions and appropriate nomenclature for metal and non-metal </a:t>
            </a:r>
            <a:r>
              <a:rPr lang="en-US" sz="3200" dirty="0" smtClean="0">
                <a:solidFill>
                  <a:srgbClr val="000090"/>
                </a:solidFill>
                <a:effectLst/>
              </a:rPr>
              <a:t>ions.</a:t>
            </a:r>
            <a:endParaRPr lang="en-US" sz="3200" dirty="0">
              <a:solidFill>
                <a:srgbClr val="000090"/>
              </a:solidFill>
              <a:effectLst/>
            </a:endParaRPr>
          </a:p>
          <a:p>
            <a:pPr marL="0" indent="0" algn="just">
              <a:buNone/>
            </a:pPr>
            <a:endParaRPr lang="en-US" sz="32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Learning Check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1452"/>
            <a:ext cx="8345488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dirty="0"/>
              <a:t>Select the correct name for each.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dirty="0"/>
              <a:t>A.  Fe</a:t>
            </a:r>
            <a:r>
              <a:rPr lang="en-US" sz="2400" baseline="-25000" dirty="0"/>
              <a:t>2</a:t>
            </a:r>
            <a:r>
              <a:rPr lang="en-US" sz="2400" dirty="0"/>
              <a:t>S</a:t>
            </a:r>
            <a:r>
              <a:rPr lang="en-US" sz="2400" baseline="-25000" dirty="0"/>
              <a:t>3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dirty="0"/>
              <a:t>	  1)  iron sulfide	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dirty="0"/>
              <a:t>	  2)  iron(II) sulfide	 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dirty="0"/>
              <a:t>	  3)  iron(III) sulfide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endParaRPr lang="en-US" sz="2400" dirty="0"/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dirty="0"/>
              <a:t>B.  </a:t>
            </a:r>
            <a:r>
              <a:rPr lang="en-US" sz="2400" dirty="0" err="1"/>
              <a:t>CuO</a:t>
            </a:r>
            <a:endParaRPr lang="en-US" sz="2400" dirty="0"/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dirty="0"/>
              <a:t>	  1)  copper oxide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dirty="0"/>
              <a:t>	  2)  copper(I) oxide 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dirty="0"/>
              <a:t>	  3)  copper(II) oxide</a:t>
            </a:r>
            <a:r>
              <a:rPr lang="en-US" sz="2400" baseline="-25000" dirty="0"/>
              <a:t> 		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9AE-C766-E94B-BD1D-B5D2713FAD1A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6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Solution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/>
              <a:t>Select the correct name for each.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/>
              <a:t>A.  Fe</a:t>
            </a:r>
            <a:r>
              <a:rPr lang="en-US" sz="2400" baseline="-25000"/>
              <a:t>2</a:t>
            </a:r>
            <a:r>
              <a:rPr lang="en-US" sz="2400"/>
              <a:t>S</a:t>
            </a:r>
            <a:r>
              <a:rPr lang="en-US" sz="2400" baseline="-25000"/>
              <a:t>3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/>
              <a:t>	  3)  iron (III) sulfide     		Fe</a:t>
            </a:r>
            <a:r>
              <a:rPr lang="en-US" sz="2400" baseline="30000"/>
              <a:t>3+    </a:t>
            </a:r>
            <a:r>
              <a:rPr lang="en-US" sz="2400"/>
              <a:t>S</a:t>
            </a:r>
            <a:r>
              <a:rPr lang="en-US" sz="2400" baseline="30000"/>
              <a:t>2-</a:t>
            </a:r>
            <a:endParaRPr lang="en-US" sz="2400"/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endParaRPr lang="en-US" sz="2400"/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/>
              <a:t>B.  CuO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/>
              <a:t>	  3)  copper (II) oxide 		Cu</a:t>
            </a:r>
            <a:r>
              <a:rPr lang="en-US" sz="2400" baseline="30000"/>
              <a:t>2+    </a:t>
            </a:r>
            <a:r>
              <a:rPr lang="en-US" sz="2400"/>
              <a:t>O</a:t>
            </a:r>
            <a:r>
              <a:rPr lang="en-US" sz="2400" baseline="30000"/>
              <a:t>2-</a:t>
            </a:r>
            <a:endParaRPr lang="en-US" sz="2400"/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baseline="-25000"/>
              <a:t>		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8C39-3F2D-5347-B585-ED5F64A70E72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Guide to Writing Formulas from the Name</a:t>
            </a:r>
          </a:p>
        </p:txBody>
      </p:sp>
      <p:pic>
        <p:nvPicPr>
          <p:cNvPr id="5120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24" b="24324"/>
          <a:stretch>
            <a:fillRect/>
          </a:stretch>
        </p:blipFill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0315-593F-C44B-99BF-B226EED1B3F5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Writing Formulas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1800" dirty="0"/>
              <a:t>Write a formula for potassium sulfide</a:t>
            </a:r>
            <a:r>
              <a:rPr lang="en-US" sz="1800" dirty="0" smtClean="0"/>
              <a:t>.</a:t>
            </a:r>
            <a:endParaRPr lang="en-US" sz="1800" dirty="0"/>
          </a:p>
          <a:p>
            <a:pPr marL="609600" indent="-609600">
              <a:lnSpc>
                <a:spcPct val="80000"/>
              </a:lnSpc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1800" dirty="0"/>
              <a:t>1.  Identify the </a:t>
            </a:r>
            <a:r>
              <a:rPr lang="en-US" sz="1800" dirty="0" err="1"/>
              <a:t>cation</a:t>
            </a:r>
            <a:r>
              <a:rPr lang="en-US" sz="1800" dirty="0"/>
              <a:t> and anion.</a:t>
            </a:r>
          </a:p>
          <a:p>
            <a:pPr marL="609600" indent="-609600">
              <a:lnSpc>
                <a:spcPct val="80000"/>
              </a:lnSpc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1800" dirty="0"/>
              <a:t>     	potassium  	=  K</a:t>
            </a:r>
            <a:r>
              <a:rPr lang="en-US" sz="1800" baseline="30000" dirty="0"/>
              <a:t>+</a:t>
            </a:r>
            <a:r>
              <a:rPr lang="en-US" sz="1800" dirty="0"/>
              <a:t> </a:t>
            </a:r>
          </a:p>
          <a:p>
            <a:pPr marL="609600" indent="-609600">
              <a:lnSpc>
                <a:spcPct val="80000"/>
              </a:lnSpc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1800" dirty="0"/>
              <a:t>	sulfide       	=  S</a:t>
            </a:r>
            <a:r>
              <a:rPr lang="en-US" sz="1800" baseline="30000" dirty="0"/>
              <a:t>2</a:t>
            </a:r>
            <a:r>
              <a:rPr lang="en-US" sz="1800" baseline="30000" dirty="0">
                <a:cs typeface="Arial" charset="0"/>
              </a:rPr>
              <a:t>−</a:t>
            </a:r>
          </a:p>
          <a:p>
            <a:pPr marL="609600" indent="-609600">
              <a:lnSpc>
                <a:spcPct val="80000"/>
              </a:lnSpc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1800" dirty="0"/>
              <a:t>2.  Balance the charges.</a:t>
            </a:r>
          </a:p>
          <a:p>
            <a:pPr marL="609600" indent="-609600">
              <a:lnSpc>
                <a:spcPct val="80000"/>
              </a:lnSpc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1800" b="1" dirty="0">
                <a:solidFill>
                  <a:schemeClr val="bg2"/>
                </a:solidFill>
              </a:rPr>
              <a:t>     </a:t>
            </a:r>
            <a:r>
              <a:rPr lang="en-US" sz="1800" b="1" dirty="0">
                <a:solidFill>
                  <a:srgbClr val="212745"/>
                </a:solidFill>
              </a:rPr>
              <a:t>   K</a:t>
            </a:r>
            <a:r>
              <a:rPr lang="en-US" sz="1800" b="1" baseline="30000" dirty="0">
                <a:solidFill>
                  <a:srgbClr val="212745"/>
                </a:solidFill>
              </a:rPr>
              <a:t>+</a:t>
            </a:r>
            <a:r>
              <a:rPr lang="en-US" sz="1800" b="1" dirty="0">
                <a:solidFill>
                  <a:srgbClr val="212745"/>
                </a:solidFill>
              </a:rPr>
              <a:t>       	S</a:t>
            </a:r>
            <a:r>
              <a:rPr lang="en-US" sz="1800" b="1" baseline="30000" dirty="0">
                <a:solidFill>
                  <a:srgbClr val="212745"/>
                </a:solidFill>
              </a:rPr>
              <a:t>2</a:t>
            </a:r>
            <a:r>
              <a:rPr lang="en-US" sz="1800" b="1" baseline="30000" dirty="0">
                <a:solidFill>
                  <a:srgbClr val="212745"/>
                </a:solidFill>
                <a:cs typeface="Arial" charset="0"/>
              </a:rPr>
              <a:t>−</a:t>
            </a:r>
          </a:p>
          <a:p>
            <a:pPr marL="609600" indent="-609600">
              <a:lnSpc>
                <a:spcPct val="80000"/>
              </a:lnSpc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1800" b="1" dirty="0">
                <a:solidFill>
                  <a:srgbClr val="212745"/>
                </a:solidFill>
              </a:rPr>
              <a:t>        K</a:t>
            </a:r>
            <a:r>
              <a:rPr lang="en-US" sz="1800" b="1" baseline="30000" dirty="0">
                <a:solidFill>
                  <a:srgbClr val="212745"/>
                </a:solidFill>
              </a:rPr>
              <a:t>+</a:t>
            </a:r>
            <a:r>
              <a:rPr lang="en-US" sz="1800" b="1" dirty="0">
                <a:solidFill>
                  <a:srgbClr val="212745"/>
                </a:solidFill>
              </a:rPr>
              <a:t>		</a:t>
            </a:r>
          </a:p>
          <a:p>
            <a:pPr marL="609600" indent="-609600">
              <a:lnSpc>
                <a:spcPct val="80000"/>
              </a:lnSpc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1800" b="1" dirty="0">
                <a:solidFill>
                  <a:srgbClr val="212745"/>
                </a:solidFill>
              </a:rPr>
              <a:t>	2(1+)  +  2(1-)  =  </a:t>
            </a:r>
            <a:r>
              <a:rPr lang="en-US" sz="1800" b="1" dirty="0" smtClean="0">
                <a:solidFill>
                  <a:srgbClr val="212745"/>
                </a:solidFill>
              </a:rPr>
              <a:t>0</a:t>
            </a:r>
            <a:endParaRPr lang="en-US" sz="1800" b="1" dirty="0">
              <a:solidFill>
                <a:schemeClr val="bg2"/>
              </a:solidFill>
            </a:endParaRPr>
          </a:p>
          <a:p>
            <a:pPr marL="609600" indent="-609600">
              <a:lnSpc>
                <a:spcPct val="80000"/>
              </a:lnSpc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1800" dirty="0"/>
              <a:t>3.  2 K</a:t>
            </a:r>
            <a:r>
              <a:rPr lang="en-US" sz="1800" baseline="30000" dirty="0"/>
              <a:t>+</a:t>
            </a:r>
            <a:r>
              <a:rPr lang="en-US" sz="1800" dirty="0"/>
              <a:t>  and 1</a:t>
            </a:r>
            <a:r>
              <a:rPr lang="en-US" sz="1800" dirty="0">
                <a:solidFill>
                  <a:srgbClr val="FF3300"/>
                </a:solidFill>
              </a:rPr>
              <a:t> 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en-US" sz="1800" baseline="30000" dirty="0">
                <a:cs typeface="Arial" charset="0"/>
              </a:rPr>
              <a:t>−</a:t>
            </a:r>
            <a:r>
              <a:rPr lang="en-US" sz="1800" dirty="0"/>
              <a:t> =    </a:t>
            </a:r>
            <a:r>
              <a:rPr lang="en-US" sz="1800" b="1" dirty="0">
                <a:solidFill>
                  <a:srgbClr val="212745"/>
                </a:solidFill>
              </a:rPr>
              <a:t>K</a:t>
            </a:r>
            <a:r>
              <a:rPr lang="en-US" sz="1800" b="1" baseline="-25000" dirty="0">
                <a:solidFill>
                  <a:srgbClr val="212745"/>
                </a:solidFill>
              </a:rPr>
              <a:t>2</a:t>
            </a:r>
            <a:r>
              <a:rPr lang="en-US" sz="1800" b="1" dirty="0">
                <a:solidFill>
                  <a:srgbClr val="212745"/>
                </a:solidFill>
              </a:rPr>
              <a:t>S</a:t>
            </a:r>
          </a:p>
          <a:p>
            <a:pPr marL="609600" indent="-609600">
              <a:lnSpc>
                <a:spcPct val="80000"/>
              </a:lnSpc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434C-FC0C-D942-92A1-CD01E1484398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6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Writing Formulas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Write a formula for iron(III) chloride.</a:t>
            </a:r>
          </a:p>
          <a:p>
            <a:pPr marL="609600" indent="-609600"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1.  Identify the </a:t>
            </a:r>
            <a:r>
              <a:rPr lang="en-US" sz="2400" dirty="0" err="1"/>
              <a:t>cation</a:t>
            </a:r>
            <a:r>
              <a:rPr lang="en-US" sz="2400" dirty="0"/>
              <a:t> and anion.</a:t>
            </a:r>
          </a:p>
          <a:p>
            <a:pPr marL="609600" indent="-609600"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     iron (III)   =  Fe</a:t>
            </a:r>
            <a:r>
              <a:rPr lang="en-US" sz="2400" baseline="30000" dirty="0"/>
              <a:t>3+</a:t>
            </a:r>
            <a:r>
              <a:rPr lang="en-US" sz="2400" dirty="0"/>
              <a:t>    (III = charge of 3+)</a:t>
            </a:r>
          </a:p>
          <a:p>
            <a:pPr marL="609600" indent="-609600"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     chloride   =  </a:t>
            </a:r>
            <a:r>
              <a:rPr lang="en-US" sz="2400" dirty="0" err="1"/>
              <a:t>Cl</a:t>
            </a:r>
            <a:r>
              <a:rPr lang="en-US" sz="2000" baseline="30000" dirty="0">
                <a:cs typeface="Arial" charset="0"/>
              </a:rPr>
              <a:t>−</a:t>
            </a:r>
            <a:endParaRPr lang="en-US" sz="2400" baseline="30000" dirty="0"/>
          </a:p>
          <a:p>
            <a:pPr marL="609600" indent="-609600"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2.  Balance the charges.</a:t>
            </a:r>
          </a:p>
          <a:p>
            <a:pPr marL="609600" indent="-609600"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     </a:t>
            </a:r>
            <a:r>
              <a:rPr lang="en-US" sz="2400" dirty="0">
                <a:solidFill>
                  <a:srgbClr val="212745"/>
                </a:solidFill>
              </a:rPr>
              <a:t> </a:t>
            </a:r>
            <a:r>
              <a:rPr lang="en-US" sz="2400" b="1" dirty="0">
                <a:solidFill>
                  <a:srgbClr val="212745"/>
                </a:solidFill>
              </a:rPr>
              <a:t>Fe</a:t>
            </a:r>
            <a:r>
              <a:rPr lang="en-US" sz="2400" b="1" baseline="30000" dirty="0">
                <a:solidFill>
                  <a:srgbClr val="212745"/>
                </a:solidFill>
              </a:rPr>
              <a:t>3+</a:t>
            </a:r>
            <a:r>
              <a:rPr lang="en-US" sz="2400" b="1" dirty="0">
                <a:solidFill>
                  <a:srgbClr val="212745"/>
                </a:solidFill>
              </a:rPr>
              <a:t>       	</a:t>
            </a:r>
            <a:r>
              <a:rPr lang="en-US" sz="2400" b="1" dirty="0" err="1">
                <a:solidFill>
                  <a:srgbClr val="212745"/>
                </a:solidFill>
              </a:rPr>
              <a:t>Cl</a:t>
            </a:r>
            <a:r>
              <a:rPr lang="en-US" sz="2400" b="1" baseline="30000" dirty="0">
                <a:solidFill>
                  <a:srgbClr val="212745"/>
                </a:solidFill>
                <a:cs typeface="Arial" charset="0"/>
              </a:rPr>
              <a:t>−</a:t>
            </a:r>
            <a:endParaRPr lang="en-US" sz="2400" b="1" baseline="30000" dirty="0">
              <a:solidFill>
                <a:srgbClr val="212745"/>
              </a:solidFill>
            </a:endParaRPr>
          </a:p>
          <a:p>
            <a:pPr marL="609600" indent="-609600"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b="1" dirty="0">
                <a:solidFill>
                  <a:srgbClr val="212745"/>
                </a:solidFill>
              </a:rPr>
              <a:t>			</a:t>
            </a:r>
            <a:r>
              <a:rPr lang="en-US" sz="2400" b="1" dirty="0" err="1">
                <a:solidFill>
                  <a:srgbClr val="212745"/>
                </a:solidFill>
              </a:rPr>
              <a:t>Cl</a:t>
            </a:r>
            <a:r>
              <a:rPr lang="en-US" sz="2400" b="1" baseline="30000" dirty="0">
                <a:solidFill>
                  <a:srgbClr val="212745"/>
                </a:solidFill>
                <a:cs typeface="Arial" charset="0"/>
              </a:rPr>
              <a:t>−</a:t>
            </a:r>
            <a:r>
              <a:rPr lang="en-US" sz="2400" b="1" dirty="0">
                <a:solidFill>
                  <a:srgbClr val="212745"/>
                </a:solidFill>
              </a:rPr>
              <a:t> =     (3+)  + 3(1-)  =  0</a:t>
            </a:r>
          </a:p>
          <a:p>
            <a:pPr marL="609600" indent="-609600"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b="1" dirty="0">
                <a:solidFill>
                  <a:srgbClr val="212745"/>
                </a:solidFill>
              </a:rPr>
              <a:t>			</a:t>
            </a:r>
            <a:r>
              <a:rPr lang="en-US" sz="2400" b="1" dirty="0" err="1">
                <a:solidFill>
                  <a:srgbClr val="212745"/>
                </a:solidFill>
              </a:rPr>
              <a:t>Cl</a:t>
            </a:r>
            <a:r>
              <a:rPr lang="en-US" sz="2400" b="1" baseline="30000" dirty="0">
                <a:solidFill>
                  <a:srgbClr val="212745"/>
                </a:solidFill>
                <a:cs typeface="Arial" charset="0"/>
              </a:rPr>
              <a:t>−</a:t>
            </a:r>
            <a:r>
              <a:rPr lang="en-US" sz="2400" b="1" dirty="0">
                <a:solidFill>
                  <a:srgbClr val="212745"/>
                </a:solidFill>
              </a:rPr>
              <a:t>  </a:t>
            </a:r>
          </a:p>
          <a:p>
            <a:pPr marL="609600" indent="-609600"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 3.  1 Fe</a:t>
            </a:r>
            <a:r>
              <a:rPr lang="en-US" sz="2400" baseline="30000" dirty="0"/>
              <a:t>3+</a:t>
            </a:r>
            <a:r>
              <a:rPr lang="en-US" sz="2400" dirty="0"/>
              <a:t>  and 3 </a:t>
            </a:r>
            <a:r>
              <a:rPr lang="en-US" sz="2400" dirty="0" err="1"/>
              <a:t>Cl</a:t>
            </a:r>
            <a:r>
              <a:rPr lang="en-US" sz="2000" baseline="30000" dirty="0">
                <a:cs typeface="Arial" charset="0"/>
              </a:rPr>
              <a:t>−</a:t>
            </a:r>
            <a:r>
              <a:rPr lang="en-US" sz="2400" dirty="0"/>
              <a:t>    =  </a:t>
            </a:r>
            <a:r>
              <a:rPr lang="en-US" sz="2400" dirty="0">
                <a:solidFill>
                  <a:srgbClr val="212745"/>
                </a:solidFill>
              </a:rPr>
              <a:t>  </a:t>
            </a:r>
            <a:r>
              <a:rPr lang="en-US" sz="2400" b="1" dirty="0">
                <a:solidFill>
                  <a:srgbClr val="212745"/>
                </a:solidFill>
              </a:rPr>
              <a:t>FeCl</a:t>
            </a:r>
            <a:r>
              <a:rPr lang="en-US" sz="2400" b="1" baseline="-25000" dirty="0">
                <a:solidFill>
                  <a:srgbClr val="212745"/>
                </a:solidFill>
              </a:rPr>
              <a:t>3</a:t>
            </a:r>
          </a:p>
          <a:p>
            <a:pPr marL="609600" indent="-609600"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148A-2114-2C4E-BC28-8FECA85E810E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3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Learning Check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93088" cy="4114800"/>
          </a:xfrm>
        </p:spPr>
        <p:txBody>
          <a:bodyPr/>
          <a:lstStyle/>
          <a:p>
            <a:pPr>
              <a:spcAft>
                <a:spcPct val="10000"/>
              </a:spcAft>
              <a:buFont typeface="Wingdings" charset="0"/>
              <a:buNone/>
            </a:pPr>
            <a:r>
              <a:rPr lang="en-US" sz="2400"/>
              <a:t>What is the correct formula for each of the following?</a:t>
            </a:r>
          </a:p>
          <a:p>
            <a:pPr>
              <a:spcAft>
                <a:spcPct val="10000"/>
              </a:spcAft>
              <a:buFont typeface="Wingdings" charset="0"/>
              <a:buNone/>
            </a:pPr>
            <a:r>
              <a:rPr lang="en-US" sz="2400"/>
              <a:t>A.  Copper(I) nitride</a:t>
            </a:r>
          </a:p>
          <a:p>
            <a:pPr>
              <a:spcAft>
                <a:spcPct val="10000"/>
              </a:spcAft>
              <a:buFont typeface="Wingdings" charset="0"/>
              <a:buNone/>
            </a:pPr>
            <a:r>
              <a:rPr lang="en-US" sz="2400"/>
              <a:t>	  1) CuN		2) CuN</a:t>
            </a:r>
            <a:r>
              <a:rPr lang="en-US" sz="2400" baseline="-25000"/>
              <a:t>3</a:t>
            </a:r>
            <a:r>
              <a:rPr lang="en-US" sz="2400"/>
              <a:t>	   3) Cu</a:t>
            </a:r>
            <a:r>
              <a:rPr lang="en-US" sz="2400" baseline="-25000"/>
              <a:t>3</a:t>
            </a:r>
            <a:r>
              <a:rPr lang="en-US" sz="2400"/>
              <a:t>N</a:t>
            </a:r>
          </a:p>
          <a:p>
            <a:pPr>
              <a:spcAft>
                <a:spcPct val="10000"/>
              </a:spcAft>
              <a:buFont typeface="Wingdings" charset="0"/>
              <a:buNone/>
            </a:pPr>
            <a:endParaRPr lang="en-US" sz="2400"/>
          </a:p>
          <a:p>
            <a:pPr>
              <a:spcAft>
                <a:spcPct val="10000"/>
              </a:spcAft>
              <a:buFont typeface="Wingdings" charset="0"/>
              <a:buNone/>
            </a:pPr>
            <a:r>
              <a:rPr lang="en-US" sz="2400"/>
              <a:t>B.  Lead(IV) oxide</a:t>
            </a:r>
          </a:p>
          <a:p>
            <a:pPr>
              <a:spcAft>
                <a:spcPct val="10000"/>
              </a:spcAft>
              <a:buFont typeface="Wingdings" charset="0"/>
              <a:buNone/>
            </a:pPr>
            <a:r>
              <a:rPr lang="en-US" sz="2400"/>
              <a:t>	  1) PbO</a:t>
            </a:r>
            <a:r>
              <a:rPr lang="en-US" sz="2400" baseline="-25000"/>
              <a:t>2</a:t>
            </a:r>
            <a:r>
              <a:rPr lang="en-US" sz="2400"/>
              <a:t>		2) PbO	   3) Pb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4</a:t>
            </a:r>
            <a:endParaRPr lang="en-US" sz="2400"/>
          </a:p>
          <a:p>
            <a:pPr>
              <a:spcAft>
                <a:spcPct val="10000"/>
              </a:spcAft>
              <a:buFont typeface="Wingdings" charset="0"/>
              <a:buNone/>
            </a:pPr>
            <a:endParaRPr lang="en-US" sz="240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338E-1EB4-2B45-8770-87C455E1E864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2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Solution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193088" cy="4114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/>
              <a:t>The correct formula is</a:t>
            </a:r>
          </a:p>
          <a:p>
            <a:pPr>
              <a:buFont typeface="Wingdings" charset="0"/>
              <a:buNone/>
            </a:pPr>
            <a:r>
              <a:rPr lang="en-US" sz="2400"/>
              <a:t>A.  Copper (I) nitride</a:t>
            </a:r>
          </a:p>
          <a:p>
            <a:pPr>
              <a:buFont typeface="Wingdings" charset="0"/>
              <a:buNone/>
            </a:pPr>
            <a:r>
              <a:rPr lang="en-US" sz="2400"/>
              <a:t>	  3) Cu</a:t>
            </a:r>
            <a:r>
              <a:rPr lang="en-US" sz="2400" baseline="-25000"/>
              <a:t>3</a:t>
            </a:r>
            <a:r>
              <a:rPr lang="en-US" sz="2400"/>
              <a:t>N			Need 3Cu</a:t>
            </a:r>
            <a:r>
              <a:rPr lang="en-US" sz="2400" baseline="30000"/>
              <a:t>+</a:t>
            </a:r>
            <a:r>
              <a:rPr lang="en-US" sz="2400"/>
              <a:t>  and N</a:t>
            </a:r>
            <a:r>
              <a:rPr lang="en-US" sz="2400" baseline="30000"/>
              <a:t>3-</a:t>
            </a:r>
            <a:endParaRPr lang="en-US" sz="2400"/>
          </a:p>
          <a:p>
            <a:pPr>
              <a:buFont typeface="Wingdings" charset="0"/>
              <a:buNone/>
            </a:pPr>
            <a:endParaRPr lang="en-US" sz="2400"/>
          </a:p>
          <a:p>
            <a:pPr>
              <a:buFont typeface="Wingdings" charset="0"/>
              <a:buNone/>
            </a:pPr>
            <a:r>
              <a:rPr lang="en-US" sz="2400"/>
              <a:t>B.  Lead (IV) oxide</a:t>
            </a:r>
          </a:p>
          <a:p>
            <a:pPr>
              <a:buFont typeface="Wingdings" charset="0"/>
              <a:buNone/>
            </a:pPr>
            <a:r>
              <a:rPr lang="en-US" sz="2400"/>
              <a:t>	  1) PbO</a:t>
            </a:r>
            <a:r>
              <a:rPr lang="en-US" sz="2400" baseline="-25000"/>
              <a:t>2</a:t>
            </a:r>
            <a:r>
              <a:rPr lang="en-US" sz="2400"/>
              <a:t>			Need Pb</a:t>
            </a:r>
            <a:r>
              <a:rPr lang="en-US" sz="2400" baseline="30000"/>
              <a:t>4+ </a:t>
            </a:r>
            <a:r>
              <a:rPr lang="en-US" sz="2400"/>
              <a:t> and 2O</a:t>
            </a:r>
            <a:r>
              <a:rPr lang="en-US" sz="2400" baseline="30000"/>
              <a:t>2-</a:t>
            </a:r>
            <a:endParaRPr lang="en-US" sz="240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A644-E68D-AA4F-810C-52A84CFCC815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8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51" y="3801187"/>
            <a:ext cx="8042276" cy="133695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Naming Molecular Compounds </a:t>
            </a:r>
            <a:endParaRPr lang="en-US" sz="4000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800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922" y="621455"/>
            <a:ext cx="7313613" cy="40560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Substances </a:t>
            </a:r>
            <a:r>
              <a:rPr lang="en-US" sz="3200" dirty="0">
                <a:solidFill>
                  <a:srgbClr val="000000"/>
                </a:solidFill>
              </a:rPr>
              <a:t>that are composed of molecules are called MOLECULAR COMPOUNDS. 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They </a:t>
            </a:r>
            <a:r>
              <a:rPr lang="en-US" sz="3200" dirty="0">
                <a:solidFill>
                  <a:srgbClr val="000000"/>
                </a:solidFill>
              </a:rPr>
              <a:t>are joined by covalent bond. Two or more non-metallic elements made up the most of molecular compounds. 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A </a:t>
            </a:r>
            <a:r>
              <a:rPr lang="en-US" sz="3200" dirty="0">
                <a:solidFill>
                  <a:srgbClr val="000000"/>
                </a:solidFill>
              </a:rPr>
              <a:t>molecule that contains two atoms is called DIATOMIC MOLECULE.</a:t>
            </a:r>
          </a:p>
          <a:p>
            <a:pPr marL="0" indent="0" algn="ctr">
              <a:buNone/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303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NAMES and FORMULAS for BINARY MOLECULAR COMPOUNDS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2070846"/>
            <a:ext cx="8019415" cy="4182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Rules: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The name of a binary molecular compound ends in “ide,” just like the name of the binary ionic compound.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The name and the formula usually begin with the element that is more to the left on the periodic table.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In the name, use a prefix to specify the number of atoms of each element that are present in a molecule. Refer to Table 5.3 on page 162 for the prefixes used in naming a molecular compound.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61909"/>
            <a:ext cx="8042276" cy="1336956"/>
          </a:xfrm>
        </p:spPr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Naming of Compounds 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089325"/>
            <a:ext cx="8042276" cy="4343400"/>
          </a:xfrm>
        </p:spPr>
        <p:txBody>
          <a:bodyPr>
            <a:normAutofit/>
          </a:bodyPr>
          <a:lstStyle/>
          <a:p>
            <a:pPr marL="457200" indent="-457200" algn="ctr">
              <a:buAutoNum type="arabicParenR"/>
            </a:pPr>
            <a:r>
              <a:rPr lang="en-US" sz="3600" b="1" dirty="0" smtClean="0"/>
              <a:t> BINARY </a:t>
            </a:r>
            <a:r>
              <a:rPr lang="en-US" sz="3600" b="1" dirty="0" smtClean="0"/>
              <a:t>IONIC compounds</a:t>
            </a:r>
          </a:p>
          <a:p>
            <a:pPr marL="457200" indent="-457200" algn="ctr">
              <a:buAutoNum type="arabicParenR"/>
            </a:pPr>
            <a:r>
              <a:rPr lang="en-US" sz="3600" b="1" dirty="0" smtClean="0"/>
              <a:t> MOLECULAR </a:t>
            </a:r>
            <a:r>
              <a:rPr lang="en-US" sz="3600" b="1" dirty="0" smtClean="0"/>
              <a:t>compounds</a:t>
            </a:r>
          </a:p>
          <a:p>
            <a:pPr marL="0" indent="0" algn="ctr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7804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Arial Rounded MT Bold" charset="0"/>
              </a:rPr>
              <a:t>Nomenclature of Molecular compounds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28600" y="676870"/>
            <a:ext cx="8915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212745"/>
                </a:solidFill>
              </a:rPr>
              <a:t>Name the least electronegative nonmetal first using the prefix denoting how many are in the formula then prefix + root of the most electronegative nonmetal + ide ending: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114800" y="1600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IF</a:t>
            </a:r>
            <a:r>
              <a:rPr lang="en-US" sz="2800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5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86200" y="2057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</a:t>
            </a:r>
            <a:r>
              <a:rPr lang="en-US" sz="2800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Br</a:t>
            </a:r>
            <a:r>
              <a:rPr lang="en-US" sz="2800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57200" y="1600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SO</a:t>
            </a:r>
            <a:r>
              <a:rPr lang="en-US" sz="2800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57200" y="2119313"/>
            <a:ext cx="1235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</a:t>
            </a:r>
            <a:endParaRPr lang="en-US" sz="2800" b="1" baseline="-25000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181600" y="1600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Iodine pentafluoride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181600" y="2133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Dinitrogen tetrabromide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371600" y="1676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Sulfur trioxide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143000" y="2133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Carbon monoxide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71463" y="2667000"/>
            <a:ext cx="8872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charset="0"/>
              <a:buChar char="Ø"/>
            </a:pPr>
            <a:r>
              <a:rPr lang="en-US" sz="2000" b="1">
                <a:latin typeface="Arial Narrow" charset="0"/>
              </a:rPr>
              <a:t>Notice that the formula is written as least electronegative to most electronegative</a:t>
            </a:r>
            <a:r>
              <a:rPr lang="en-US" b="1">
                <a:latin typeface="Arial Narrow" charset="0"/>
              </a:rPr>
              <a:t>.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28600" y="3429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charset="0"/>
              <a:buChar char="Ø"/>
            </a:pPr>
            <a:r>
              <a:rPr lang="en-US" sz="2000" b="1">
                <a:latin typeface="Arial Narrow" charset="0"/>
              </a:rPr>
              <a:t>Notice that the first nonmetal does not use a prefix if there is only one.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28600" y="3048000"/>
            <a:ext cx="891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charset="0"/>
              <a:buChar char="Ø"/>
            </a:pPr>
            <a:r>
              <a:rPr lang="en-US" sz="2000" b="1">
                <a:latin typeface="Arial Narrow" charset="0"/>
              </a:rPr>
              <a:t>Notice that the number of elements in the compound </a:t>
            </a:r>
            <a:r>
              <a:rPr lang="en-US" sz="2000" b="1">
                <a:solidFill>
                  <a:schemeClr val="hlink"/>
                </a:solidFill>
                <a:latin typeface="Arial Narrow" charset="0"/>
              </a:rPr>
              <a:t>is</a:t>
            </a:r>
            <a:r>
              <a:rPr lang="en-US" sz="2000" b="1">
                <a:latin typeface="Arial Narrow" charset="0"/>
              </a:rPr>
              <a:t> mentioned in the name.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304800" y="4304369"/>
            <a:ext cx="3110307" cy="204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212745"/>
                </a:solidFill>
              </a:rPr>
              <a:t>Prefixes: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 – mono 	6 – </a:t>
            </a:r>
            <a:r>
              <a:rPr lang="en-US" b="1" dirty="0" err="1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hexa</a:t>
            </a:r>
            <a:r>
              <a:rPr lang="en-US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 – di 		7 - </a:t>
            </a:r>
            <a:r>
              <a:rPr lang="en-US" b="1" dirty="0" err="1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hepta</a:t>
            </a:r>
            <a:r>
              <a:rPr lang="en-US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 – tri	 	8 – </a:t>
            </a:r>
            <a:r>
              <a:rPr lang="en-US" b="1" dirty="0" err="1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octa</a:t>
            </a:r>
            <a:r>
              <a:rPr lang="en-US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 – tetra             9 - </a:t>
            </a:r>
            <a:r>
              <a:rPr lang="en-US" b="1" dirty="0" err="1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nona</a:t>
            </a:r>
            <a:r>
              <a:rPr lang="en-US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5 – </a:t>
            </a:r>
            <a:r>
              <a:rPr lang="en-US" b="1" dirty="0" err="1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penta</a:t>
            </a:r>
            <a:r>
              <a:rPr lang="en-US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	10 - </a:t>
            </a:r>
            <a:r>
              <a:rPr lang="en-US" b="1" dirty="0" err="1" smtClean="0">
                <a:solidFill>
                  <a:srgbClr val="21274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deca</a:t>
            </a:r>
            <a:endParaRPr lang="en-US" b="1" dirty="0">
              <a:solidFill>
                <a:srgbClr val="212745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86200" y="4595475"/>
            <a:ext cx="4419600" cy="1881284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There are also molecular compounds that only use their common name.  For example:</a:t>
            </a:r>
            <a:endParaRPr lang="en-US" sz="1600" b="1" dirty="0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O is water 	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NH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is ammonia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is hydrogen peroxide</a:t>
            </a:r>
          </a:p>
        </p:txBody>
      </p:sp>
    </p:spTree>
    <p:extLst>
      <p:ext uri="{BB962C8B-B14F-4D97-AF65-F5344CB8AC3E}">
        <p14:creationId xmlns:p14="http://schemas.microsoft.com/office/powerpoint/2010/main" val="8518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  <p:bldP spid="2055" grpId="0" autoUpdateAnimBg="0"/>
      <p:bldP spid="2056" grpId="0" autoUpdateAnimBg="0"/>
      <p:bldP spid="2057" grpId="0" autoUpdateAnimBg="0"/>
      <p:bldP spid="2060" grpId="0" autoUpdateAnimBg="0"/>
      <p:bldP spid="2061" grpId="0" autoUpdateAnimBg="0"/>
      <p:bldP spid="2062" grpId="0" autoUpdateAnimBg="0"/>
      <p:bldP spid="2063" grpId="0" autoUpdateAnimBg="0"/>
      <p:bldP spid="2064" grpId="0" autoUpdateAnimBg="0"/>
      <p:bldP spid="2065" grpId="0" autoUpdateAnimBg="0"/>
      <p:bldP spid="2066" grpId="0" autoUpdateAnimBg="0"/>
      <p:bldP spid="2069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495300"/>
            <a:ext cx="9144000" cy="990600"/>
          </a:xfrm>
        </p:spPr>
        <p:txBody>
          <a:bodyPr/>
          <a:lstStyle/>
          <a:p>
            <a:r>
              <a:rPr lang="en-US" sz="3200" dirty="0">
                <a:solidFill>
                  <a:srgbClr val="000090"/>
                </a:solidFill>
                <a:latin typeface="Arial Rounded MT Bold" charset="0"/>
              </a:rPr>
              <a:t>PRACTICE PROBLEMS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879475"/>
            <a:ext cx="8534400" cy="60198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1.  AsCl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en-US" b="1" dirty="0">
                <a:solidFill>
                  <a:schemeClr val="accent2"/>
                </a:solidFill>
              </a:rPr>
              <a:t>				</a:t>
            </a:r>
            <a:r>
              <a:rPr lang="en-US" b="1" dirty="0" smtClean="0">
                <a:solidFill>
                  <a:schemeClr val="accent2"/>
                </a:solidFill>
              </a:rPr>
              <a:t>2</a:t>
            </a:r>
            <a:r>
              <a:rPr lang="en-US" b="1" dirty="0">
                <a:solidFill>
                  <a:schemeClr val="accent2"/>
                </a:solidFill>
              </a:rPr>
              <a:t>.  </a:t>
            </a:r>
            <a:r>
              <a:rPr lang="en-US" b="1" dirty="0" err="1">
                <a:solidFill>
                  <a:schemeClr val="accent2"/>
                </a:solidFill>
              </a:rPr>
              <a:t>SeO</a:t>
            </a:r>
            <a:endParaRPr lang="en-US" b="1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3.  XeF</a:t>
            </a:r>
            <a:r>
              <a:rPr lang="en-US" b="1" baseline="-25000" dirty="0">
                <a:solidFill>
                  <a:schemeClr val="accent2"/>
                </a:solidFill>
              </a:rPr>
              <a:t>4</a:t>
            </a:r>
            <a:r>
              <a:rPr lang="en-US" b="1" dirty="0">
                <a:solidFill>
                  <a:schemeClr val="accent2"/>
                </a:solidFill>
              </a:rPr>
              <a:t>				</a:t>
            </a:r>
            <a:r>
              <a:rPr lang="en-US" b="1" dirty="0" smtClean="0">
                <a:solidFill>
                  <a:schemeClr val="accent2"/>
                </a:solidFill>
              </a:rPr>
              <a:t>	4</a:t>
            </a:r>
            <a:r>
              <a:rPr lang="en-US" b="1" dirty="0">
                <a:solidFill>
                  <a:schemeClr val="accent2"/>
                </a:solidFill>
              </a:rPr>
              <a:t>. B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  <a:r>
              <a:rPr lang="en-US" b="1" dirty="0">
                <a:solidFill>
                  <a:schemeClr val="accent2"/>
                </a:solidFill>
              </a:rPr>
              <a:t>O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5.  P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  <a:r>
              <a:rPr lang="en-US" b="1" dirty="0">
                <a:solidFill>
                  <a:schemeClr val="accent2"/>
                </a:solidFill>
              </a:rPr>
              <a:t>S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en-US" b="1" dirty="0">
                <a:solidFill>
                  <a:schemeClr val="accent2"/>
                </a:solidFill>
              </a:rPr>
              <a:t>				</a:t>
            </a:r>
            <a:r>
              <a:rPr lang="en-US" b="1" dirty="0" smtClean="0">
                <a:solidFill>
                  <a:schemeClr val="accent2"/>
                </a:solidFill>
              </a:rPr>
              <a:t>	6</a:t>
            </a:r>
            <a:r>
              <a:rPr lang="en-US" b="1" dirty="0">
                <a:solidFill>
                  <a:schemeClr val="accent2"/>
                </a:solidFill>
              </a:rPr>
              <a:t>. SiO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7.  SF</a:t>
            </a:r>
            <a:r>
              <a:rPr lang="en-US" b="1" baseline="-25000" dirty="0">
                <a:solidFill>
                  <a:schemeClr val="accent2"/>
                </a:solidFill>
              </a:rPr>
              <a:t>6</a:t>
            </a:r>
            <a:r>
              <a:rPr lang="en-US" b="1" dirty="0">
                <a:solidFill>
                  <a:schemeClr val="accent2"/>
                </a:solidFill>
              </a:rPr>
              <a:t>		</a:t>
            </a:r>
            <a:r>
              <a:rPr lang="en-US" b="1" dirty="0" smtClean="0">
                <a:solidFill>
                  <a:schemeClr val="accent2"/>
                </a:solidFill>
              </a:rPr>
              <a:t>			8</a:t>
            </a:r>
            <a:r>
              <a:rPr lang="en-US" b="1" dirty="0">
                <a:solidFill>
                  <a:schemeClr val="accent2"/>
                </a:solidFill>
              </a:rPr>
              <a:t>.  NI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9.  PH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en-US" b="1" dirty="0">
                <a:solidFill>
                  <a:schemeClr val="accent2"/>
                </a:solidFill>
              </a:rPr>
              <a:t>				       </a:t>
            </a:r>
            <a:r>
              <a:rPr lang="en-US" b="1" dirty="0" smtClean="0">
                <a:solidFill>
                  <a:schemeClr val="accent2"/>
                </a:solidFill>
              </a:rPr>
              <a:t>	10</a:t>
            </a:r>
            <a:r>
              <a:rPr lang="en-US" b="1" dirty="0">
                <a:solidFill>
                  <a:schemeClr val="accent2"/>
                </a:solidFill>
              </a:rPr>
              <a:t>. CBr</a:t>
            </a:r>
            <a:r>
              <a:rPr lang="en-US" b="1" baseline="-25000" dirty="0">
                <a:solidFill>
                  <a:schemeClr val="accent2"/>
                </a:solidFill>
              </a:rPr>
              <a:t>4</a:t>
            </a:r>
            <a:r>
              <a:rPr lang="en-US" b="1" dirty="0">
                <a:solidFill>
                  <a:schemeClr val="accent2"/>
                </a:solidFill>
              </a:rPr>
              <a:t> 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11. P</a:t>
            </a:r>
            <a:r>
              <a:rPr lang="en-US" b="1" baseline="-25000" dirty="0">
                <a:solidFill>
                  <a:schemeClr val="accent2"/>
                </a:solidFill>
              </a:rPr>
              <a:t>4</a:t>
            </a:r>
            <a:r>
              <a:rPr lang="en-US" b="1" dirty="0">
                <a:solidFill>
                  <a:schemeClr val="accent2"/>
                </a:solidFill>
              </a:rPr>
              <a:t>O</a:t>
            </a:r>
            <a:r>
              <a:rPr lang="en-US" b="1" baseline="-25000" dirty="0">
                <a:solidFill>
                  <a:schemeClr val="accent2"/>
                </a:solidFill>
              </a:rPr>
              <a:t>10				</a:t>
            </a:r>
            <a:r>
              <a:rPr lang="en-US" b="1" dirty="0" smtClean="0">
                <a:solidFill>
                  <a:schemeClr val="accent2"/>
                </a:solidFill>
              </a:rPr>
              <a:t>12</a:t>
            </a:r>
            <a:r>
              <a:rPr lang="en-US" b="1" dirty="0">
                <a:solidFill>
                  <a:schemeClr val="accent2"/>
                </a:solidFill>
              </a:rPr>
              <a:t>. OF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651125" y="879475"/>
            <a:ext cx="264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Arsenic trichloride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239000" y="762000"/>
            <a:ext cx="190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Selenium monoxide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667000" y="1981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Xenon tetrafluoride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239000" y="17526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Diboron trioxide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438400" y="3048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Diphosphorus trisulfide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162800" y="2895600"/>
            <a:ext cx="198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Silicon dioxide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590800" y="40386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Sulfur hexafluoride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162800" y="3962400"/>
            <a:ext cx="152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Nitrogen triiodide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286000" y="4953000"/>
            <a:ext cx="335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Phosphine</a:t>
            </a:r>
            <a:r>
              <a:rPr lang="en-US"/>
              <a:t>, this is another exception.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7620000" y="4724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086600" y="4953000"/>
            <a:ext cx="2057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Carbon tetrabromide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819400" y="6019800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Tetraphosphorus decaoxide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7315200" y="6035675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Oxygen difluoride</a:t>
            </a:r>
          </a:p>
        </p:txBody>
      </p:sp>
    </p:spTree>
    <p:extLst>
      <p:ext uri="{BB962C8B-B14F-4D97-AF65-F5344CB8AC3E}">
        <p14:creationId xmlns:p14="http://schemas.microsoft.com/office/powerpoint/2010/main" val="136171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utoUpdateAnimBg="0"/>
      <p:bldP spid="22534" grpId="0" autoUpdateAnimBg="0"/>
      <p:bldP spid="22535" grpId="0" autoUpdateAnimBg="0"/>
      <p:bldP spid="22536" grpId="0" autoUpdateAnimBg="0"/>
      <p:bldP spid="22537" grpId="0" autoUpdateAnimBg="0"/>
      <p:bldP spid="22538" grpId="0" autoUpdateAnimBg="0"/>
      <p:bldP spid="22539" grpId="0" autoUpdateAnimBg="0"/>
      <p:bldP spid="22540" grpId="0" autoUpdateAnimBg="0"/>
      <p:bldP spid="22542" grpId="0" autoUpdateAnimBg="0"/>
      <p:bldP spid="22543" grpId="0" autoUpdateAnimBg="0"/>
      <p:bldP spid="2254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767308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98" y="844384"/>
            <a:ext cx="9382704" cy="4182035"/>
          </a:xfrm>
        </p:spPr>
        <p:txBody>
          <a:bodyPr>
            <a:noAutofit/>
          </a:bodyPr>
          <a:lstStyle/>
          <a:p>
            <a:pPr marL="457200" lvl="0" indent="-457200">
              <a:buAutoNum type="arabicParenR"/>
            </a:pPr>
            <a:r>
              <a:rPr lang="en-US" b="1" dirty="0" smtClean="0">
                <a:solidFill>
                  <a:srgbClr val="000000"/>
                </a:solidFill>
                <a:effectLst/>
              </a:rPr>
              <a:t>Identify </a:t>
            </a:r>
            <a:r>
              <a:rPr lang="en-US" b="1" dirty="0">
                <a:solidFill>
                  <a:srgbClr val="000000"/>
                </a:solidFill>
                <a:effectLst/>
              </a:rPr>
              <a:t>each of the following compounds as ionic or </a:t>
            </a:r>
            <a:endParaRPr lang="en-US" b="1" dirty="0" smtClean="0">
              <a:solidFill>
                <a:srgbClr val="000000"/>
              </a:solidFill>
              <a:effectLst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  <a:effectLst/>
              </a:rPr>
              <a:t>molecular </a:t>
            </a:r>
            <a:r>
              <a:rPr lang="en-US" b="1" dirty="0">
                <a:solidFill>
                  <a:srgbClr val="000000"/>
                </a:solidFill>
                <a:effectLst/>
              </a:rPr>
              <a:t>compound.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effectLst/>
              </a:rPr>
              <a:t>P</a:t>
            </a:r>
            <a:r>
              <a:rPr lang="en-US" b="1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en-US" b="1" dirty="0">
                <a:solidFill>
                  <a:srgbClr val="000000"/>
                </a:solidFill>
                <a:effectLst/>
              </a:rPr>
              <a:t>O	</a:t>
            </a:r>
            <a:r>
              <a:rPr lang="en-US" b="1" baseline="-25000" dirty="0">
                <a:solidFill>
                  <a:srgbClr val="000000"/>
                </a:solidFill>
                <a:effectLst/>
              </a:rPr>
              <a:t>5</a:t>
            </a:r>
            <a:r>
              <a:rPr lang="en-US" b="1" dirty="0">
                <a:solidFill>
                  <a:srgbClr val="000000"/>
                </a:solidFill>
                <a:effectLst/>
              </a:rPr>
              <a:t>			c) CaSO</a:t>
            </a:r>
            <a:r>
              <a:rPr lang="en-US" b="1" baseline="-25000" dirty="0">
                <a:solidFill>
                  <a:srgbClr val="000000"/>
                </a:solidFill>
                <a:effectLst/>
              </a:rPr>
              <a:t>4</a:t>
            </a:r>
            <a:endParaRPr lang="en-US" b="1" dirty="0">
              <a:solidFill>
                <a:srgbClr val="000000"/>
              </a:solidFill>
              <a:effectLst/>
            </a:endParaRPr>
          </a:p>
          <a:p>
            <a:pPr lvl="0"/>
            <a:r>
              <a:rPr lang="en-US" b="1" dirty="0">
                <a:solidFill>
                  <a:srgbClr val="000000"/>
                </a:solidFill>
                <a:effectLst/>
              </a:rPr>
              <a:t>KNO</a:t>
            </a:r>
            <a:r>
              <a:rPr lang="en-US" b="1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en-US" b="1" dirty="0">
                <a:solidFill>
                  <a:srgbClr val="000000"/>
                </a:solidFill>
                <a:effectLst/>
              </a:rPr>
              <a:t>			d) CH</a:t>
            </a:r>
            <a:r>
              <a:rPr lang="en-US" b="1" baseline="-25000" dirty="0">
                <a:solidFill>
                  <a:srgbClr val="000000"/>
                </a:solidFill>
                <a:effectLst/>
              </a:rPr>
              <a:t>4</a:t>
            </a:r>
            <a:endParaRPr lang="en-US" b="1" dirty="0">
              <a:solidFill>
                <a:srgbClr val="000000"/>
              </a:solidFill>
              <a:effectLst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  <a:effectLst/>
              </a:rPr>
              <a:t>2) Name </a:t>
            </a:r>
            <a:r>
              <a:rPr lang="en-US" b="1" dirty="0">
                <a:solidFill>
                  <a:srgbClr val="000000"/>
                </a:solidFill>
                <a:effectLst/>
              </a:rPr>
              <a:t>the following compounds: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effectLst/>
              </a:rPr>
              <a:t>MgBr</a:t>
            </a:r>
            <a:r>
              <a:rPr lang="en-US" b="1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en-US" b="1" dirty="0">
                <a:solidFill>
                  <a:srgbClr val="000000"/>
                </a:solidFill>
                <a:effectLst/>
              </a:rPr>
              <a:t>			c) PbSO</a:t>
            </a:r>
            <a:r>
              <a:rPr lang="en-US" b="1" baseline="-25000" dirty="0">
                <a:solidFill>
                  <a:srgbClr val="000000"/>
                </a:solidFill>
                <a:effectLst/>
              </a:rPr>
              <a:t>4</a:t>
            </a:r>
            <a:endParaRPr lang="en-US" b="1" dirty="0">
              <a:solidFill>
                <a:srgbClr val="000000"/>
              </a:solidFill>
              <a:effectLst/>
            </a:endParaRPr>
          </a:p>
          <a:p>
            <a:pPr lvl="0"/>
            <a:r>
              <a:rPr lang="en-US" b="1" dirty="0">
                <a:solidFill>
                  <a:srgbClr val="000000"/>
                </a:solidFill>
                <a:effectLst/>
              </a:rPr>
              <a:t>CCl</a:t>
            </a:r>
            <a:r>
              <a:rPr lang="en-US" b="1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en-US" b="1" dirty="0">
                <a:solidFill>
                  <a:srgbClr val="000000"/>
                </a:solidFill>
                <a:effectLst/>
              </a:rPr>
              <a:t>				d) K</a:t>
            </a:r>
            <a:r>
              <a:rPr lang="en-US" b="1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en-US" b="1" dirty="0">
                <a:solidFill>
                  <a:srgbClr val="000000"/>
                </a:solidFill>
                <a:effectLst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effectLst/>
              </a:rPr>
              <a:t>4</a:t>
            </a:r>
            <a:endParaRPr lang="en-US" b="1" dirty="0">
              <a:solidFill>
                <a:srgbClr val="000000"/>
              </a:solidFill>
              <a:effectLst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  <a:effectLst/>
              </a:rPr>
              <a:t>3) Write </a:t>
            </a:r>
            <a:r>
              <a:rPr lang="en-US" b="1" dirty="0">
                <a:solidFill>
                  <a:srgbClr val="000000"/>
                </a:solidFill>
                <a:effectLst/>
              </a:rPr>
              <a:t>the chemical formula of each of the following: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effectLst/>
              </a:rPr>
              <a:t>Ammonium bromide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effectLst/>
              </a:rPr>
              <a:t>Barium sulfate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288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688751" y="1248967"/>
            <a:ext cx="7612064" cy="4182035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4400" dirty="0">
                <a:latin typeface="Arial" charset="0"/>
              </a:rPr>
              <a:t>A </a:t>
            </a:r>
            <a:r>
              <a:rPr lang="en-US" sz="4400" dirty="0">
                <a:solidFill>
                  <a:srgbClr val="008000"/>
                </a:solidFill>
                <a:latin typeface="Arial" charset="0"/>
              </a:rPr>
              <a:t>BINARY IONIC COMPOUND </a:t>
            </a:r>
            <a:r>
              <a:rPr lang="en-US" sz="4400" dirty="0">
                <a:latin typeface="Arial" charset="0"/>
              </a:rPr>
              <a:t>is composed of ions of one metal element and ions of one non-metal element grouped together in a structure</a:t>
            </a:r>
            <a:r>
              <a:rPr lang="en-US" sz="4400" dirty="0" smtClean="0">
                <a:latin typeface="Arial" charset="0"/>
              </a:rPr>
              <a:t>. </a:t>
            </a:r>
            <a:endParaRPr lang="en-US" sz="4400" dirty="0">
              <a:latin typeface="Arial" charset="0"/>
            </a:endParaRPr>
          </a:p>
          <a:p>
            <a:pPr algn="ctr" eaLnBrk="1" hangingPunct="1">
              <a:buFontTx/>
              <a:buNone/>
            </a:pPr>
            <a:endParaRPr lang="en-US" sz="4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73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564472" y="457200"/>
            <a:ext cx="8167199" cy="4525963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Arial" charset="0"/>
              </a:rPr>
              <a:t>  Rules 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in forming Binary Ionic Compound</a:t>
            </a:r>
            <a:r>
              <a:rPr lang="en-US" sz="2800" b="1" dirty="0" smtClean="0">
                <a:solidFill>
                  <a:srgbClr val="002060"/>
                </a:solidFill>
                <a:latin typeface="Arial" charset="0"/>
              </a:rPr>
              <a:t>:</a:t>
            </a:r>
            <a:endParaRPr lang="en-US" sz="2800" b="1" dirty="0">
              <a:solidFill>
                <a:srgbClr val="002060"/>
              </a:solidFill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en-US" sz="2800" dirty="0">
                <a:latin typeface="Arial" charset="0"/>
              </a:rPr>
              <a:t>1) The first element in the name is metal. For example, use the name sodium to name the metal in </a:t>
            </a:r>
            <a:r>
              <a:rPr lang="en-US" sz="2800" dirty="0" err="1">
                <a:latin typeface="Arial" charset="0"/>
              </a:rPr>
              <a:t>NaCl</a:t>
            </a:r>
            <a:r>
              <a:rPr lang="en-US" sz="2800" dirty="0">
                <a:latin typeface="Arial" charset="0"/>
              </a:rPr>
              <a:t>. Use the name Calcium to name the metal in CaCl</a:t>
            </a:r>
            <a:r>
              <a:rPr lang="en-US" sz="2800" b="1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latin typeface="Arial" charset="0"/>
              </a:rPr>
              <a:t>2) The second element, the non-metal, is named as an ion. In other words, the suffix </a:t>
            </a:r>
            <a:r>
              <a:rPr lang="ja-JP" altLang="en-US" sz="2800" dirty="0">
                <a:latin typeface="Arial" charset="0"/>
              </a:rPr>
              <a:t>“</a:t>
            </a:r>
            <a:r>
              <a:rPr lang="en-US" altLang="ja-JP" sz="2800" dirty="0">
                <a:latin typeface="Arial" charset="0"/>
              </a:rPr>
              <a:t>-ide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is attached to the name. For example, use chloride to name the non-metal in </a:t>
            </a:r>
            <a:r>
              <a:rPr lang="en-US" altLang="ja-JP" sz="2800" dirty="0" err="1">
                <a:latin typeface="Arial" charset="0"/>
              </a:rPr>
              <a:t>NaCl</a:t>
            </a:r>
            <a:r>
              <a:rPr lang="en-US" altLang="ja-JP" sz="2800" dirty="0">
                <a:latin typeface="Arial" charset="0"/>
              </a:rPr>
              <a:t> and CaCl</a:t>
            </a:r>
            <a:r>
              <a:rPr lang="en-US" altLang="ja-JP" sz="2800" b="1" baseline="-25000" dirty="0">
                <a:latin typeface="Arial" charset="0"/>
              </a:rPr>
              <a:t>2</a:t>
            </a:r>
            <a:r>
              <a:rPr lang="en-US" altLang="ja-JP" sz="2800" dirty="0">
                <a:latin typeface="Arial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latin typeface="Arial" charset="0"/>
              </a:rPr>
              <a:t>3) Put the parts of the name together. For example, </a:t>
            </a:r>
            <a:r>
              <a:rPr lang="en-US" sz="2800" dirty="0" err="1">
                <a:latin typeface="Arial" charset="0"/>
              </a:rPr>
              <a:t>NaCl</a:t>
            </a:r>
            <a:r>
              <a:rPr lang="en-US" sz="2800" dirty="0">
                <a:latin typeface="Arial" charset="0"/>
              </a:rPr>
              <a:t> is called sodium chloride, and CaCl</a:t>
            </a:r>
            <a:r>
              <a:rPr lang="en-US" sz="2800" b="1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 is named calcium chloride.</a:t>
            </a:r>
          </a:p>
          <a:p>
            <a:pPr algn="just" eaLnBrk="1" hangingPunct="1">
              <a:buFontTx/>
              <a:buNone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52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4294967295"/>
          </p:nvPr>
        </p:nvSpPr>
        <p:spPr>
          <a:xfrm>
            <a:off x="350359" y="137802"/>
            <a:ext cx="8793641" cy="4525963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Two Ways </a:t>
            </a:r>
            <a:r>
              <a:rPr lang="en-US" sz="2000" b="1" dirty="0" smtClean="0">
                <a:solidFill>
                  <a:srgbClr val="002060"/>
                </a:solidFill>
                <a:latin typeface="Arial" charset="0"/>
              </a:rPr>
              <a:t>to Name </a:t>
            </a:r>
            <a:r>
              <a:rPr lang="en-US" sz="2000" b="1" dirty="0" err="1" smtClean="0">
                <a:solidFill>
                  <a:srgbClr val="002060"/>
                </a:solidFill>
                <a:latin typeface="Arial" charset="0"/>
              </a:rPr>
              <a:t>Cations</a:t>
            </a:r>
            <a:r>
              <a:rPr lang="en-US" sz="2000" b="1" dirty="0" smtClean="0">
                <a:solidFill>
                  <a:srgbClr val="002060"/>
                </a:solidFill>
                <a:latin typeface="Arial" charset="0"/>
              </a:rPr>
              <a:t>:</a:t>
            </a:r>
            <a:endParaRPr lang="en-US" sz="2000" b="1" dirty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Arial" charset="0"/>
              </a:rPr>
              <a:t>1</a:t>
            </a:r>
            <a:r>
              <a:rPr lang="en-US" sz="2000" dirty="0">
                <a:latin typeface="Arial" charset="0"/>
              </a:rPr>
              <a:t>) </a:t>
            </a:r>
            <a:r>
              <a:rPr lang="en-US" sz="2000" dirty="0">
                <a:solidFill>
                  <a:srgbClr val="3F1500"/>
                </a:solidFill>
                <a:latin typeface="Arial" charset="0"/>
              </a:rPr>
              <a:t>The Stock System </a:t>
            </a:r>
            <a:r>
              <a:rPr lang="en-US" sz="2000" dirty="0">
                <a:latin typeface="Arial" charset="0"/>
              </a:rPr>
              <a:t>– This system was devised by the German chemist Alfred Stock. It uses Roman numerals to indicate the charge of the metal </a:t>
            </a:r>
            <a:r>
              <a:rPr lang="en-US" sz="2000" u="sng" dirty="0" err="1">
                <a:solidFill>
                  <a:srgbClr val="212745"/>
                </a:solidFill>
                <a:latin typeface="Arial" charset="0"/>
              </a:rPr>
              <a:t>cation</a:t>
            </a:r>
            <a:r>
              <a:rPr lang="en-US" sz="2000" dirty="0">
                <a:latin typeface="Arial" charset="0"/>
              </a:rPr>
              <a:t>. Place Roman numerals in brackets after the name of the first element.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Arial" charset="0"/>
              </a:rPr>
              <a:t>Example: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Arial" charset="0"/>
              </a:rPr>
              <a:t>Copper (II) oxide = </a:t>
            </a:r>
            <a:r>
              <a:rPr lang="en-US" sz="2000" dirty="0" err="1">
                <a:solidFill>
                  <a:srgbClr val="002060"/>
                </a:solidFill>
                <a:latin typeface="Arial" charset="0"/>
              </a:rPr>
              <a:t>CuO</a:t>
            </a:r>
            <a:r>
              <a:rPr lang="en-US" sz="2000" dirty="0">
                <a:solidFill>
                  <a:srgbClr val="002060"/>
                </a:solidFill>
                <a:latin typeface="Arial" charset="0"/>
              </a:rPr>
              <a:t>   Copper (I) oxide = Cu</a:t>
            </a:r>
            <a:r>
              <a:rPr lang="en-US" sz="2000" baseline="-25000" dirty="0">
                <a:solidFill>
                  <a:srgbClr val="002060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rgbClr val="002060"/>
                </a:solidFill>
                <a:latin typeface="Arial" charset="0"/>
              </a:rPr>
              <a:t>O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Arial" charset="0"/>
              </a:rPr>
              <a:t>2) </a:t>
            </a:r>
            <a:r>
              <a:rPr lang="en-US" sz="2000" dirty="0">
                <a:solidFill>
                  <a:srgbClr val="3F1500"/>
                </a:solidFill>
                <a:latin typeface="Arial" charset="0"/>
              </a:rPr>
              <a:t>The Classical System </a:t>
            </a:r>
            <a:r>
              <a:rPr lang="en-US" sz="2000" dirty="0">
                <a:latin typeface="Arial" charset="0"/>
              </a:rPr>
              <a:t>– In this system, it uses the suffix –</a:t>
            </a:r>
            <a:r>
              <a:rPr lang="en-US" sz="2000" dirty="0" err="1">
                <a:latin typeface="Arial" charset="0"/>
              </a:rPr>
              <a:t>ic</a:t>
            </a:r>
            <a:r>
              <a:rPr lang="en-US" sz="2000" dirty="0">
                <a:latin typeface="Arial" charset="0"/>
              </a:rPr>
              <a:t> to indicate the metal with the greater charge and the suffix –</a:t>
            </a:r>
            <a:r>
              <a:rPr lang="en-US" sz="2000" dirty="0" err="1">
                <a:latin typeface="Arial" charset="0"/>
              </a:rPr>
              <a:t>ous</a:t>
            </a:r>
            <a:r>
              <a:rPr lang="en-US" sz="2000" dirty="0">
                <a:latin typeface="Arial" charset="0"/>
              </a:rPr>
              <a:t> to indicate the metal ion with the smaller charge. Other elements are named after their Latin names</a:t>
            </a:r>
            <a:r>
              <a:rPr lang="en-US" sz="2000" dirty="0" smtClean="0">
                <a:latin typeface="Arial" charset="0"/>
              </a:rPr>
              <a:t>.</a:t>
            </a:r>
            <a:endParaRPr lang="en-US" sz="20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latin typeface="Arial" charset="0"/>
              </a:rPr>
              <a:t>Example:</a:t>
            </a:r>
          </a:p>
          <a:p>
            <a:pPr eaLnBrk="1" hangingPunct="1"/>
            <a:r>
              <a:rPr lang="en-US" sz="2000" dirty="0" err="1">
                <a:solidFill>
                  <a:srgbClr val="002060"/>
                </a:solidFill>
                <a:latin typeface="Arial" charset="0"/>
              </a:rPr>
              <a:t>FeO</a:t>
            </a:r>
            <a:r>
              <a:rPr lang="en-US" sz="2000" dirty="0">
                <a:solidFill>
                  <a:srgbClr val="002060"/>
                </a:solidFill>
                <a:latin typeface="Arial" charset="0"/>
              </a:rPr>
              <a:t> 	 = Ferrous Oxide	</a:t>
            </a:r>
            <a:r>
              <a:rPr lang="en-US" sz="2000" dirty="0" smtClean="0">
                <a:solidFill>
                  <a:srgbClr val="002060"/>
                </a:solidFill>
                <a:latin typeface="Arial" charset="0"/>
              </a:rPr>
              <a:t>FeCl</a:t>
            </a:r>
            <a:r>
              <a:rPr lang="en-US" sz="2000" baseline="-25000" dirty="0">
                <a:solidFill>
                  <a:srgbClr val="002060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rgbClr val="002060"/>
                </a:solidFill>
                <a:latin typeface="Arial" charset="0"/>
              </a:rPr>
              <a:t>   </a:t>
            </a:r>
            <a:r>
              <a:rPr lang="en-US" sz="2000" dirty="0">
                <a:solidFill>
                  <a:srgbClr val="002060"/>
                </a:solidFill>
                <a:latin typeface="Arial" charset="0"/>
              </a:rPr>
              <a:t>=  Ferric Chloride</a:t>
            </a:r>
          </a:p>
          <a:p>
            <a:pPr eaLnBrk="1" hangingPunct="1"/>
            <a:endParaRPr lang="en-US" sz="2000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3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List of Elements (in Latin)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063" y="1765770"/>
            <a:ext cx="73982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Element 	Symbol 	Latin Name</a:t>
            </a:r>
          </a:p>
          <a:p>
            <a:r>
              <a:rPr lang="en-US" sz="2400" b="1" dirty="0">
                <a:solidFill>
                  <a:srgbClr val="000090"/>
                </a:solidFill>
              </a:rPr>
              <a:t>Antimony 	</a:t>
            </a:r>
            <a:r>
              <a:rPr lang="en-US" sz="2400" b="1" dirty="0" err="1">
                <a:solidFill>
                  <a:srgbClr val="000090"/>
                </a:solidFill>
              </a:rPr>
              <a:t>Sb</a:t>
            </a:r>
            <a:r>
              <a:rPr lang="en-US" sz="2400" b="1" dirty="0">
                <a:solidFill>
                  <a:srgbClr val="000090"/>
                </a:solidFill>
              </a:rPr>
              <a:t> 	</a:t>
            </a:r>
            <a:r>
              <a:rPr lang="en-US" sz="2400" b="1" dirty="0" smtClean="0">
                <a:solidFill>
                  <a:srgbClr val="000090"/>
                </a:solidFill>
              </a:rPr>
              <a:t>	</a:t>
            </a:r>
            <a:r>
              <a:rPr lang="en-US" sz="2400" b="1" dirty="0" err="1" smtClean="0">
                <a:solidFill>
                  <a:srgbClr val="000090"/>
                </a:solidFill>
              </a:rPr>
              <a:t>Stibium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>
                <a:solidFill>
                  <a:srgbClr val="000090"/>
                </a:solidFill>
              </a:rPr>
              <a:t>Copper 	</a:t>
            </a:r>
            <a:r>
              <a:rPr lang="en-US" sz="2400" b="1" dirty="0" smtClean="0">
                <a:solidFill>
                  <a:srgbClr val="000090"/>
                </a:solidFill>
              </a:rPr>
              <a:t>Cu </a:t>
            </a:r>
            <a:r>
              <a:rPr lang="en-US" sz="2400" b="1" dirty="0">
                <a:solidFill>
                  <a:srgbClr val="000090"/>
                </a:solidFill>
              </a:rPr>
              <a:t>	</a:t>
            </a:r>
            <a:r>
              <a:rPr lang="en-US" sz="2400" b="1" dirty="0" smtClean="0">
                <a:solidFill>
                  <a:srgbClr val="000090"/>
                </a:solidFill>
              </a:rPr>
              <a:t>	Cuprum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>
                <a:solidFill>
                  <a:srgbClr val="000090"/>
                </a:solidFill>
              </a:rPr>
              <a:t>Gold 	</a:t>
            </a:r>
            <a:r>
              <a:rPr lang="en-US" sz="2400" b="1" dirty="0" smtClean="0">
                <a:solidFill>
                  <a:srgbClr val="000090"/>
                </a:solidFill>
              </a:rPr>
              <a:t>	Au </a:t>
            </a:r>
            <a:r>
              <a:rPr lang="en-US" sz="2400" b="1" dirty="0">
                <a:solidFill>
                  <a:srgbClr val="000090"/>
                </a:solidFill>
              </a:rPr>
              <a:t>	</a:t>
            </a:r>
            <a:r>
              <a:rPr lang="en-US" sz="2400" b="1" dirty="0" smtClean="0">
                <a:solidFill>
                  <a:srgbClr val="000090"/>
                </a:solidFill>
              </a:rPr>
              <a:t>	Aurum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>
                <a:solidFill>
                  <a:srgbClr val="000090"/>
                </a:solidFill>
              </a:rPr>
              <a:t>Iron 	</a:t>
            </a:r>
            <a:r>
              <a:rPr lang="en-US" sz="2400" b="1" dirty="0" smtClean="0">
                <a:solidFill>
                  <a:srgbClr val="000090"/>
                </a:solidFill>
              </a:rPr>
              <a:t>	Fe </a:t>
            </a:r>
            <a:r>
              <a:rPr lang="en-US" sz="2400" b="1" dirty="0">
                <a:solidFill>
                  <a:srgbClr val="000090"/>
                </a:solidFill>
              </a:rPr>
              <a:t>	</a:t>
            </a:r>
            <a:r>
              <a:rPr lang="en-US" sz="2400" b="1" dirty="0" smtClean="0">
                <a:solidFill>
                  <a:srgbClr val="000090"/>
                </a:solidFill>
              </a:rPr>
              <a:t>	</a:t>
            </a:r>
            <a:r>
              <a:rPr lang="en-US" sz="2400" b="1" dirty="0" err="1" smtClean="0">
                <a:solidFill>
                  <a:srgbClr val="000090"/>
                </a:solidFill>
              </a:rPr>
              <a:t>Ferrum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>
                <a:solidFill>
                  <a:srgbClr val="000090"/>
                </a:solidFill>
              </a:rPr>
              <a:t>Lead 	</a:t>
            </a:r>
            <a:r>
              <a:rPr lang="en-US" sz="2400" b="1" dirty="0" smtClean="0">
                <a:solidFill>
                  <a:srgbClr val="000090"/>
                </a:solidFill>
              </a:rPr>
              <a:t>	</a:t>
            </a:r>
            <a:r>
              <a:rPr lang="en-US" sz="2400" b="1" dirty="0" err="1" smtClean="0">
                <a:solidFill>
                  <a:srgbClr val="000090"/>
                </a:solidFill>
              </a:rPr>
              <a:t>Pb</a:t>
            </a:r>
            <a:r>
              <a:rPr lang="en-US" sz="2400" b="1" dirty="0" smtClean="0">
                <a:solidFill>
                  <a:srgbClr val="000090"/>
                </a:solidFill>
              </a:rPr>
              <a:t> </a:t>
            </a:r>
            <a:r>
              <a:rPr lang="en-US" sz="2400" b="1" dirty="0">
                <a:solidFill>
                  <a:srgbClr val="000090"/>
                </a:solidFill>
              </a:rPr>
              <a:t>	</a:t>
            </a:r>
            <a:r>
              <a:rPr lang="en-US" sz="2400" b="1" dirty="0" smtClean="0">
                <a:solidFill>
                  <a:srgbClr val="000090"/>
                </a:solidFill>
              </a:rPr>
              <a:t>	</a:t>
            </a:r>
            <a:r>
              <a:rPr lang="en-US" sz="2400" b="1" dirty="0" err="1" smtClean="0">
                <a:solidFill>
                  <a:srgbClr val="000090"/>
                </a:solidFill>
              </a:rPr>
              <a:t>Plumbum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>
                <a:solidFill>
                  <a:srgbClr val="000090"/>
                </a:solidFill>
              </a:rPr>
              <a:t>Mercury 	Hg 	</a:t>
            </a:r>
            <a:r>
              <a:rPr lang="en-US" sz="2400" b="1" dirty="0" smtClean="0">
                <a:solidFill>
                  <a:srgbClr val="000090"/>
                </a:solidFill>
              </a:rPr>
              <a:t>	</a:t>
            </a:r>
            <a:r>
              <a:rPr lang="en-US" sz="2400" b="1" dirty="0" err="1" smtClean="0">
                <a:solidFill>
                  <a:srgbClr val="000090"/>
                </a:solidFill>
              </a:rPr>
              <a:t>Hydragyrum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>
                <a:solidFill>
                  <a:srgbClr val="000090"/>
                </a:solidFill>
              </a:rPr>
              <a:t>Potassium 	K 	</a:t>
            </a:r>
            <a:r>
              <a:rPr lang="en-US" sz="2400" b="1" dirty="0" smtClean="0">
                <a:solidFill>
                  <a:srgbClr val="000090"/>
                </a:solidFill>
              </a:rPr>
              <a:t>	</a:t>
            </a:r>
            <a:r>
              <a:rPr lang="en-US" sz="2400" b="1" dirty="0" err="1" smtClean="0">
                <a:solidFill>
                  <a:srgbClr val="000090"/>
                </a:solidFill>
              </a:rPr>
              <a:t>Kalium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>
                <a:solidFill>
                  <a:srgbClr val="000090"/>
                </a:solidFill>
              </a:rPr>
              <a:t>Silver 	</a:t>
            </a:r>
            <a:r>
              <a:rPr lang="en-US" sz="2400" b="1" dirty="0" smtClean="0">
                <a:solidFill>
                  <a:srgbClr val="000090"/>
                </a:solidFill>
              </a:rPr>
              <a:t>Ag </a:t>
            </a:r>
            <a:r>
              <a:rPr lang="en-US" sz="2400" b="1" dirty="0">
                <a:solidFill>
                  <a:srgbClr val="000090"/>
                </a:solidFill>
              </a:rPr>
              <a:t>	</a:t>
            </a:r>
            <a:r>
              <a:rPr lang="en-US" sz="2400" b="1" dirty="0" smtClean="0">
                <a:solidFill>
                  <a:srgbClr val="000090"/>
                </a:solidFill>
              </a:rPr>
              <a:t>	Argentum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>
                <a:solidFill>
                  <a:srgbClr val="000090"/>
                </a:solidFill>
              </a:rPr>
              <a:t>Sodium </a:t>
            </a:r>
            <a:r>
              <a:rPr lang="en-US" sz="2400" b="1" dirty="0" smtClean="0">
                <a:solidFill>
                  <a:srgbClr val="000090"/>
                </a:solidFill>
              </a:rPr>
              <a:t>	</a:t>
            </a:r>
            <a:r>
              <a:rPr lang="en-US" sz="2400" b="1" dirty="0" smtClean="0">
                <a:solidFill>
                  <a:srgbClr val="000090"/>
                </a:solidFill>
              </a:rPr>
              <a:t>Na </a:t>
            </a:r>
            <a:r>
              <a:rPr lang="en-US" sz="2400" b="1" dirty="0">
                <a:solidFill>
                  <a:srgbClr val="000090"/>
                </a:solidFill>
              </a:rPr>
              <a:t>	</a:t>
            </a:r>
            <a:r>
              <a:rPr lang="en-US" sz="2400" b="1" dirty="0" smtClean="0">
                <a:solidFill>
                  <a:srgbClr val="000090"/>
                </a:solidFill>
              </a:rPr>
              <a:t>	</a:t>
            </a:r>
            <a:r>
              <a:rPr lang="en-US" sz="2400" b="1" dirty="0" err="1" smtClean="0">
                <a:solidFill>
                  <a:srgbClr val="000090"/>
                </a:solidFill>
              </a:rPr>
              <a:t>Natrium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>
                <a:solidFill>
                  <a:srgbClr val="000090"/>
                </a:solidFill>
              </a:rPr>
              <a:t>Tin 	</a:t>
            </a:r>
            <a:r>
              <a:rPr lang="en-US" sz="2400" b="1" dirty="0" smtClean="0">
                <a:solidFill>
                  <a:srgbClr val="000090"/>
                </a:solidFill>
              </a:rPr>
              <a:t>	</a:t>
            </a:r>
            <a:r>
              <a:rPr lang="en-US" sz="2400" b="1" dirty="0" err="1" smtClean="0">
                <a:solidFill>
                  <a:srgbClr val="000090"/>
                </a:solidFill>
              </a:rPr>
              <a:t>Sn</a:t>
            </a:r>
            <a:r>
              <a:rPr lang="en-US" sz="2400" b="1" dirty="0" smtClean="0">
                <a:solidFill>
                  <a:srgbClr val="000090"/>
                </a:solidFill>
              </a:rPr>
              <a:t> </a:t>
            </a:r>
            <a:r>
              <a:rPr lang="en-US" sz="2400" b="1" dirty="0">
                <a:solidFill>
                  <a:srgbClr val="000090"/>
                </a:solidFill>
              </a:rPr>
              <a:t>	</a:t>
            </a:r>
            <a:r>
              <a:rPr lang="en-US" sz="2400" b="1" dirty="0" smtClean="0">
                <a:solidFill>
                  <a:srgbClr val="000090"/>
                </a:solidFill>
              </a:rPr>
              <a:t>	</a:t>
            </a:r>
            <a:r>
              <a:rPr lang="en-US" sz="2400" b="1" dirty="0" err="1" smtClean="0">
                <a:solidFill>
                  <a:srgbClr val="000090"/>
                </a:solidFill>
              </a:rPr>
              <a:t>Stannum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>
                <a:solidFill>
                  <a:srgbClr val="000090"/>
                </a:solidFill>
              </a:rPr>
              <a:t>Tungsten 	W 	</a:t>
            </a:r>
            <a:r>
              <a:rPr lang="en-US" sz="2400" b="1" dirty="0" smtClean="0">
                <a:solidFill>
                  <a:srgbClr val="000090"/>
                </a:solidFill>
              </a:rPr>
              <a:t>	Wolfram</a:t>
            </a:r>
            <a:endParaRPr lang="en-US" sz="2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14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Solution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4800600"/>
          </a:xfrm>
        </p:spPr>
        <p:txBody>
          <a:bodyPr>
            <a:normAutofit lnSpcReduction="10000"/>
          </a:bodyPr>
          <a:lstStyle/>
          <a:p>
            <a:pPr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dirty="0"/>
              <a:t>		Ba</a:t>
            </a:r>
            <a:r>
              <a:rPr lang="en-US" sz="2400" baseline="30000" dirty="0"/>
              <a:t>2+			</a:t>
            </a:r>
            <a:r>
              <a:rPr lang="en-US" sz="2400" dirty="0"/>
              <a:t>Al</a:t>
            </a:r>
            <a:r>
              <a:rPr lang="en-US" sz="2400" baseline="30000" dirty="0"/>
              <a:t>3+</a:t>
            </a:r>
            <a:r>
              <a:rPr lang="en-US" sz="2400" dirty="0"/>
              <a:t>			K</a:t>
            </a:r>
            <a:r>
              <a:rPr lang="en-US" sz="2400" baseline="30000" dirty="0"/>
              <a:t>+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charset="0"/>
              <a:buNone/>
            </a:pPr>
            <a:r>
              <a:rPr lang="en-US" sz="2400" dirty="0"/>
              <a:t>		barium 	</a:t>
            </a:r>
            <a:r>
              <a:rPr lang="en-US" sz="2400" dirty="0" smtClean="0"/>
              <a:t>	aluminum </a:t>
            </a:r>
            <a:r>
              <a:rPr lang="en-US" sz="2400" dirty="0"/>
              <a:t>		potassium  		</a:t>
            </a:r>
            <a:endParaRPr lang="en-US" sz="2400" b="1" dirty="0"/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2400" b="1" dirty="0"/>
              <a:t>		</a:t>
            </a:r>
            <a:r>
              <a:rPr lang="en-US" sz="2400" dirty="0"/>
              <a:t>N</a:t>
            </a:r>
            <a:r>
              <a:rPr lang="en-US" sz="2400" baseline="30000" dirty="0"/>
              <a:t>3</a:t>
            </a:r>
            <a:r>
              <a:rPr lang="en-US" sz="2400" baseline="30000" dirty="0">
                <a:sym typeface="Symbol" charset="0"/>
              </a:rPr>
              <a:t></a:t>
            </a:r>
            <a:r>
              <a:rPr lang="en-US" sz="2400" dirty="0"/>
              <a:t>                  </a:t>
            </a:r>
            <a:r>
              <a:rPr lang="en-US" sz="2400" dirty="0" smtClean="0"/>
              <a:t>	O</a:t>
            </a:r>
            <a:r>
              <a:rPr lang="en-US" sz="2400" baseline="30000" dirty="0" smtClean="0"/>
              <a:t>2</a:t>
            </a:r>
            <a:r>
              <a:rPr lang="en-US" sz="2400" baseline="30000" dirty="0">
                <a:sym typeface="Symbol" charset="0"/>
              </a:rPr>
              <a:t></a:t>
            </a:r>
            <a:r>
              <a:rPr lang="en-US" sz="2400" dirty="0"/>
              <a:t>           	   	F</a:t>
            </a:r>
            <a:r>
              <a:rPr lang="en-US" sz="2400" baseline="30000" dirty="0">
                <a:sym typeface="Symbol" charset="0"/>
              </a:rPr>
              <a:t></a:t>
            </a:r>
            <a:endParaRPr lang="en-US" sz="2400" dirty="0"/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2400" dirty="0"/>
              <a:t> 		nitride 	   	oxide	      		</a:t>
            </a:r>
            <a:r>
              <a:rPr lang="en-US" sz="2400" dirty="0" smtClean="0"/>
              <a:t>fluoride</a:t>
            </a:r>
            <a:endParaRPr lang="en-US" sz="2400" dirty="0"/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2400" dirty="0"/>
              <a:t>		P</a:t>
            </a:r>
            <a:r>
              <a:rPr lang="en-US" sz="2400" baseline="30000" dirty="0"/>
              <a:t>3</a:t>
            </a:r>
            <a:r>
              <a:rPr lang="en-US" sz="2400" baseline="30000" dirty="0">
                <a:sym typeface="Symbol" charset="0"/>
              </a:rPr>
              <a:t></a:t>
            </a:r>
            <a:r>
              <a:rPr lang="en-US" sz="2400" dirty="0"/>
              <a:t>                  </a:t>
            </a:r>
            <a:r>
              <a:rPr lang="en-US" sz="2400" dirty="0" smtClean="0"/>
              <a:t>	S</a:t>
            </a:r>
            <a:r>
              <a:rPr lang="en-US" sz="2400" baseline="30000" dirty="0" smtClean="0"/>
              <a:t>2</a:t>
            </a:r>
            <a:r>
              <a:rPr lang="en-US" sz="2400" baseline="30000" dirty="0">
                <a:sym typeface="Symbol" charset="0"/>
              </a:rPr>
              <a:t></a:t>
            </a:r>
            <a:r>
              <a:rPr lang="en-US" sz="2400" dirty="0"/>
              <a:t>                	</a:t>
            </a:r>
            <a:r>
              <a:rPr lang="en-US" sz="2400" dirty="0" err="1"/>
              <a:t>Cl</a:t>
            </a:r>
            <a:r>
              <a:rPr lang="en-US" sz="2400" baseline="30000" dirty="0">
                <a:sym typeface="Symbol" charset="0"/>
              </a:rPr>
              <a:t></a:t>
            </a:r>
            <a:endParaRPr lang="en-US" sz="2400" dirty="0"/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2400" dirty="0"/>
              <a:t>   		phosphide      </a:t>
            </a:r>
            <a:r>
              <a:rPr lang="en-US" sz="2400" dirty="0" smtClean="0"/>
              <a:t> </a:t>
            </a:r>
            <a:r>
              <a:rPr lang="en-US" sz="2400" dirty="0"/>
              <a:t>	sulfide         		chloride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400" dirty="0"/>
              <a:t>					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400" dirty="0"/>
              <a:t>						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1887-2FE9-3F4B-B419-4E77D8D7CF2A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Examples of Ionic Compounds with Two Elements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7620000" cy="4343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>
                <a:schemeClr val="bg2"/>
              </a:buClr>
              <a:buSzTx/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endParaRPr lang="en-US" dirty="0"/>
          </a:p>
          <a:p>
            <a:pPr>
              <a:lnSpc>
                <a:spcPct val="80000"/>
              </a:lnSpc>
              <a:buClr>
                <a:schemeClr val="bg2"/>
              </a:buClr>
              <a:buSzTx/>
              <a:buFontTx/>
              <a:buNone/>
            </a:pPr>
            <a:r>
              <a:rPr lang="en-US" sz="2400" dirty="0">
                <a:solidFill>
                  <a:schemeClr val="bg2"/>
                </a:solidFill>
              </a:rPr>
              <a:t>   </a:t>
            </a:r>
            <a:r>
              <a:rPr lang="en-US" sz="2400" dirty="0">
                <a:solidFill>
                  <a:srgbClr val="212745"/>
                </a:solidFill>
              </a:rPr>
              <a:t> </a:t>
            </a:r>
            <a:r>
              <a:rPr lang="en-US" sz="2400" b="1" dirty="0">
                <a:solidFill>
                  <a:srgbClr val="212745"/>
                </a:solidFill>
              </a:rPr>
              <a:t>Formula           Ions		Name			</a:t>
            </a:r>
          </a:p>
          <a:p>
            <a:pPr>
              <a:lnSpc>
                <a:spcPct val="80000"/>
              </a:lnSpc>
              <a:buClr>
                <a:schemeClr val="bg2"/>
              </a:buClr>
              <a:buSzTx/>
              <a:buFontTx/>
              <a:buNone/>
            </a:pPr>
            <a:r>
              <a:rPr lang="en-US" sz="2400" b="1" dirty="0">
                <a:solidFill>
                  <a:srgbClr val="212745"/>
                </a:solidFill>
              </a:rPr>
              <a:t>                     </a:t>
            </a:r>
            <a:r>
              <a:rPr lang="en-US" sz="2400" b="1" dirty="0" err="1">
                <a:solidFill>
                  <a:srgbClr val="212745"/>
                </a:solidFill>
              </a:rPr>
              <a:t>cation</a:t>
            </a:r>
            <a:r>
              <a:rPr lang="en-US" sz="2400" b="1" dirty="0">
                <a:solidFill>
                  <a:srgbClr val="212745"/>
                </a:solidFill>
              </a:rPr>
              <a:t>  anion			</a:t>
            </a:r>
            <a:r>
              <a:rPr lang="en-US" sz="2400" b="1" dirty="0">
                <a:solidFill>
                  <a:schemeClr val="bg2"/>
                </a:solidFill>
              </a:rPr>
              <a:t>		</a:t>
            </a:r>
          </a:p>
          <a:p>
            <a:pPr>
              <a:spcAft>
                <a:spcPct val="2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NaCl</a:t>
            </a:r>
            <a:r>
              <a:rPr lang="en-US" sz="2400" dirty="0"/>
              <a:t>	Na</a:t>
            </a:r>
            <a:r>
              <a:rPr lang="en-US" sz="2400" baseline="30000" dirty="0"/>
              <a:t>+</a:t>
            </a:r>
            <a:r>
              <a:rPr lang="en-US" sz="2400" dirty="0"/>
              <a:t>  	</a:t>
            </a:r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r>
              <a:rPr lang="en-US" sz="2400" dirty="0"/>
              <a:t>		sodium chloride</a:t>
            </a:r>
          </a:p>
          <a:p>
            <a:pPr>
              <a:spcAft>
                <a:spcPct val="2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	K</a:t>
            </a:r>
            <a:r>
              <a:rPr lang="en-US" sz="2400" baseline="-25000" dirty="0"/>
              <a:t>2</a:t>
            </a:r>
            <a:r>
              <a:rPr lang="en-US" sz="2400" dirty="0"/>
              <a:t>S		K</a:t>
            </a:r>
            <a:r>
              <a:rPr lang="en-US" sz="2400" baseline="30000" dirty="0"/>
              <a:t>+</a:t>
            </a:r>
            <a:r>
              <a:rPr lang="en-US" sz="2400" dirty="0"/>
              <a:t>     	S</a:t>
            </a:r>
            <a:r>
              <a:rPr lang="en-US" sz="2400" baseline="30000" dirty="0"/>
              <a:t>2-</a:t>
            </a:r>
            <a:r>
              <a:rPr lang="en-US" sz="2400" dirty="0"/>
              <a:t>		potassium sulfide</a:t>
            </a:r>
          </a:p>
          <a:p>
            <a:pPr>
              <a:spcAft>
                <a:spcPct val="2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MgO</a:t>
            </a:r>
            <a:r>
              <a:rPr lang="en-US" sz="2400" dirty="0"/>
              <a:t>	Mg</a:t>
            </a:r>
            <a:r>
              <a:rPr lang="en-US" sz="2400" baseline="30000" dirty="0"/>
              <a:t>2+  	</a:t>
            </a:r>
            <a:r>
              <a:rPr lang="en-US" sz="2400" dirty="0"/>
              <a:t>O</a:t>
            </a:r>
            <a:r>
              <a:rPr lang="en-US" sz="2400" baseline="30000" dirty="0"/>
              <a:t>2-</a:t>
            </a:r>
            <a:r>
              <a:rPr lang="en-US" sz="2400" dirty="0"/>
              <a:t>		magnesium oxide</a:t>
            </a:r>
          </a:p>
          <a:p>
            <a:pPr>
              <a:spcAft>
                <a:spcPct val="2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	CaI</a:t>
            </a:r>
            <a:r>
              <a:rPr lang="en-US" sz="2400" baseline="-25000" dirty="0"/>
              <a:t>2</a:t>
            </a:r>
            <a:r>
              <a:rPr lang="en-US" sz="2400" dirty="0"/>
              <a:t>	</a:t>
            </a:r>
            <a:r>
              <a:rPr lang="en-US" sz="2400" dirty="0" smtClean="0"/>
              <a:t>	Ca</a:t>
            </a:r>
            <a:r>
              <a:rPr lang="en-US" sz="2400" baseline="30000" dirty="0" smtClean="0"/>
              <a:t>2</a:t>
            </a:r>
            <a:r>
              <a:rPr lang="en-US" sz="2400" baseline="30000" dirty="0"/>
              <a:t>+   	</a:t>
            </a:r>
            <a:r>
              <a:rPr lang="en-US" sz="2400" dirty="0"/>
              <a:t>I</a:t>
            </a:r>
            <a:r>
              <a:rPr lang="en-US" sz="2400" baseline="30000" dirty="0"/>
              <a:t>-</a:t>
            </a:r>
            <a:r>
              <a:rPr lang="en-US" sz="2400" dirty="0"/>
              <a:t>		calcium iodide</a:t>
            </a:r>
          </a:p>
          <a:p>
            <a:pPr>
              <a:spcAft>
                <a:spcPct val="2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/>
              <a:t>	Al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3</a:t>
            </a:r>
            <a:r>
              <a:rPr lang="en-US" sz="2400" dirty="0"/>
              <a:t>	Al</a:t>
            </a:r>
            <a:r>
              <a:rPr lang="en-US" sz="2400" baseline="30000" dirty="0"/>
              <a:t>3+     	</a:t>
            </a:r>
            <a:r>
              <a:rPr lang="en-US" sz="2400" dirty="0"/>
              <a:t>O</a:t>
            </a:r>
            <a:r>
              <a:rPr lang="en-US" sz="2400" baseline="30000" dirty="0"/>
              <a:t>2-</a:t>
            </a:r>
            <a:r>
              <a:rPr lang="en-US" sz="2400" dirty="0"/>
              <a:t>		aluminum oxide</a:t>
            </a:r>
          </a:p>
          <a:p>
            <a:pPr>
              <a:spcAft>
                <a:spcPct val="20000"/>
              </a:spcAft>
              <a:buClr>
                <a:schemeClr val="bg2"/>
              </a:buClr>
              <a:buSzTx/>
              <a:buFontTx/>
              <a:buChar char="•"/>
            </a:pPr>
            <a:endParaRPr lang="en-US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7495-E151-9F48-9846-59345AF0A62B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5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220</TotalTime>
  <Words>1009</Words>
  <Application>Microsoft Macintosh PowerPoint</Application>
  <PresentationFormat>On-screen Show (4:3)</PresentationFormat>
  <Paragraphs>286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Breeze</vt:lpstr>
      <vt:lpstr>Bitmap Image</vt:lpstr>
      <vt:lpstr>Chemistry</vt:lpstr>
      <vt:lpstr>Students are expected to:</vt:lpstr>
      <vt:lpstr>Naming of Compounds </vt:lpstr>
      <vt:lpstr>PowerPoint Presentation</vt:lpstr>
      <vt:lpstr>PowerPoint Presentation</vt:lpstr>
      <vt:lpstr>PowerPoint Presentation</vt:lpstr>
      <vt:lpstr>List of Elements (in Latin)</vt:lpstr>
      <vt:lpstr>Solution</vt:lpstr>
      <vt:lpstr>Examples of Ionic Compounds with Two Elements</vt:lpstr>
      <vt:lpstr>Learning Check</vt:lpstr>
      <vt:lpstr>Solution</vt:lpstr>
      <vt:lpstr>Learning Check</vt:lpstr>
      <vt:lpstr>Solution</vt:lpstr>
      <vt:lpstr> Transition Metals form Positive Ions  </vt:lpstr>
      <vt:lpstr>Metals that form more than One Cation</vt:lpstr>
      <vt:lpstr>Naming Ionic Compounds with Variable Charge Metals </vt:lpstr>
      <vt:lpstr>Naming Variable Charge Metals</vt:lpstr>
      <vt:lpstr>Naming FeCl2</vt:lpstr>
      <vt:lpstr>Naming Cr2O3</vt:lpstr>
      <vt:lpstr>Learning Check</vt:lpstr>
      <vt:lpstr>Solution</vt:lpstr>
      <vt:lpstr>Guide to Writing Formulas from the Name</vt:lpstr>
      <vt:lpstr>Writing Formulas</vt:lpstr>
      <vt:lpstr>Writing Formulas</vt:lpstr>
      <vt:lpstr>Learning Check</vt:lpstr>
      <vt:lpstr>Solution</vt:lpstr>
      <vt:lpstr>Naming Molecular Compounds </vt:lpstr>
      <vt:lpstr>PowerPoint Presentation</vt:lpstr>
      <vt:lpstr>NAMES and FORMULAS for BINARY MOLECULAR COMPOUNDS</vt:lpstr>
      <vt:lpstr>PowerPoint Presentation</vt:lpstr>
      <vt:lpstr>PRACTICE PROBLEMS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mac apple</dc:creator>
  <cp:lastModifiedBy>mac apple</cp:lastModifiedBy>
  <cp:revision>21</cp:revision>
  <dcterms:created xsi:type="dcterms:W3CDTF">2012-12-03T10:53:48Z</dcterms:created>
  <dcterms:modified xsi:type="dcterms:W3CDTF">2012-12-13T09:17:34Z</dcterms:modified>
</cp:coreProperties>
</file>