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72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300" r:id="rId13"/>
    <p:sldId id="285" r:id="rId14"/>
    <p:sldId id="259" r:id="rId15"/>
    <p:sldId id="273" r:id="rId16"/>
    <p:sldId id="286" r:id="rId17"/>
    <p:sldId id="287" r:id="rId18"/>
    <p:sldId id="288" r:id="rId19"/>
    <p:sldId id="291" r:id="rId20"/>
    <p:sldId id="289" r:id="rId21"/>
    <p:sldId id="290" r:id="rId22"/>
    <p:sldId id="274" r:id="rId23"/>
    <p:sldId id="266" r:id="rId24"/>
    <p:sldId id="275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69" r:id="rId33"/>
    <p:sldId id="268" r:id="rId34"/>
    <p:sldId id="301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080" y="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67DBA-F27B-D04E-9728-70DB4FD40EE4}" type="datetimeFigureOut">
              <a:rPr lang="en-US" smtClean="0"/>
              <a:t>4/26/13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35E40-9631-9844-B30A-327337439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C42AAF-52E6-E64F-A9C1-5FAE3F4FA069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7018C9-8246-8540-B4AE-272C697F51AC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8252B7-A63C-DD4F-B47E-224D1645389F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8252B7-A63C-DD4F-B47E-224D1645389F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A859CA-FA86-9F4E-B0E3-2F20EC7753E0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D4B06B-0835-E54E-ADB4-0F4D11B3B382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pedImage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1" y="465661"/>
            <a:ext cx="5977256" cy="6181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2119857"/>
            <a:ext cx="5249335" cy="1182158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0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1" y="5651908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27559" y="285750"/>
            <a:ext cx="4117975" cy="506941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29683" y="285752"/>
            <a:ext cx="4117975" cy="506941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8087" y="5471455"/>
            <a:ext cx="6593417" cy="1365252"/>
          </a:xfrm>
        </p:spPr>
        <p:txBody>
          <a:bodyPr>
            <a:normAutofit/>
          </a:bodyPr>
          <a:lstStyle>
            <a:lvl1pPr marL="0" indent="0" algn="l">
              <a:spcBef>
                <a:spcPts val="1080"/>
              </a:spcBef>
              <a:buClr>
                <a:srgbClr val="5C6B7E"/>
              </a:buClr>
              <a:buFontTx/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33854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91" y="5651909"/>
            <a:ext cx="5249335" cy="1026173"/>
          </a:xfrm>
        </p:spPr>
        <p:txBody>
          <a:bodyPr>
            <a:normAutofit/>
          </a:bodyPr>
          <a:lstStyle>
            <a:lvl1pPr algn="l"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96" y="5651908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  <p:sp>
        <p:nvSpPr>
          <p:cNvPr id="9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75721" y="338665"/>
            <a:ext cx="8213193" cy="506941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9585" y="2561165"/>
            <a:ext cx="7164917" cy="3513667"/>
          </a:xfrm>
        </p:spPr>
        <p:txBody>
          <a:bodyPr>
            <a:normAutofit/>
          </a:bodyPr>
          <a:lstStyle>
            <a:lvl1pPr marL="0" indent="0" algn="l">
              <a:spcBef>
                <a:spcPts val="1680"/>
              </a:spcBef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899583" y="1280993"/>
            <a:ext cx="7164916" cy="1026173"/>
          </a:xfrm>
        </p:spPr>
        <p:txBody>
          <a:bodyPr>
            <a:normAutofit/>
          </a:bodyPr>
          <a:lstStyle>
            <a:lvl1pPr algn="l"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64178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7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9585" y="2561165"/>
            <a:ext cx="7164917" cy="3513667"/>
          </a:xfrm>
        </p:spPr>
        <p:txBody>
          <a:bodyPr>
            <a:normAutofit/>
          </a:bodyPr>
          <a:lstStyle>
            <a:lvl1pPr marL="342900" indent="-342900" algn="l">
              <a:spcBef>
                <a:spcPts val="1680"/>
              </a:spcBef>
              <a:buClr>
                <a:srgbClr val="BDD228"/>
              </a:buClr>
              <a:buFont typeface="Arial"/>
              <a:buChar char="•"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899583" y="1280993"/>
            <a:ext cx="7164916" cy="1026173"/>
          </a:xfrm>
        </p:spPr>
        <p:txBody>
          <a:bodyPr>
            <a:normAutofit/>
          </a:bodyPr>
          <a:lstStyle>
            <a:lvl1pPr algn="l"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64178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ull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12833" y="2793991"/>
            <a:ext cx="3556000" cy="3513667"/>
          </a:xfrm>
        </p:spPr>
        <p:txBody>
          <a:bodyPr>
            <a:normAutofit/>
          </a:bodyPr>
          <a:lstStyle>
            <a:lvl1pPr marL="342900" indent="-342900" algn="l">
              <a:spcBef>
                <a:spcPts val="1680"/>
              </a:spcBef>
              <a:buClr>
                <a:srgbClr val="BDD228"/>
              </a:buClr>
              <a:buFont typeface="Arial"/>
              <a:buChar char="•"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01083" y="1450322"/>
            <a:ext cx="5122335" cy="1184927"/>
          </a:xfrm>
        </p:spPr>
        <p:txBody>
          <a:bodyPr>
            <a:normAutofit/>
          </a:bodyPr>
          <a:lstStyle>
            <a:lvl1pPr algn="r"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8" y="26599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0474" y="878419"/>
            <a:ext cx="1502834" cy="40216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ulle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575" y="1037173"/>
            <a:ext cx="8159758" cy="3321319"/>
          </a:xfrm>
        </p:spPr>
        <p:txBody>
          <a:bodyPr>
            <a:normAutofit/>
          </a:bodyPr>
          <a:lstStyle>
            <a:lvl1pPr marL="342900" indent="-342900" algn="l">
              <a:spcBef>
                <a:spcPts val="1680"/>
              </a:spcBef>
              <a:buClr>
                <a:srgbClr val="BDD228"/>
              </a:buClr>
              <a:buFont typeface="Arial"/>
              <a:buChar char="•"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18575" y="4646499"/>
            <a:ext cx="6254758" cy="1184927"/>
          </a:xfrm>
        </p:spPr>
        <p:txBody>
          <a:bodyPr>
            <a:normAutofit/>
          </a:bodyPr>
          <a:lstStyle>
            <a:lvl1pPr algn="l"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96" y="5508743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37891" y="6360562"/>
            <a:ext cx="1502834" cy="40216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439340" y="5683250"/>
            <a:ext cx="4984750" cy="1068923"/>
          </a:xfrm>
        </p:spPr>
        <p:txBody>
          <a:bodyPr>
            <a:normAutofit/>
          </a:bodyPr>
          <a:lstStyle>
            <a:lvl1pPr algn="l"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96" y="5508743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37891" y="6360562"/>
            <a:ext cx="1502834" cy="40216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AF815-0453-CF40-AC17-232B1CA045AF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6A4CF3-5F5F-6142-8E42-56BBCB276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AF815-0453-CF40-AC17-232B1CA045AF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6A4CF3-5F5F-6142-8E42-56BBCB276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188765-FE97-C94E-9FE0-46AF8E95F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8" y="2741243"/>
            <a:ext cx="1703917" cy="1323154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04439" y="4064485"/>
            <a:ext cx="5502804" cy="1015471"/>
          </a:xfrm>
        </p:spPr>
        <p:txBody>
          <a:bodyPr/>
          <a:lstStyle>
            <a:lvl1pPr marL="0" indent="0" algn="ctr">
              <a:buNone/>
              <a:defRPr sz="5000"/>
            </a:lvl1pPr>
          </a:lstStyle>
          <a:p>
            <a:pPr lvl="0"/>
            <a:r>
              <a:rPr lang="en-US" dirty="0" smtClean="0"/>
              <a:t>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BAD408-3064-B04E-962F-AACAE3FD67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D22ECA-BFE6-C44B-BE0F-623DC25B9F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465663"/>
            <a:ext cx="5976783" cy="618067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4415" y="2275418"/>
            <a:ext cx="4815418" cy="2465917"/>
          </a:xfrm>
        </p:spPr>
        <p:txBody>
          <a:bodyPr>
            <a:normAutofit/>
          </a:bodyPr>
          <a:lstStyle>
            <a:lvl1pPr marL="0" indent="0" algn="l">
              <a:spcBef>
                <a:spcPts val="1680"/>
              </a:spcBef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1037573"/>
            <a:ext cx="5249335" cy="1026173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465663"/>
            <a:ext cx="5976783" cy="6180671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4415" y="2275419"/>
            <a:ext cx="4815418" cy="2698751"/>
          </a:xfrm>
        </p:spPr>
        <p:txBody>
          <a:bodyPr>
            <a:normAutofit/>
          </a:bodyPr>
          <a:lstStyle>
            <a:lvl1pPr marL="0" indent="0" algn="l">
              <a:spcBef>
                <a:spcPts val="1680"/>
              </a:spcBef>
              <a:buClr>
                <a:srgbClr val="5C6B7E"/>
              </a:buClr>
              <a:buFont typeface="Arial"/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1037573"/>
            <a:ext cx="5249335" cy="1026173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9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42" y="465663"/>
            <a:ext cx="5976783" cy="618067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80788" y="1143003"/>
            <a:ext cx="4815418" cy="3598334"/>
          </a:xfrm>
        </p:spPr>
        <p:txBody>
          <a:bodyPr>
            <a:normAutofit/>
          </a:bodyPr>
          <a:lstStyle>
            <a:lvl1pPr marL="342900" indent="-342900" algn="l">
              <a:spcBef>
                <a:spcPts val="1680"/>
              </a:spcBef>
              <a:buClr>
                <a:srgbClr val="5C6B7E"/>
              </a:buClr>
              <a:buFont typeface="Arial"/>
              <a:buChar char="•"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01086" y="5651909"/>
            <a:ext cx="5249335" cy="1026173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25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5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81" y="465663"/>
            <a:ext cx="5976783" cy="618067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251" y="1407584"/>
            <a:ext cx="2484904" cy="3651251"/>
          </a:xfrm>
        </p:spPr>
        <p:txBody>
          <a:bodyPr>
            <a:normAutofit/>
          </a:bodyPr>
          <a:lstStyle>
            <a:lvl1pPr marL="0" indent="0" algn="l">
              <a:spcBef>
                <a:spcPts val="1680"/>
              </a:spcBef>
              <a:buClr>
                <a:srgbClr val="5C6B7E"/>
              </a:buClr>
              <a:buFontTx/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01086" y="5651909"/>
            <a:ext cx="5249335" cy="1026173"/>
          </a:xfrm>
        </p:spPr>
        <p:txBody>
          <a:bodyPr>
            <a:normAutofit/>
          </a:bodyPr>
          <a:lstStyle>
            <a:lvl1pPr algn="r"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5" y="174361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630079" y="1269999"/>
            <a:ext cx="4741858" cy="340783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529160"/>
            <a:ext cx="5976783" cy="6180671"/>
          </a:xfrm>
          <a:prstGeom prst="rect">
            <a:avLst/>
          </a:prstGeom>
        </p:spPr>
      </p:pic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936746" y="1322916"/>
            <a:ext cx="4741858" cy="340783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19" y="3279322"/>
            <a:ext cx="3286640" cy="3398759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253" y="1471081"/>
            <a:ext cx="5164667" cy="4508503"/>
          </a:xfrm>
        </p:spPr>
        <p:txBody>
          <a:bodyPr>
            <a:normAutofit/>
          </a:bodyPr>
          <a:lstStyle>
            <a:lvl1pPr marL="0" indent="0" algn="l">
              <a:spcBef>
                <a:spcPts val="1680"/>
              </a:spcBef>
              <a:buClr>
                <a:srgbClr val="5C6B7E"/>
              </a:buClr>
              <a:buFontTx/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49252" y="275573"/>
            <a:ext cx="5164666" cy="1026173"/>
          </a:xfrm>
        </p:spPr>
        <p:txBody>
          <a:bodyPr>
            <a:normAutofit/>
          </a:bodyPr>
          <a:lstStyle>
            <a:lvl1pPr algn="r"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979590" y="3799418"/>
            <a:ext cx="2498186" cy="173566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Photos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082" y="5651909"/>
            <a:ext cx="5249335" cy="1026173"/>
          </a:xfrm>
        </p:spPr>
        <p:txBody>
          <a:bodyPr>
            <a:normAutofit/>
          </a:bodyPr>
          <a:lstStyle>
            <a:lvl1pPr algn="l"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1" y="5651908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27559" y="285750"/>
            <a:ext cx="4117975" cy="506941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29683" y="285752"/>
            <a:ext cx="4117975" cy="506941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3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5C6B7E"/>
          </a:solidFill>
          <a:latin typeface="Helvetica Neue UltraLight"/>
          <a:ea typeface="+mj-ea"/>
          <a:cs typeface="Helvetica Neue Ultra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313A44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313A44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313A44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313A44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313A44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emf"/><Relationship Id="rId7" Type="http://schemas.openxmlformats.org/officeDocument/2006/relationships/image" Target="../media/image15.jpe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durangoshopping.com/christmas/images/Lightening-640.jpg" TargetMode="External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N/NitrogenCycle.html%23Decay" TargetMode="External"/><Relationship Id="rId4" Type="http://schemas.openxmlformats.org/officeDocument/2006/relationships/hyperlink" Target="http://users.rcn.com/jkimball.ma.ultranet/BiologyPages/N/NitrogenCycle.html%23Nitrification" TargetMode="External"/><Relationship Id="rId5" Type="http://schemas.openxmlformats.org/officeDocument/2006/relationships/hyperlink" Target="http://users.rcn.com/jkimball.ma.ultranet/BiologyPages/N/NitrogenCycle.html%23Denitrification" TargetMode="External"/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users.rcn.com/jkimball.ma.ultranet/BiologyPages/N/NitrogenCycle.html%23Nitrogen_Fixatio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users.rcn.com/jkimball.ma.ultranet/BiologyPages/S/Symbiosis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users.rcn.com/jkimball.ma.ultranet/BiologyPages/F/FoodChains.html%23Food_Chai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40419" y="1093260"/>
            <a:ext cx="5249335" cy="11821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ECOLOGY</a:t>
            </a:r>
            <a:endParaRPr lang="en-US" b="1" dirty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1894415" y="2275418"/>
            <a:ext cx="4815418" cy="24659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313A44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13A44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313A44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313A44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313A44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Science 10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 algn="r">
              <a:buNone/>
            </a:pPr>
            <a:r>
              <a:rPr lang="en-US" b="1" i="1" dirty="0" smtClean="0"/>
              <a:t>Ms. </a:t>
            </a:r>
            <a:r>
              <a:rPr lang="en-US" b="1" i="1" dirty="0" err="1" smtClean="0"/>
              <a:t>Albarico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58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climat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91500" cy="61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rgbClr val="008000"/>
                </a:solidFill>
                <a:latin typeface="Helvetica Neue"/>
                <a:cs typeface="Helvetica Neue"/>
              </a:rPr>
              <a:t>SUSTAINING LIFE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Three stages: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762000" y="3352800"/>
            <a:ext cx="21336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3276600" y="1295400"/>
            <a:ext cx="24384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019800" y="3124200"/>
            <a:ext cx="21336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295400" y="4114800"/>
            <a:ext cx="1066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INPUT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581400" y="1752600"/>
            <a:ext cx="19050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THROUGHPUT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6400800" y="4114800"/>
            <a:ext cx="1457325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OUTPUT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0480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2578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9" name="Picture 13" descr="bird-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1219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33400" y="5715000"/>
            <a:ext cx="248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occurs when nutrients </a:t>
            </a:r>
          </a:p>
          <a:p>
            <a:r>
              <a:rPr lang="en-US"/>
              <a:t>enter a living organism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791200" y="5410200"/>
            <a:ext cx="3067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occurs when waste matter</a:t>
            </a:r>
          </a:p>
          <a:p>
            <a:r>
              <a:rPr lang="en-US"/>
              <a:t>and used or unneeded</a:t>
            </a:r>
          </a:p>
          <a:p>
            <a:r>
              <a:rPr lang="en-US"/>
              <a:t>nutrients are returned to the </a:t>
            </a:r>
          </a:p>
          <a:p>
            <a:r>
              <a:rPr lang="en-US"/>
              <a:t>environment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200400" y="2971800"/>
            <a:ext cx="2762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occurs when nutrients</a:t>
            </a:r>
          </a:p>
          <a:p>
            <a:r>
              <a:rPr lang="en-US"/>
              <a:t>are used by the organism</a:t>
            </a:r>
          </a:p>
          <a:p>
            <a:r>
              <a:rPr lang="en-US"/>
              <a:t>for growth and function</a:t>
            </a:r>
          </a:p>
        </p:txBody>
      </p:sp>
    </p:spTree>
    <p:extLst>
      <p:ext uri="{BB962C8B-B14F-4D97-AF65-F5344CB8AC3E}">
        <p14:creationId xmlns:p14="http://schemas.microsoft.com/office/powerpoint/2010/main" val="32697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42" y="274639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8000"/>
                </a:solidFill>
              </a:rPr>
              <a:t>NUTRIENT CYCLES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- THE MOVEMENTS OF NUTRIENTS THROUGH THE ENVIRONMENT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NUTRIENTS- the chemical elements such as carbon, oxygen, hydrogen, nitrogen that are used by organisms to build and operate their </a:t>
            </a:r>
            <a:r>
              <a:rPr lang="en-US" dirty="0" smtClean="0"/>
              <a:t>bodies.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8000"/>
                </a:solidFill>
              </a:rPr>
              <a:t>Parts of Nutrient Cycle: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lphaUcPeriod"/>
            </a:pPr>
            <a:r>
              <a:rPr lang="en-US" dirty="0"/>
              <a:t>BIOTIC</a:t>
            </a:r>
          </a:p>
          <a:p>
            <a:pPr marL="609600" indent="-609600">
              <a:buFontTx/>
              <a:buChar char="-"/>
            </a:pPr>
            <a:r>
              <a:rPr lang="en-US" dirty="0"/>
              <a:t>The nutrients are in living organisms</a:t>
            </a:r>
          </a:p>
          <a:p>
            <a:pPr marL="609600" indent="-609600">
              <a:buFontTx/>
              <a:buNone/>
            </a:pPr>
            <a:r>
              <a:rPr lang="en-US" dirty="0"/>
              <a:t>Example</a:t>
            </a:r>
            <a:r>
              <a:rPr lang="en-US" dirty="0" smtClean="0"/>
              <a:t>: Food Chain, Food Web</a:t>
            </a:r>
            <a:endParaRPr lang="en-US" dirty="0"/>
          </a:p>
          <a:p>
            <a:pPr marL="609600" indent="-609600">
              <a:buFontTx/>
              <a:buNone/>
            </a:pPr>
            <a:endParaRPr lang="en-US" dirty="0"/>
          </a:p>
          <a:p>
            <a:pPr marL="609600" indent="-609600">
              <a:buFontTx/>
              <a:buNone/>
            </a:pPr>
            <a:r>
              <a:rPr lang="en-US" dirty="0"/>
              <a:t>B. ABIOTIC</a:t>
            </a:r>
          </a:p>
          <a:p>
            <a:pPr marL="609600" indent="-609600">
              <a:buFontTx/>
              <a:buChar char="-"/>
            </a:pPr>
            <a:r>
              <a:rPr lang="en-US" dirty="0"/>
              <a:t>The nutrients are in non-living things</a:t>
            </a:r>
          </a:p>
          <a:p>
            <a:pPr marL="609600" indent="-609600">
              <a:buFontTx/>
              <a:buNone/>
            </a:pPr>
            <a:r>
              <a:rPr lang="en-US" dirty="0"/>
              <a:t>Example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lang="en-US" dirty="0" smtClean="0"/>
              <a:t>arbon cycle, nitrogen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152946" y="666971"/>
            <a:ext cx="8610600" cy="36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latin typeface="Helvetica Neue Light"/>
                <a:cs typeface="Helvetica Neue Light"/>
              </a:rPr>
              <a:t>Cycling maintains homeostasis (balance) in the </a:t>
            </a:r>
            <a:r>
              <a:rPr lang="en-US" sz="3600" dirty="0" smtClean="0">
                <a:latin typeface="Helvetica Neue Light"/>
                <a:cs typeface="Helvetica Neue Light"/>
              </a:rPr>
              <a:t>environment.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i="1" dirty="0">
                <a:latin typeface="Helvetica Neue Light"/>
                <a:cs typeface="Helvetica Neue Light"/>
              </a:rPr>
              <a:t>C</a:t>
            </a:r>
            <a:r>
              <a:rPr lang="en-US" sz="3600" i="1" dirty="0" smtClean="0">
                <a:latin typeface="Helvetica Neue Light"/>
                <a:cs typeface="Helvetica Neue Light"/>
              </a:rPr>
              <a:t>ycles </a:t>
            </a:r>
            <a:r>
              <a:rPr lang="en-US" sz="3600" i="1" dirty="0">
                <a:latin typeface="Helvetica Neue Light"/>
                <a:cs typeface="Helvetica Neue Light"/>
              </a:rPr>
              <a:t>to investigate</a:t>
            </a:r>
            <a:r>
              <a:rPr lang="en-US" sz="3600" i="1" dirty="0" smtClean="0">
                <a:latin typeface="Helvetica Neue Light"/>
                <a:cs typeface="Helvetica Neue Light"/>
              </a:rPr>
              <a:t>:</a:t>
            </a:r>
            <a:endParaRPr lang="en-US" sz="3600" dirty="0" smtClean="0">
              <a:latin typeface="Helvetica Neue Light"/>
              <a:cs typeface="Helvetica Neue Light"/>
            </a:endParaRPr>
          </a:p>
          <a:p>
            <a:pPr marL="742950" indent="-742950" algn="just" eaLnBrk="1" hangingPunct="1">
              <a:spcBef>
                <a:spcPct val="50000"/>
              </a:spcBef>
              <a:buAutoNum type="arabicPeriod"/>
            </a:pPr>
            <a:r>
              <a:rPr lang="en-US" sz="3600" dirty="0" smtClean="0">
                <a:latin typeface="Helvetica Neue Light"/>
                <a:cs typeface="Helvetica Neue Light"/>
              </a:rPr>
              <a:t>Carbon cycle</a:t>
            </a:r>
          </a:p>
          <a:p>
            <a:pPr marL="742950" indent="-742950" algn="just" eaLnBrk="1" hangingPunct="1">
              <a:spcBef>
                <a:spcPct val="50000"/>
              </a:spcBef>
              <a:buAutoNum type="arabicPeriod"/>
            </a:pPr>
            <a:r>
              <a:rPr lang="en-US" sz="3600" dirty="0" smtClean="0">
                <a:latin typeface="Helvetica Neue Light"/>
                <a:cs typeface="Helvetica Neue Light"/>
              </a:rPr>
              <a:t>Nitrogen </a:t>
            </a:r>
            <a:r>
              <a:rPr lang="en-US" sz="3600" dirty="0">
                <a:latin typeface="Helvetica Neue Light"/>
                <a:cs typeface="Helvetica Neue Light"/>
              </a:rPr>
              <a:t>cycle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4866" y="4113212"/>
            <a:ext cx="26609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Cycles of Life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0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693334"/>
            <a:ext cx="5630338" cy="102617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spc="0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Helvetica Neue"/>
                <a:cs typeface="Helvetica Neue"/>
              </a:rPr>
              <a:t>1</a:t>
            </a:r>
            <a:r>
              <a:rPr lang="en-US" sz="4800" b="1" cap="all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Helvetica Neue"/>
                <a:cs typeface="Helvetica Neue"/>
              </a:rPr>
              <a:t>. Carbon Cycle</a:t>
            </a:r>
            <a:endParaRPr lang="en-US" sz="4800" b="1" cap="all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Helvetica Neue"/>
              <a:cs typeface="Helvetica Neue"/>
            </a:endParaRPr>
          </a:p>
        </p:txBody>
      </p:sp>
      <p:pic>
        <p:nvPicPr>
          <p:cNvPr id="7" name="Picture 5" descr="Carbon%20Cycle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" b="31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eq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5438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09600" y="316448"/>
            <a:ext cx="5164666" cy="1026173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5C6B7E"/>
                </a:solidFill>
                <a:latin typeface="Helvetica Neue UltraLight"/>
                <a:ea typeface="+mj-ea"/>
                <a:cs typeface="Helvetica Neue UltraLight"/>
              </a:defRPr>
            </a:lvl1pPr>
          </a:lstStyle>
          <a:p>
            <a:r>
              <a:rPr lang="en-US" sz="4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elvetica Neue"/>
                <a:cs typeface="Helvetica Neue"/>
              </a:rPr>
              <a:t>Carbon Cycle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531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Composition of the body:</a:t>
            </a:r>
          </a:p>
        </p:txBody>
      </p:sp>
      <p:graphicFrame>
        <p:nvGraphicFramePr>
          <p:cNvPr id="23557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4374956"/>
              </p:ext>
            </p:extLst>
          </p:nvPr>
        </p:nvGraphicFramePr>
        <p:xfrm>
          <a:off x="457200" y="2517775"/>
          <a:ext cx="4037013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1" name="Õº±Ì" r:id="rId3" imgW="6096000" imgH="4064000" progId="MSGraph.Chart.8">
                  <p:embed followColorScheme="full"/>
                </p:oleObj>
              </mc:Choice>
              <mc:Fallback>
                <p:oleObj name="Õº±Ì" r:id="rId3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7775"/>
                        <a:ext cx="4037013" cy="269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37697552"/>
              </p:ext>
            </p:extLst>
          </p:nvPr>
        </p:nvGraphicFramePr>
        <p:xfrm>
          <a:off x="5029200" y="1600200"/>
          <a:ext cx="32766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Õº±Ì" r:id="rId5" imgW="6096000" imgH="4064000" progId="MSGraph.Chart.8">
                  <p:embed followColorScheme="full"/>
                </p:oleObj>
              </mc:Choice>
              <mc:Fallback>
                <p:oleObj name="Õº±Ì" r:id="rId5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32766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4" descr="Human_Body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28800"/>
            <a:ext cx="22637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23563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88197475"/>
              </p:ext>
            </p:extLst>
          </p:nvPr>
        </p:nvGraphicFramePr>
        <p:xfrm>
          <a:off x="3433763" y="2062163"/>
          <a:ext cx="4897437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3" name="Õº±Ì" r:id="rId8" imgW="9042400" imgH="7556500" progId="MSGraph.Chart.8">
                  <p:embed followColorScheme="full"/>
                </p:oleObj>
              </mc:Choice>
              <mc:Fallback>
                <p:oleObj name="Õº±Ì" r:id="rId8" imgW="9042400" imgH="7556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2062163"/>
                        <a:ext cx="4897437" cy="409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1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3" name="Picture 5" descr="Carbo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378568" y="269227"/>
            <a:ext cx="5164666" cy="102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5C6B7E"/>
                </a:solidFill>
                <a:latin typeface="Helvetica Neue UltraLight"/>
                <a:ea typeface="+mj-ea"/>
                <a:cs typeface="Helvetica Neue UltraLight"/>
              </a:defRPr>
            </a:lvl1pPr>
          </a:lstStyle>
          <a:p>
            <a:r>
              <a:rPr lang="en-US" sz="4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elvetica Neue"/>
                <a:cs typeface="Helvetica Neue"/>
              </a:rPr>
              <a:t>Carbon Cycle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625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2133600" y="182563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 Neue Light"/>
                <a:cs typeface="Helvetica Neue Light"/>
              </a:rPr>
              <a:t>Carbon 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 Neue Light"/>
                <a:cs typeface="Helvetica Neue Light"/>
              </a:rPr>
              <a:t>Cycle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elvetica Neue Light"/>
              <a:cs typeface="Helvetica Neue Light"/>
            </a:endParaRPr>
          </a:p>
        </p:txBody>
      </p:sp>
      <p:pic>
        <p:nvPicPr>
          <p:cNvPr id="108546" name="Picture 5" descr="Carbon%20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i="1" dirty="0" smtClean="0">
                <a:latin typeface="Adobe Caslon Pro Bold"/>
                <a:cs typeface="Adobe Caslon Pro Bold"/>
              </a:rPr>
              <a:t>Lessons</a:t>
            </a:r>
          </a:p>
          <a:p>
            <a:pPr algn="just"/>
            <a:r>
              <a:rPr lang="en-US" b="1" i="1" dirty="0" smtClean="0">
                <a:latin typeface="Adobe Caslon Pro Bold"/>
                <a:cs typeface="Adobe Caslon Pro Bold"/>
              </a:rPr>
              <a:t>-    </a:t>
            </a:r>
            <a:r>
              <a:rPr lang="en-US" b="1" dirty="0" smtClean="0">
                <a:latin typeface="Adobe Caslon Pro Bold"/>
                <a:cs typeface="Adobe Caslon Pro Bold"/>
              </a:rPr>
              <a:t>Sustaining Life</a:t>
            </a:r>
            <a:endParaRPr lang="en-US" b="1" dirty="0">
              <a:latin typeface="Adobe Caslon Pro Bold"/>
              <a:cs typeface="Adobe Caslon Pro Bold"/>
            </a:endParaRPr>
          </a:p>
          <a:p>
            <a:pPr marL="342900" indent="-342900" algn="just">
              <a:buFontTx/>
              <a:buChar char="-"/>
            </a:pPr>
            <a:r>
              <a:rPr lang="en-US" b="1" dirty="0" smtClean="0">
                <a:latin typeface="Adobe Caslon Pro Bold"/>
                <a:cs typeface="Adobe Caslon Pro Bold"/>
              </a:rPr>
              <a:t>Carbon Cycle</a:t>
            </a:r>
          </a:p>
          <a:p>
            <a:pPr marL="342900" indent="-342900" algn="just">
              <a:buFontTx/>
              <a:buChar char="-"/>
            </a:pPr>
            <a:r>
              <a:rPr lang="en-US" b="1" dirty="0" smtClean="0">
                <a:latin typeface="Adobe Caslon Pro Bold"/>
                <a:cs typeface="Adobe Caslon Pro Bold"/>
              </a:rPr>
              <a:t>Nitrogen Cycle</a:t>
            </a:r>
          </a:p>
          <a:p>
            <a:pPr marL="342900" indent="-342900" algn="just">
              <a:buFontTx/>
              <a:buChar char="-"/>
            </a:pPr>
            <a:endParaRPr lang="en-US" b="1" dirty="0" smtClean="0">
              <a:latin typeface="Adobe Caslon Pro Bold"/>
              <a:cs typeface="Adobe Caslon Pro Bold"/>
            </a:endParaRPr>
          </a:p>
          <a:p>
            <a:pPr algn="just"/>
            <a:endParaRPr lang="en-US" b="1" dirty="0">
              <a:latin typeface="Adobe Caslon Pro Bold"/>
              <a:cs typeface="Adobe Caslon Pro Bold"/>
            </a:endParaRPr>
          </a:p>
          <a:p>
            <a:pPr algn="just"/>
            <a:endParaRPr lang="en-US" b="1" dirty="0" smtClean="0">
              <a:latin typeface="Adobe Caslon Pro Bold"/>
              <a:cs typeface="Adobe Caslon Pro Bold"/>
            </a:endParaRPr>
          </a:p>
          <a:p>
            <a:pPr algn="just"/>
            <a:endParaRPr lang="en-US" b="1" dirty="0">
              <a:latin typeface="Adobe Caslon Pro Bold"/>
              <a:cs typeface="Adobe Caslon Pro Bold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halkduster"/>
                <a:cs typeface="Chalkduster"/>
              </a:rPr>
              <a:t>CYCLES OF LIFE</a:t>
            </a:r>
            <a:endParaRPr lang="en-US" sz="4000" b="1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7534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8" name="Picture 6" descr="carbon_cycle_N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4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Atmospheric nitrogen (N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) makes up nearly 78%-80% of air. </a:t>
            </a:r>
            <a:r>
              <a:rPr lang="en-US" b="1" dirty="0" smtClean="0">
                <a:solidFill>
                  <a:srgbClr val="000000"/>
                </a:solidFill>
              </a:rPr>
              <a:t>Organisms </a:t>
            </a:r>
            <a:r>
              <a:rPr lang="en-US" b="1" dirty="0">
                <a:solidFill>
                  <a:srgbClr val="000000"/>
                </a:solidFill>
              </a:rPr>
              <a:t>can not use it in that form.</a:t>
            </a: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Lightning </a:t>
            </a:r>
            <a:r>
              <a:rPr lang="en-US" b="1" dirty="0">
                <a:solidFill>
                  <a:srgbClr val="000000"/>
                </a:solidFill>
              </a:rPr>
              <a:t>and bacteria convert nitrogen into usable </a:t>
            </a:r>
            <a:r>
              <a:rPr lang="en-US" b="1" dirty="0" smtClean="0">
                <a:solidFill>
                  <a:srgbClr val="000000"/>
                </a:solidFill>
              </a:rPr>
              <a:t>forms. Aside from that, only </a:t>
            </a:r>
            <a:r>
              <a:rPr lang="en-US" b="1" dirty="0">
                <a:solidFill>
                  <a:srgbClr val="000000"/>
                </a:solidFill>
              </a:rPr>
              <a:t>in certain bacteria and industrial technologies can fix nitrogen.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8000"/>
                </a:solidFill>
                <a:latin typeface="Avenir Black"/>
                <a:cs typeface="Avenir Black"/>
              </a:rPr>
              <a:t>NITROGEN FIXATION</a:t>
            </a:r>
            <a:r>
              <a:rPr lang="en-US" b="1" dirty="0" smtClean="0">
                <a:solidFill>
                  <a:srgbClr val="000000"/>
                </a:solidFill>
              </a:rPr>
              <a:t>-</a:t>
            </a:r>
            <a:r>
              <a:rPr lang="en-US" b="1" dirty="0">
                <a:solidFill>
                  <a:srgbClr val="000000"/>
                </a:solidFill>
              </a:rPr>
              <a:t>convert atmospheric nitrogen (N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) into ammonium (NH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baseline="30000" dirty="0">
                <a:solidFill>
                  <a:srgbClr val="000000"/>
                </a:solidFill>
              </a:rPr>
              <a:t>+</a:t>
            </a:r>
            <a:r>
              <a:rPr lang="en-US" b="1" dirty="0">
                <a:solidFill>
                  <a:srgbClr val="000000"/>
                </a:solidFill>
              </a:rPr>
              <a:t>) which can be used to make organic compounds like amino acids.</a:t>
            </a: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9252" y="275573"/>
            <a:ext cx="7541544" cy="102617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4800" b="1" cap="all" spc="0" dirty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Helvetica Neue"/>
                <a:cs typeface="Helvetica Neue"/>
              </a:rPr>
              <a:t>2</a:t>
            </a:r>
            <a:r>
              <a:rPr lang="en-US" sz="4800" b="1" cap="all" spc="0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Helvetica Neue"/>
                <a:cs typeface="Helvetica Neue"/>
              </a:rPr>
              <a:t>. nitrogen Cycle</a:t>
            </a:r>
            <a:endParaRPr lang="en-US" sz="4800" b="1" cap="all" spc="0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  <a:latin typeface="Helvetica Neue"/>
              <a:cs typeface="Helvetica Neue"/>
            </a:endParaRPr>
          </a:p>
        </p:txBody>
      </p:sp>
      <p:pic>
        <p:nvPicPr>
          <p:cNvPr id="8" name="Picture 5" descr="Lightening-640">
            <a:hlinkClick r:id="rId2"/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r="339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rgbClr val="008000"/>
                </a:solidFill>
                <a:latin typeface="Helvetica Neue Light"/>
                <a:cs typeface="Helvetica Neue Light"/>
              </a:rPr>
              <a:t>Some live in a symbiotic relationship with plants of the legume family (e.g., soybeans, clover, peanuts).</a:t>
            </a:r>
          </a:p>
          <a:p>
            <a:pPr algn="r"/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854739" y="5651909"/>
            <a:ext cx="7377787" cy="102617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Helvetica Neue"/>
                <a:cs typeface="Helvetica Neue"/>
              </a:rPr>
              <a:t>Nitrogen-fixing </a:t>
            </a:r>
            <a:r>
              <a:rPr lang="en-US" sz="32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bacteria</a:t>
            </a:r>
            <a:r>
              <a:rPr lang="en-US" sz="3200" b="1" dirty="0">
                <a:solidFill>
                  <a:srgbClr val="008000"/>
                </a:solidFill>
                <a:latin typeface="Helvetica Neue"/>
                <a:cs typeface="Helvetica Neue"/>
              </a:rPr>
              <a:t/>
            </a:r>
            <a:br>
              <a:rPr lang="en-US" sz="3200" b="1" dirty="0">
                <a:solidFill>
                  <a:srgbClr val="008000"/>
                </a:solidFill>
                <a:latin typeface="Helvetica Neue"/>
                <a:cs typeface="Helvetica Neue"/>
              </a:rPr>
            </a:br>
            <a:endParaRPr lang="en-US" sz="3200" b="1" dirty="0">
              <a:latin typeface="Helvetica Neue"/>
              <a:cs typeface="Helvetica Neue"/>
            </a:endParaRPr>
          </a:p>
        </p:txBody>
      </p:sp>
      <p:pic>
        <p:nvPicPr>
          <p:cNvPr id="8" name="Picture 3" descr="Nodules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72" r="-1987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524372" y="-13806"/>
            <a:ext cx="5164666" cy="102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7400" b="0" i="0" kern="1200" spc="300">
                <a:solidFill>
                  <a:srgbClr val="5C6B7E"/>
                </a:solidFill>
                <a:latin typeface="Helvetica Neue UltraLight"/>
                <a:ea typeface="+mj-ea"/>
                <a:cs typeface="Helvetica Neue UltraLight"/>
              </a:defRPr>
            </a:lvl1pPr>
          </a:lstStyle>
          <a:p>
            <a:r>
              <a:rPr lang="en-US" sz="4800" b="1" cap="all" spc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Helvetica Neue"/>
                <a:cs typeface="Helvetica Neue"/>
              </a:rPr>
              <a:t>nitrogen Cycle</a:t>
            </a:r>
            <a:endParaRPr lang="en-US" sz="4800" b="1" cap="all" spc="0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150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5348" y="1026582"/>
            <a:ext cx="2484904" cy="3651251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  <a:latin typeface="Helvetica Neue Light"/>
                <a:cs typeface="Helvetica Neue Light"/>
              </a:rPr>
              <a:t>Some nitrogen-fixing bacteria live free in the soil. 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  <a:latin typeface="Helvetica Neue Light"/>
                <a:cs typeface="Helvetica Neue Light"/>
              </a:rPr>
              <a:t>Nitrogen-fixing cyanobacteria are essential to maintaining the fertility of semi-aquatic environments like rice paddies.</a:t>
            </a:r>
          </a:p>
          <a:p>
            <a:pPr algn="r"/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854739" y="5651909"/>
            <a:ext cx="7377787" cy="102617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Helvetica Neue"/>
                <a:cs typeface="Helvetica Neue"/>
              </a:rPr>
              <a:t>Nitrogen-fixing </a:t>
            </a:r>
            <a:r>
              <a:rPr lang="en-US" sz="32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bacteria</a:t>
            </a:r>
            <a:r>
              <a:rPr lang="en-US" sz="3200" b="1" dirty="0">
                <a:solidFill>
                  <a:srgbClr val="008000"/>
                </a:solidFill>
                <a:latin typeface="Helvetica Neue"/>
                <a:cs typeface="Helvetica Neue"/>
              </a:rPr>
              <a:t/>
            </a:r>
            <a:br>
              <a:rPr lang="en-US" sz="3200" b="1" dirty="0">
                <a:solidFill>
                  <a:srgbClr val="008000"/>
                </a:solidFill>
                <a:latin typeface="Helvetica Neue"/>
                <a:cs typeface="Helvetica Neue"/>
              </a:rPr>
            </a:br>
            <a:endParaRPr lang="en-US" sz="3200" b="1" dirty="0">
              <a:latin typeface="Helvetica Neue"/>
              <a:cs typeface="Helvetica Neue"/>
            </a:endParaRPr>
          </a:p>
        </p:txBody>
      </p:sp>
      <p:pic>
        <p:nvPicPr>
          <p:cNvPr id="8" name="Picture 3" descr="Nodules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72" r="-1987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482957" y="-13806"/>
            <a:ext cx="5164666" cy="102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7400" b="0" i="0" kern="1200" spc="300">
                <a:solidFill>
                  <a:srgbClr val="5C6B7E"/>
                </a:solidFill>
                <a:latin typeface="Helvetica Neue UltraLight"/>
                <a:ea typeface="+mj-ea"/>
                <a:cs typeface="Helvetica Neue UltraLight"/>
              </a:defRPr>
            </a:lvl1pPr>
          </a:lstStyle>
          <a:p>
            <a:r>
              <a:rPr lang="en-US" sz="4800" b="1" cap="all" spc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Helvetica Neue"/>
                <a:cs typeface="Helvetica Neue"/>
              </a:rPr>
              <a:t>nitrogen Cycle</a:t>
            </a:r>
            <a:endParaRPr lang="en-US" sz="4800" b="1" cap="all" spc="0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10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All life requires nitrogen-compounds, e.g., proteins and nucleic acids.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Air, which is 79% nitrogen gas (N</a:t>
            </a:r>
            <a:r>
              <a:rPr lang="en-US" sz="2400" baseline="-25000" dirty="0"/>
              <a:t>2</a:t>
            </a:r>
            <a:r>
              <a:rPr lang="en-US" sz="2400" dirty="0"/>
              <a:t>), is the major reservoir of nitrogen.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But most organisms cannot use nitrogen in this form.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Plants must secure their nitrogen in "fixed" form, i.e., incorporated in compounds such as: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nitrate ions (NO</a:t>
            </a:r>
            <a:r>
              <a:rPr lang="en-US" sz="2000" baseline="-25000" dirty="0"/>
              <a:t>3</a:t>
            </a:r>
            <a:r>
              <a:rPr lang="en-US" sz="2000" baseline="30000" dirty="0"/>
              <a:t>−</a:t>
            </a:r>
            <a:r>
              <a:rPr lang="en-US" sz="2000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ammonia (NH</a:t>
            </a:r>
            <a:r>
              <a:rPr lang="en-US" sz="2000" baseline="-25000" dirty="0"/>
              <a:t>3</a:t>
            </a:r>
            <a:r>
              <a:rPr lang="en-US" sz="2000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urea (NH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  <a:r>
              <a:rPr lang="en-US" sz="2000" baseline="-25000" dirty="0"/>
              <a:t>2</a:t>
            </a:r>
            <a:r>
              <a:rPr lang="en-US" sz="2000" dirty="0"/>
              <a:t>CO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Animals secure their nitrogen (and all other) compounds from plants (or animals that have fed on plants).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137836" y="275573"/>
            <a:ext cx="5164666" cy="102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5C6B7E"/>
                </a:solidFill>
                <a:latin typeface="Helvetica Neue UltraLight"/>
                <a:ea typeface="+mj-ea"/>
                <a:cs typeface="Helvetica Neue UltraLight"/>
              </a:defRPr>
            </a:lvl1pPr>
          </a:lstStyle>
          <a:p>
            <a:r>
              <a:rPr lang="en-US" sz="4800" b="1" cap="all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Helvetica Neue"/>
                <a:cs typeface="Helvetica Neue"/>
              </a:rPr>
              <a:t>nitrogen Cycle</a:t>
            </a:r>
            <a:endParaRPr lang="en-US" sz="4800" b="1" cap="all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03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08000"/>
                </a:solidFill>
              </a:rPr>
              <a:t>Four processes participate in the cycling of nitrogen through the biosphere: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hlinkClick r:id="rId2"/>
              </a:rPr>
              <a:t>nitrogen fixation</a:t>
            </a:r>
            <a:r>
              <a:rPr lang="en-US"/>
              <a:t> </a:t>
            </a:r>
          </a:p>
          <a:p>
            <a:r>
              <a:rPr lang="en-US">
                <a:hlinkClick r:id="rId3"/>
              </a:rPr>
              <a:t>decay</a:t>
            </a:r>
            <a:r>
              <a:rPr lang="en-US"/>
              <a:t> </a:t>
            </a:r>
          </a:p>
          <a:p>
            <a:r>
              <a:rPr lang="en-US">
                <a:hlinkClick r:id="rId4"/>
              </a:rPr>
              <a:t>nitrification</a:t>
            </a:r>
            <a:r>
              <a:rPr lang="en-US"/>
              <a:t> </a:t>
            </a:r>
          </a:p>
          <a:p>
            <a:r>
              <a:rPr lang="en-US">
                <a:hlinkClick r:id="rId5"/>
              </a:rPr>
              <a:t>denitrification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4" name="Picture 4" descr="nitrogen_cycle_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8000"/>
                </a:solidFill>
                <a:latin typeface="Jazz LET"/>
                <a:cs typeface="Jazz LET"/>
              </a:rPr>
              <a:t>NITROGEN FIXATION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nitrogen molecule (N</a:t>
            </a:r>
            <a:r>
              <a:rPr lang="en-US" sz="2800" baseline="-25000" dirty="0"/>
              <a:t>2</a:t>
            </a:r>
            <a:r>
              <a:rPr lang="en-US" sz="2800" dirty="0"/>
              <a:t>) is quite inert. To break it apart so that its atoms can combine with other atoms requires the input of substantial amounts of energy.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Three processes are responsible for most of the nitrogen fixation in the biosphere: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A) atmospheric fixation</a:t>
            </a:r>
            <a:r>
              <a:rPr lang="en-US" sz="2800" dirty="0"/>
              <a:t> by lightning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b) biological fixation</a:t>
            </a:r>
            <a:r>
              <a:rPr lang="en-US" sz="2800" dirty="0"/>
              <a:t> by certain microbes — alone or in a </a:t>
            </a:r>
            <a:r>
              <a:rPr lang="en-US" sz="2800" dirty="0">
                <a:hlinkClick r:id="rId2"/>
              </a:rPr>
              <a:t>symbiotic</a:t>
            </a:r>
            <a:r>
              <a:rPr lang="en-US" sz="2800" dirty="0"/>
              <a:t> relationship with some plants and animals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c) industrial fixation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03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8000"/>
                </a:solidFill>
                <a:latin typeface="Jazz LET"/>
                <a:cs typeface="Jazz LET"/>
              </a:rPr>
              <a:t>DECAY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dirty="0"/>
              <a:t>The proteins made by plants enter and pass through food webs just as carbohydrates do. At each </a:t>
            </a:r>
            <a:r>
              <a:rPr lang="en-US" dirty="0">
                <a:hlinkClick r:id="rId2"/>
              </a:rPr>
              <a:t>trophic level</a:t>
            </a:r>
            <a:r>
              <a:rPr lang="en-US" dirty="0"/>
              <a:t>, their metabolism produces organic nitrogen compounds that return to the environment, chiefly in excretions. </a:t>
            </a:r>
            <a:endParaRPr lang="en-US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en-US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dirty="0" smtClean="0"/>
              <a:t>The </a:t>
            </a:r>
            <a:r>
              <a:rPr lang="en-US" dirty="0"/>
              <a:t>final beneficiaries of these materials are microorganisms of decay. They break down the molecules in excretions and dead organisms into </a:t>
            </a:r>
            <a:r>
              <a:rPr lang="en-US" b="1" dirty="0"/>
              <a:t>ammonia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5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04170" y="1923159"/>
            <a:ext cx="5311727" cy="2465917"/>
          </a:xfrm>
        </p:spPr>
        <p:txBody>
          <a:bodyPr>
            <a:noAutofit/>
          </a:bodyPr>
          <a:lstStyle/>
          <a:p>
            <a:pPr lvl="2" algn="just"/>
            <a:r>
              <a:rPr lang="en-US" sz="2000" dirty="0" smtClean="0">
                <a:solidFill>
                  <a:srgbClr val="000000"/>
                </a:solidFill>
              </a:rPr>
              <a:t>* Illustrate </a:t>
            </a:r>
            <a:r>
              <a:rPr lang="en-US" sz="2000" dirty="0">
                <a:solidFill>
                  <a:srgbClr val="000000"/>
                </a:solidFill>
              </a:rPr>
              <a:t>the cycling of matter through biotic and abiotic components of an ecosystem by tracking carbon, nitrogen and </a:t>
            </a:r>
            <a:r>
              <a:rPr lang="en-US" sz="2000" dirty="0" smtClean="0">
                <a:solidFill>
                  <a:srgbClr val="000000"/>
                </a:solidFill>
              </a:rPr>
              <a:t>oxygen; and</a:t>
            </a:r>
            <a:endParaRPr lang="en-US" sz="2000" dirty="0">
              <a:solidFill>
                <a:srgbClr val="000000"/>
              </a:solidFill>
            </a:endParaRPr>
          </a:p>
          <a:p>
            <a:pPr lvl="2" algn="just"/>
            <a:r>
              <a:rPr lang="en-US" sz="2000" dirty="0" smtClean="0">
                <a:solidFill>
                  <a:srgbClr val="000000"/>
                </a:solidFill>
              </a:rPr>
              <a:t>* Plan </a:t>
            </a:r>
            <a:r>
              <a:rPr lang="en-US" sz="2000" dirty="0">
                <a:solidFill>
                  <a:srgbClr val="000000"/>
                </a:solidFill>
              </a:rPr>
              <a:t>changes to, predict the effects of, and </a:t>
            </a:r>
            <a:r>
              <a:rPr lang="en-US" sz="2000" dirty="0" err="1">
                <a:solidFill>
                  <a:srgbClr val="000000"/>
                </a:solidFill>
              </a:rPr>
              <a:t>analyse</a:t>
            </a:r>
            <a:r>
              <a:rPr lang="en-US" sz="2000" dirty="0">
                <a:solidFill>
                  <a:srgbClr val="000000"/>
                </a:solidFill>
              </a:rPr>
              <a:t> the impact of external factors on an ecosystem .</a:t>
            </a:r>
          </a:p>
          <a:p>
            <a:pPr algn="just"/>
            <a:endParaRPr lang="en-US" dirty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Students are expected to: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8000"/>
                </a:solidFill>
                <a:latin typeface="Jazz LET"/>
                <a:cs typeface="Jazz LET"/>
              </a:rPr>
              <a:t>N I T R I F I C A T I O N</a:t>
            </a:r>
            <a:endParaRPr lang="en-US" b="1" dirty="0">
              <a:solidFill>
                <a:srgbClr val="008000"/>
              </a:solidFill>
              <a:latin typeface="Jazz LET"/>
              <a:cs typeface="Jazz LET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Ammonia can be taken up directly by plants — usually through their roots. However, most of the ammonia produced by decay is converted into </a:t>
            </a:r>
            <a:r>
              <a:rPr lang="en-US" b="1" dirty="0"/>
              <a:t>nitrates</a:t>
            </a:r>
            <a:r>
              <a:rPr lang="en-US" dirty="0"/>
              <a:t>. This is accomplished in two steps: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1) Bacteria of the genus </a:t>
            </a:r>
            <a:r>
              <a:rPr lang="en-US" b="1" dirty="0" err="1"/>
              <a:t>Nitrosomonas</a:t>
            </a:r>
            <a:r>
              <a:rPr lang="en-US" dirty="0"/>
              <a:t> oxidize NH</a:t>
            </a:r>
            <a:r>
              <a:rPr lang="en-US" baseline="-25000" dirty="0"/>
              <a:t>3</a:t>
            </a:r>
            <a:r>
              <a:rPr lang="en-US" dirty="0"/>
              <a:t> to </a:t>
            </a:r>
            <a:r>
              <a:rPr lang="en-US" b="1" dirty="0"/>
              <a:t>nitrites</a:t>
            </a:r>
            <a:r>
              <a:rPr lang="en-US" dirty="0"/>
              <a:t> (NO</a:t>
            </a:r>
            <a:r>
              <a:rPr lang="en-US" baseline="-25000" dirty="0"/>
              <a:t>2</a:t>
            </a:r>
            <a:r>
              <a:rPr lang="en-US" baseline="30000" dirty="0"/>
              <a:t>−</a:t>
            </a:r>
            <a:r>
              <a:rPr lang="en-US" dirty="0"/>
              <a:t>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2) Bacteria of the genus </a:t>
            </a:r>
            <a:r>
              <a:rPr lang="en-US" b="1" dirty="0" err="1"/>
              <a:t>Nitrobacter</a:t>
            </a:r>
            <a:r>
              <a:rPr lang="en-US" dirty="0"/>
              <a:t> oxidize the nitrites to </a:t>
            </a:r>
            <a:r>
              <a:rPr lang="en-US" b="1" dirty="0"/>
              <a:t>nitrates</a:t>
            </a:r>
            <a:r>
              <a:rPr lang="en-US" dirty="0"/>
              <a:t> (NO</a:t>
            </a:r>
            <a:r>
              <a:rPr lang="en-US" baseline="-25000" dirty="0"/>
              <a:t>3</a:t>
            </a:r>
            <a:r>
              <a:rPr lang="en-US" baseline="30000" dirty="0"/>
              <a:t>−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844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8000"/>
                </a:solidFill>
                <a:latin typeface="Jazz LET"/>
                <a:cs typeface="Jazz LET"/>
              </a:rPr>
              <a:t>D E N I T R I F I C A T I O N</a:t>
            </a:r>
            <a:endParaRPr lang="en-US" b="1" dirty="0">
              <a:solidFill>
                <a:srgbClr val="008000"/>
              </a:solidFill>
              <a:latin typeface="Jazz LET"/>
              <a:cs typeface="Jazz LET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three processes above remove nitrogen from the atmosphere and pass it through ecosystems.</a:t>
            </a:r>
          </a:p>
          <a:p>
            <a:r>
              <a:rPr lang="en-US"/>
              <a:t>Denitrification reduces nitrates to nitrogen gas, thus replenishing the atmosphere. </a:t>
            </a:r>
          </a:p>
        </p:txBody>
      </p:sp>
    </p:spTree>
    <p:extLst>
      <p:ext uri="{BB962C8B-B14F-4D97-AF65-F5344CB8AC3E}">
        <p14:creationId xmlns:p14="http://schemas.microsoft.com/office/powerpoint/2010/main" val="29917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Oval 3"/>
          <p:cNvSpPr>
            <a:spLocks noChangeArrowheads="1"/>
          </p:cNvSpPr>
          <p:nvPr/>
        </p:nvSpPr>
        <p:spPr bwMode="auto">
          <a:xfrm>
            <a:off x="3200400" y="0"/>
            <a:ext cx="27432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Text Box 4"/>
          <p:cNvSpPr txBox="1">
            <a:spLocks noChangeArrowheads="1"/>
          </p:cNvSpPr>
          <p:nvPr/>
        </p:nvSpPr>
        <p:spPr bwMode="auto">
          <a:xfrm>
            <a:off x="3657600" y="2286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Comic Sans MS" charset="0"/>
              </a:rPr>
              <a:t>Atmospheric nitrogen</a:t>
            </a:r>
          </a:p>
        </p:txBody>
      </p:sp>
      <p:sp>
        <p:nvSpPr>
          <p:cNvPr id="120835" name="Line 5"/>
          <p:cNvSpPr>
            <a:spLocks noChangeShapeType="1"/>
          </p:cNvSpPr>
          <p:nvPr/>
        </p:nvSpPr>
        <p:spPr bwMode="auto">
          <a:xfrm flipH="1">
            <a:off x="2057400" y="914400"/>
            <a:ext cx="1219200" cy="1371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Line 6"/>
          <p:cNvSpPr>
            <a:spLocks noChangeShapeType="1"/>
          </p:cNvSpPr>
          <p:nvPr/>
        </p:nvSpPr>
        <p:spPr bwMode="auto">
          <a:xfrm flipH="1">
            <a:off x="2057400" y="685800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Oval 7"/>
          <p:cNvSpPr>
            <a:spLocks noChangeArrowheads="1"/>
          </p:cNvSpPr>
          <p:nvPr/>
        </p:nvSpPr>
        <p:spPr bwMode="auto">
          <a:xfrm>
            <a:off x="0" y="228600"/>
            <a:ext cx="20574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Text Box 8"/>
          <p:cNvSpPr txBox="1">
            <a:spLocks noChangeArrowheads="1"/>
          </p:cNvSpPr>
          <p:nvPr/>
        </p:nvSpPr>
        <p:spPr bwMode="auto">
          <a:xfrm>
            <a:off x="152400" y="457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omic Sans MS" charset="0"/>
              </a:rPr>
              <a:t>Lightning</a:t>
            </a:r>
          </a:p>
        </p:txBody>
      </p:sp>
      <p:sp>
        <p:nvSpPr>
          <p:cNvPr id="120839" name="Oval 9"/>
          <p:cNvSpPr>
            <a:spLocks noChangeArrowheads="1"/>
          </p:cNvSpPr>
          <p:nvPr/>
        </p:nvSpPr>
        <p:spPr bwMode="auto">
          <a:xfrm>
            <a:off x="0" y="2209800"/>
            <a:ext cx="25146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Text Box 10"/>
          <p:cNvSpPr txBox="1">
            <a:spLocks noChangeArrowheads="1"/>
          </p:cNvSpPr>
          <p:nvPr/>
        </p:nvSpPr>
        <p:spPr bwMode="auto">
          <a:xfrm>
            <a:off x="152400" y="2362200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Comic Sans MS" charset="0"/>
              </a:rPr>
              <a:t>Nitrogen fixing bacteria</a:t>
            </a:r>
          </a:p>
        </p:txBody>
      </p:sp>
      <p:sp>
        <p:nvSpPr>
          <p:cNvPr id="120841" name="Line 11"/>
          <p:cNvSpPr>
            <a:spLocks noChangeShapeType="1"/>
          </p:cNvSpPr>
          <p:nvPr/>
        </p:nvSpPr>
        <p:spPr bwMode="auto">
          <a:xfrm rot="18186852" flipH="1">
            <a:off x="-117475" y="3654425"/>
            <a:ext cx="13462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2" name="Oval 12"/>
          <p:cNvSpPr>
            <a:spLocks noChangeArrowheads="1"/>
          </p:cNvSpPr>
          <p:nvPr/>
        </p:nvSpPr>
        <p:spPr bwMode="auto">
          <a:xfrm>
            <a:off x="0" y="4953000"/>
            <a:ext cx="16764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Text Box 13"/>
          <p:cNvSpPr txBox="1">
            <a:spLocks noChangeArrowheads="1"/>
          </p:cNvSpPr>
          <p:nvPr/>
        </p:nvSpPr>
        <p:spPr bwMode="auto">
          <a:xfrm>
            <a:off x="0" y="5334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omic Sans MS" charset="0"/>
              </a:rPr>
              <a:t>Ammonium</a:t>
            </a:r>
          </a:p>
        </p:txBody>
      </p:sp>
      <p:sp>
        <p:nvSpPr>
          <p:cNvPr id="120844" name="Line 14"/>
          <p:cNvSpPr>
            <a:spLocks noChangeShapeType="1"/>
          </p:cNvSpPr>
          <p:nvPr/>
        </p:nvSpPr>
        <p:spPr bwMode="auto">
          <a:xfrm rot="12786852" flipH="1">
            <a:off x="1676400" y="5257800"/>
            <a:ext cx="685800" cy="4445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5" name="Oval 15"/>
          <p:cNvSpPr>
            <a:spLocks noChangeArrowheads="1"/>
          </p:cNvSpPr>
          <p:nvPr/>
        </p:nvSpPr>
        <p:spPr bwMode="auto">
          <a:xfrm>
            <a:off x="2438400" y="4953000"/>
            <a:ext cx="21336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Text Box 17"/>
          <p:cNvSpPr txBox="1">
            <a:spLocks noChangeArrowheads="1"/>
          </p:cNvSpPr>
          <p:nvPr/>
        </p:nvSpPr>
        <p:spPr bwMode="auto">
          <a:xfrm>
            <a:off x="2286000" y="5181600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Comic Sans MS" charset="0"/>
              </a:rPr>
              <a:t>Nitrification by bacteria</a:t>
            </a:r>
          </a:p>
        </p:txBody>
      </p:sp>
      <p:sp>
        <p:nvSpPr>
          <p:cNvPr id="120847" name="Line 18"/>
          <p:cNvSpPr>
            <a:spLocks noChangeShapeType="1"/>
          </p:cNvSpPr>
          <p:nvPr/>
        </p:nvSpPr>
        <p:spPr bwMode="auto">
          <a:xfrm rot="12786852" flipH="1">
            <a:off x="4572000" y="5181600"/>
            <a:ext cx="820738" cy="5857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8" name="Oval 19"/>
          <p:cNvSpPr>
            <a:spLocks noChangeArrowheads="1"/>
          </p:cNvSpPr>
          <p:nvPr/>
        </p:nvSpPr>
        <p:spPr bwMode="auto">
          <a:xfrm>
            <a:off x="5410200" y="4876800"/>
            <a:ext cx="16764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Text Box 20"/>
          <p:cNvSpPr txBox="1">
            <a:spLocks noChangeArrowheads="1"/>
          </p:cNvSpPr>
          <p:nvPr/>
        </p:nvSpPr>
        <p:spPr bwMode="auto">
          <a:xfrm>
            <a:off x="5638800" y="5257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omic Sans MS" charset="0"/>
              </a:rPr>
              <a:t>Nitrites</a:t>
            </a:r>
          </a:p>
        </p:txBody>
      </p:sp>
      <p:sp>
        <p:nvSpPr>
          <p:cNvPr id="120850" name="Line 21"/>
          <p:cNvSpPr>
            <a:spLocks noChangeShapeType="1"/>
          </p:cNvSpPr>
          <p:nvPr/>
        </p:nvSpPr>
        <p:spPr bwMode="auto">
          <a:xfrm rot="12786852" flipH="1">
            <a:off x="7086600" y="5334000"/>
            <a:ext cx="522288" cy="3460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1" name="Oval 22"/>
          <p:cNvSpPr>
            <a:spLocks noChangeArrowheads="1"/>
          </p:cNvSpPr>
          <p:nvPr/>
        </p:nvSpPr>
        <p:spPr bwMode="auto">
          <a:xfrm>
            <a:off x="7696200" y="4876800"/>
            <a:ext cx="14478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Text Box 23"/>
          <p:cNvSpPr txBox="1">
            <a:spLocks noChangeArrowheads="1"/>
          </p:cNvSpPr>
          <p:nvPr/>
        </p:nvSpPr>
        <p:spPr bwMode="auto">
          <a:xfrm>
            <a:off x="7620000" y="5257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omic Sans MS" charset="0"/>
              </a:rPr>
              <a:t>Nitrates</a:t>
            </a:r>
          </a:p>
        </p:txBody>
      </p:sp>
      <p:sp>
        <p:nvSpPr>
          <p:cNvPr id="120853" name="Line 24"/>
          <p:cNvSpPr>
            <a:spLocks noChangeShapeType="1"/>
          </p:cNvSpPr>
          <p:nvPr/>
        </p:nvSpPr>
        <p:spPr bwMode="auto">
          <a:xfrm rot="6004666" flipH="1">
            <a:off x="7118350" y="3854450"/>
            <a:ext cx="1295400" cy="901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4" name="Line 25"/>
          <p:cNvSpPr>
            <a:spLocks noChangeShapeType="1"/>
          </p:cNvSpPr>
          <p:nvPr/>
        </p:nvSpPr>
        <p:spPr bwMode="auto">
          <a:xfrm rot="7398083" flipH="1">
            <a:off x="7474744" y="2664619"/>
            <a:ext cx="2365375" cy="18589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5" name="Oval 26"/>
          <p:cNvSpPr>
            <a:spLocks noChangeArrowheads="1"/>
          </p:cNvSpPr>
          <p:nvPr/>
        </p:nvSpPr>
        <p:spPr bwMode="auto">
          <a:xfrm>
            <a:off x="6629400" y="914400"/>
            <a:ext cx="25146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6" name="Text Box 27"/>
          <p:cNvSpPr txBox="1">
            <a:spLocks noChangeArrowheads="1"/>
          </p:cNvSpPr>
          <p:nvPr/>
        </p:nvSpPr>
        <p:spPr bwMode="auto">
          <a:xfrm>
            <a:off x="6781800" y="1143000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Comic Sans MS" charset="0"/>
              </a:rPr>
              <a:t>Denitrification by bacteria</a:t>
            </a:r>
          </a:p>
        </p:txBody>
      </p:sp>
      <p:sp>
        <p:nvSpPr>
          <p:cNvPr id="120857" name="Line 28"/>
          <p:cNvSpPr>
            <a:spLocks noChangeShapeType="1"/>
          </p:cNvSpPr>
          <p:nvPr/>
        </p:nvSpPr>
        <p:spPr bwMode="auto">
          <a:xfrm rot="2547377" flipH="1">
            <a:off x="5867400" y="990600"/>
            <a:ext cx="10668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8" name="Oval 29"/>
          <p:cNvSpPr>
            <a:spLocks noChangeArrowheads="1"/>
          </p:cNvSpPr>
          <p:nvPr/>
        </p:nvSpPr>
        <p:spPr bwMode="auto">
          <a:xfrm>
            <a:off x="6324600" y="2667000"/>
            <a:ext cx="1676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Text Box 31"/>
          <p:cNvSpPr txBox="1">
            <a:spLocks noChangeArrowheads="1"/>
          </p:cNvSpPr>
          <p:nvPr/>
        </p:nvSpPr>
        <p:spPr bwMode="auto">
          <a:xfrm>
            <a:off x="6477000" y="2895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omic Sans MS" charset="0"/>
              </a:rPr>
              <a:t>Plants</a:t>
            </a:r>
          </a:p>
        </p:txBody>
      </p:sp>
      <p:sp>
        <p:nvSpPr>
          <p:cNvPr id="120860" name="Line 32"/>
          <p:cNvSpPr>
            <a:spLocks noChangeShapeType="1"/>
          </p:cNvSpPr>
          <p:nvPr/>
        </p:nvSpPr>
        <p:spPr bwMode="auto">
          <a:xfrm rot="4401264" flipH="1">
            <a:off x="5983288" y="2393950"/>
            <a:ext cx="609600" cy="3683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1" name="Oval 33"/>
          <p:cNvSpPr>
            <a:spLocks noChangeArrowheads="1"/>
          </p:cNvSpPr>
          <p:nvPr/>
        </p:nvSpPr>
        <p:spPr bwMode="auto">
          <a:xfrm>
            <a:off x="4419600" y="1676400"/>
            <a:ext cx="16764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Text Box 34"/>
          <p:cNvSpPr txBox="1">
            <a:spLocks noChangeArrowheads="1"/>
          </p:cNvSpPr>
          <p:nvPr/>
        </p:nvSpPr>
        <p:spPr bwMode="auto">
          <a:xfrm>
            <a:off x="4419600" y="1905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omic Sans MS" charset="0"/>
              </a:rPr>
              <a:t>Animals</a:t>
            </a:r>
          </a:p>
        </p:txBody>
      </p:sp>
      <p:sp>
        <p:nvSpPr>
          <p:cNvPr id="120863" name="Line 35"/>
          <p:cNvSpPr>
            <a:spLocks noChangeShapeType="1"/>
          </p:cNvSpPr>
          <p:nvPr/>
        </p:nvSpPr>
        <p:spPr bwMode="auto">
          <a:xfrm rot="21061889" flipH="1">
            <a:off x="3810000" y="2362200"/>
            <a:ext cx="685800" cy="4445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4" name="Oval 36"/>
          <p:cNvSpPr>
            <a:spLocks noChangeArrowheads="1"/>
          </p:cNvSpPr>
          <p:nvPr/>
        </p:nvSpPr>
        <p:spPr bwMode="auto">
          <a:xfrm>
            <a:off x="2667000" y="2819400"/>
            <a:ext cx="20574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Text Box 38"/>
          <p:cNvSpPr txBox="1">
            <a:spLocks noChangeArrowheads="1"/>
          </p:cNvSpPr>
          <p:nvPr/>
        </p:nvSpPr>
        <p:spPr bwMode="auto">
          <a:xfrm>
            <a:off x="2590800" y="3200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omic Sans MS" charset="0"/>
              </a:rPr>
              <a:t>Decomposers</a:t>
            </a:r>
          </a:p>
        </p:txBody>
      </p:sp>
      <p:sp>
        <p:nvSpPr>
          <p:cNvPr id="120866" name="Line 39"/>
          <p:cNvSpPr>
            <a:spLocks noChangeShapeType="1"/>
          </p:cNvSpPr>
          <p:nvPr/>
        </p:nvSpPr>
        <p:spPr bwMode="auto">
          <a:xfrm rot="21061889" flipH="1">
            <a:off x="1039813" y="3819525"/>
            <a:ext cx="18288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7" name="Text Box 40"/>
          <p:cNvSpPr txBox="1">
            <a:spLocks noChangeArrowheads="1"/>
          </p:cNvSpPr>
          <p:nvPr/>
        </p:nvSpPr>
        <p:spPr bwMode="auto">
          <a:xfrm>
            <a:off x="5943600" y="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Comic Sans MS" charset="0"/>
              </a:rPr>
              <a:t>Nitrogen Cycle</a:t>
            </a:r>
          </a:p>
        </p:txBody>
      </p:sp>
    </p:spTree>
    <p:extLst>
      <p:ext uri="{BB962C8B-B14F-4D97-AF65-F5344CB8AC3E}">
        <p14:creationId xmlns:p14="http://schemas.microsoft.com/office/powerpoint/2010/main" val="30216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4" descr="ni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008000"/>
                </a:solidFill>
                <a:latin typeface="Jazz LET"/>
                <a:cs typeface="Jazz LET"/>
              </a:rPr>
              <a:t>EFFECTS OF NITROGEN OVERLOAD: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 dirty="0"/>
              <a:t>Nitrogen saturation</a:t>
            </a:r>
          </a:p>
          <a:p>
            <a:pPr marL="609600" indent="-609600">
              <a:buFontTx/>
              <a:buAutoNum type="arabicParenR"/>
            </a:pPr>
            <a:r>
              <a:rPr lang="en-US" dirty="0"/>
              <a:t>Acid precipitation</a:t>
            </a:r>
          </a:p>
          <a:p>
            <a:pPr marL="609600" indent="-609600">
              <a:buFontTx/>
              <a:buAutoNum type="arabicParenR"/>
            </a:pPr>
            <a:r>
              <a:rPr lang="en-US" dirty="0"/>
              <a:t>Eutrophication</a:t>
            </a:r>
          </a:p>
          <a:p>
            <a:pPr marL="609600" indent="-609600">
              <a:buFontTx/>
              <a:buAutoNum type="arabicParenR"/>
            </a:pPr>
            <a:r>
              <a:rPr lang="en-US" dirty="0"/>
              <a:t>Algal bloom</a:t>
            </a:r>
          </a:p>
          <a:p>
            <a:pPr marL="609600" indent="-609600">
              <a:buFontTx/>
              <a:buAutoNum type="arabicParenR"/>
            </a:pPr>
            <a:r>
              <a:rPr lang="en-US" dirty="0"/>
              <a:t>Extinction</a:t>
            </a:r>
          </a:p>
          <a:p>
            <a:pPr marL="609600" indent="-609600">
              <a:buFontTx/>
              <a:buAutoNum type="arabicParenR"/>
            </a:pPr>
            <a:endParaRPr lang="en-US" dirty="0"/>
          </a:p>
          <a:p>
            <a:pPr marL="609600" indent="-609600">
              <a:buFontTx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Jazz LET"/>
                <a:cs typeface="Jazz LET"/>
              </a:rPr>
              <a:t>Activity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Jazz LET"/>
              <a:cs typeface="Jazz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group of 4-5, students will show their understanding of the effects of nitrogen overload by creating a poster. </a:t>
            </a:r>
          </a:p>
          <a:p>
            <a:pPr marL="0" indent="0">
              <a:buNone/>
            </a:pPr>
            <a:r>
              <a:rPr lang="en-US" dirty="0" smtClean="0"/>
              <a:t>Materials : colored pens, pictures, cardboard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In the poster:</a:t>
            </a:r>
          </a:p>
          <a:p>
            <a:r>
              <a:rPr lang="en-US" dirty="0" smtClean="0"/>
              <a:t>- scientific facts</a:t>
            </a:r>
          </a:p>
          <a:p>
            <a:r>
              <a:rPr lang="en-US" dirty="0" smtClean="0"/>
              <a:t>- cause</a:t>
            </a:r>
          </a:p>
          <a:p>
            <a:r>
              <a:rPr lang="en-US" dirty="0" smtClean="0"/>
              <a:t>- effects (in relatio</a:t>
            </a:r>
            <a:r>
              <a:rPr lang="en-US" dirty="0" smtClean="0"/>
              <a:t>n to environment &amp; food chain)</a:t>
            </a:r>
            <a:endParaRPr lang="en-US" dirty="0" smtClean="0"/>
          </a:p>
          <a:p>
            <a:r>
              <a:rPr lang="en-US" dirty="0" smtClean="0"/>
              <a:t>- 3 remedies / possible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Biosphere 2 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bio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 descr="tucson_az_biospher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8000"/>
                </a:solidFill>
              </a:rPr>
              <a:t>SUSTAINING LIFE: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Two key factors that sustain life: </a:t>
            </a:r>
          </a:p>
          <a:p>
            <a:pPr marL="609600" indent="-609600">
              <a:buFontTx/>
              <a:buNone/>
            </a:pPr>
            <a:r>
              <a:rPr lang="en-US" dirty="0"/>
              <a:t>1) ENERGY FROM THE SUN</a:t>
            </a:r>
          </a:p>
          <a:p>
            <a:pPr marL="609600" indent="-609600">
              <a:buFontTx/>
              <a:buNone/>
            </a:pPr>
            <a:r>
              <a:rPr lang="en-US" dirty="0"/>
              <a:t>2) NUTRIENTS</a:t>
            </a:r>
          </a:p>
          <a:p>
            <a:pPr marL="609600" indent="-609600">
              <a:buFontTx/>
              <a:buNone/>
            </a:pPr>
            <a:endParaRPr lang="en-US" dirty="0"/>
          </a:p>
          <a:p>
            <a:pPr marL="609600" indent="-609600">
              <a:buFontTx/>
              <a:buNone/>
            </a:pPr>
            <a:r>
              <a:rPr lang="en-US" dirty="0"/>
              <a:t>CLOSED SYSTEM</a:t>
            </a:r>
          </a:p>
          <a:p>
            <a:pPr marL="609600" indent="-609600">
              <a:buFontTx/>
              <a:buNone/>
            </a:pPr>
            <a:r>
              <a:rPr lang="en-US" dirty="0"/>
              <a:t>- There is a little or no input of new materials from outside the system</a:t>
            </a:r>
          </a:p>
        </p:txBody>
      </p:sp>
    </p:spTree>
    <p:extLst>
      <p:ext uri="{BB962C8B-B14F-4D97-AF65-F5344CB8AC3E}">
        <p14:creationId xmlns:p14="http://schemas.microsoft.com/office/powerpoint/2010/main" val="30596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2" name="Picture 4" descr="blue_marble_globe_west_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713" y="-827088"/>
            <a:ext cx="10641013" cy="85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closed_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iga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Origami.thmx</Template>
  <TotalTime>2412</TotalTime>
  <Words>876</Words>
  <Application>Microsoft Macintosh PowerPoint</Application>
  <PresentationFormat>On-screen Show (4:3)</PresentationFormat>
  <Paragraphs>135</Paragraphs>
  <Slides>35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Origami</vt:lpstr>
      <vt:lpstr>Õº±Ì</vt:lpstr>
      <vt:lpstr>ECOLOGY</vt:lpstr>
      <vt:lpstr>CYCLES OF LIFE</vt:lpstr>
      <vt:lpstr>Students are expected to:</vt:lpstr>
      <vt:lpstr>PowerPoint Presentation</vt:lpstr>
      <vt:lpstr>PowerPoint Presentation</vt:lpstr>
      <vt:lpstr>PowerPoint Presentation</vt:lpstr>
      <vt:lpstr>SUSTAINING LIFE:</vt:lpstr>
      <vt:lpstr>PowerPoint Presentation</vt:lpstr>
      <vt:lpstr>PowerPoint Presentation</vt:lpstr>
      <vt:lpstr>PowerPoint Presentation</vt:lpstr>
      <vt:lpstr>SUSTAINING LIFE</vt:lpstr>
      <vt:lpstr>NUTRIENT CYCLES</vt:lpstr>
      <vt:lpstr>Parts of Nutrient Cycle:</vt:lpstr>
      <vt:lpstr>PowerPoint Presentation</vt:lpstr>
      <vt:lpstr>1. Carbon Cycle</vt:lpstr>
      <vt:lpstr>PowerPoint Presentation</vt:lpstr>
      <vt:lpstr>Composition of the body:</vt:lpstr>
      <vt:lpstr>PowerPoint Presentation</vt:lpstr>
      <vt:lpstr>PowerPoint Presentation</vt:lpstr>
      <vt:lpstr>PowerPoint Presentation</vt:lpstr>
      <vt:lpstr>PowerPoint Presentation</vt:lpstr>
      <vt:lpstr>2. nitrogen Cycle</vt:lpstr>
      <vt:lpstr>Nitrogen-fixing bacteria </vt:lpstr>
      <vt:lpstr>Nitrogen-fixing bacteria </vt:lpstr>
      <vt:lpstr>PowerPoint Presentation</vt:lpstr>
      <vt:lpstr>Four processes participate in the cycling of nitrogen through the biosphere:</vt:lpstr>
      <vt:lpstr>PowerPoint Presentation</vt:lpstr>
      <vt:lpstr>NITROGEN FIXATION</vt:lpstr>
      <vt:lpstr>DECAY</vt:lpstr>
      <vt:lpstr>N I T R I F I C A T I O N</vt:lpstr>
      <vt:lpstr>D E N I T R I F I C A T I O N</vt:lpstr>
      <vt:lpstr>PowerPoint Presentation</vt:lpstr>
      <vt:lpstr>PowerPoint Presentation</vt:lpstr>
      <vt:lpstr>EFFECTS OF NITROGEN OVERLOAD:</vt:lpstr>
      <vt:lpstr>Activity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mac apple</dc:creator>
  <cp:lastModifiedBy>mac apple</cp:lastModifiedBy>
  <cp:revision>15</cp:revision>
  <dcterms:created xsi:type="dcterms:W3CDTF">2013-02-25T12:58:46Z</dcterms:created>
  <dcterms:modified xsi:type="dcterms:W3CDTF">2013-04-27T03:18:36Z</dcterms:modified>
</cp:coreProperties>
</file>