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9"/>
  </p:notesMasterIdLst>
  <p:sldIdLst>
    <p:sldId id="256" r:id="rId2"/>
    <p:sldId id="257" r:id="rId3"/>
    <p:sldId id="258" r:id="rId4"/>
    <p:sldId id="309" r:id="rId5"/>
    <p:sldId id="261" r:id="rId6"/>
    <p:sldId id="302" r:id="rId7"/>
    <p:sldId id="262" r:id="rId8"/>
    <p:sldId id="259" r:id="rId9"/>
    <p:sldId id="260" r:id="rId10"/>
    <p:sldId id="263" r:id="rId11"/>
    <p:sldId id="264" r:id="rId12"/>
    <p:sldId id="265" r:id="rId13"/>
    <p:sldId id="267" r:id="rId14"/>
    <p:sldId id="285" r:id="rId15"/>
    <p:sldId id="268" r:id="rId16"/>
    <p:sldId id="270" r:id="rId17"/>
    <p:sldId id="271" r:id="rId18"/>
    <p:sldId id="273" r:id="rId19"/>
    <p:sldId id="286" r:id="rId20"/>
    <p:sldId id="294" r:id="rId21"/>
    <p:sldId id="295" r:id="rId22"/>
    <p:sldId id="296" r:id="rId23"/>
    <p:sldId id="298" r:id="rId24"/>
    <p:sldId id="299" r:id="rId25"/>
    <p:sldId id="300" r:id="rId26"/>
    <p:sldId id="301" r:id="rId27"/>
    <p:sldId id="289" r:id="rId28"/>
    <p:sldId id="304" r:id="rId29"/>
    <p:sldId id="287" r:id="rId30"/>
    <p:sldId id="305" r:id="rId31"/>
    <p:sldId id="290" r:id="rId32"/>
    <p:sldId id="291" r:id="rId33"/>
    <p:sldId id="292" r:id="rId34"/>
    <p:sldId id="293" r:id="rId35"/>
    <p:sldId id="306" r:id="rId36"/>
    <p:sldId id="307" r:id="rId37"/>
    <p:sldId id="308"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2" d="100"/>
          <a:sy n="92" d="100"/>
        </p:scale>
        <p:origin x="-157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D337ED-0784-B948-96BE-1D5838E8422C}" type="datetimeFigureOut">
              <a:rPr lang="en-US" smtClean="0"/>
              <a:t>3/4/13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FA2073-0FBE-9849-837E-7A0E0328ACFA}" type="slidenum">
              <a:rPr lang="en-US" smtClean="0"/>
              <a:t>‹#›</a:t>
            </a:fld>
            <a:endParaRPr lang="en-US"/>
          </a:p>
        </p:txBody>
      </p:sp>
    </p:spTree>
    <p:extLst>
      <p:ext uri="{BB962C8B-B14F-4D97-AF65-F5344CB8AC3E}">
        <p14:creationId xmlns:p14="http://schemas.microsoft.com/office/powerpoint/2010/main" val="29496022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9EA9B76-98A3-C54A-AF2A-695B57105FD1}" type="slidenum">
              <a:rPr lang="en-US"/>
              <a:pPr eaLnBrk="1" hangingPunct="1"/>
              <a:t>12</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NOTE:  As a reaction proceeds, it tends to slow down.</a:t>
            </a:r>
          </a:p>
          <a:p>
            <a:endParaRPr lang="en-US" dirty="0"/>
          </a:p>
        </p:txBody>
      </p:sp>
      <p:sp>
        <p:nvSpPr>
          <p:cNvPr id="4" name="Slide Number Placeholder 3"/>
          <p:cNvSpPr>
            <a:spLocks noGrp="1"/>
          </p:cNvSpPr>
          <p:nvPr>
            <p:ph type="sldNum" sz="quarter" idx="10"/>
          </p:nvPr>
        </p:nvSpPr>
        <p:spPr/>
        <p:txBody>
          <a:bodyPr/>
          <a:lstStyle/>
          <a:p>
            <a:fld id="{8DFA2073-0FBE-9849-837E-7A0E0328ACFA}" type="slidenum">
              <a:rPr lang="en-US" smtClean="0"/>
              <a:t>13</a:t>
            </a:fld>
            <a:endParaRPr lang="en-US"/>
          </a:p>
        </p:txBody>
      </p:sp>
    </p:spTree>
    <p:extLst>
      <p:ext uri="{BB962C8B-B14F-4D97-AF65-F5344CB8AC3E}">
        <p14:creationId xmlns:p14="http://schemas.microsoft.com/office/powerpoint/2010/main" val="2289537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712707B0-1002-AF4B-94B2-8198949B4E43}" type="slidenum">
              <a:rPr lang="en-US" sz="1200"/>
              <a:pPr algn="r" eaLnBrk="1" hangingPunct="1"/>
              <a:t>16</a:t>
            </a:fld>
            <a:endParaRPr 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7089197E-3159-5649-A2AA-1C88E44C46AF}" type="slidenum">
              <a:rPr lang="en-US" sz="1200"/>
              <a:pPr algn="r" eaLnBrk="1" hangingPunct="1"/>
              <a:t>22</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96DCAC26-0897-4449-9DFF-F2B0639F753F}" type="slidenum">
              <a:rPr lang="en-US" sz="1200"/>
              <a:pPr algn="r" eaLnBrk="1" hangingPunct="1"/>
              <a:t>33</a:t>
            </a:fld>
            <a:endParaRPr 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r>
              <a:rPr lang="en-US">
                <a:ea typeface="ＭＳ Ｐゴシック" charset="0"/>
                <a:cs typeface="ＭＳ Ｐゴシック" charset="0"/>
              </a:rPr>
              <a:t>Image source: MHR, </a:t>
            </a:r>
            <a:r>
              <a:rPr lang="en-US" i="1">
                <a:ea typeface="ＭＳ Ｐゴシック" charset="0"/>
                <a:cs typeface="ＭＳ Ｐゴシック" charset="0"/>
              </a:rPr>
              <a:t>Chemistry 12</a:t>
            </a:r>
            <a:r>
              <a:rPr lang="en-US">
                <a:ea typeface="ＭＳ Ｐゴシック" charset="0"/>
                <a:cs typeface="ＭＳ Ｐゴシック" charset="0"/>
              </a:rPr>
              <a:t> © 2011. ISBN 07-106010-3; page 374</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r>
              <a:rPr lang="en-US">
                <a:ea typeface="ＭＳ Ｐゴシック" charset="0"/>
                <a:cs typeface="ＭＳ Ｐゴシック" charset="0"/>
              </a:rPr>
              <a:t>Image source: MHR, </a:t>
            </a:r>
            <a:r>
              <a:rPr lang="en-US" i="1">
                <a:ea typeface="ＭＳ Ｐゴシック" charset="0"/>
                <a:cs typeface="ＭＳ Ｐゴシック" charset="0"/>
              </a:rPr>
              <a:t>Chemistry 12</a:t>
            </a:r>
            <a:r>
              <a:rPr lang="en-US">
                <a:ea typeface="ＭＳ Ｐゴシック" charset="0"/>
                <a:cs typeface="ＭＳ Ｐゴシック" charset="0"/>
              </a:rPr>
              <a:t> © 2011. ISBN 07-106010-3; page 375</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a:p>
            <a:endParaRPr lang="en-US">
              <a:latin typeface="Times New Roman" charset="0"/>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7017FEAA-5E6C-244B-B857-7D675459CA07}" type="datetimeFigureOut">
              <a:rPr lang="en-US" smtClean="0"/>
              <a:t>3/4/13</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1D7FC5CB-EBC4-2B46-94D4-68D3D067E0E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7017FEAA-5E6C-244B-B857-7D675459CA07}" type="datetimeFigureOut">
              <a:rPr lang="en-US" smtClean="0"/>
              <a:t>3/4/13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FC5CB-EBC4-2B46-94D4-68D3D067E0E2}"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017FEAA-5E6C-244B-B857-7D675459CA07}" type="datetimeFigureOut">
              <a:rPr lang="en-US" smtClean="0"/>
              <a:t>3/4/13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FC5CB-EBC4-2B46-94D4-68D3D067E0E2}"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017FEAA-5E6C-244B-B857-7D675459CA07}" type="datetimeFigureOut">
              <a:rPr lang="en-US" smtClean="0"/>
              <a:t>3/4/13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FC5CB-EBC4-2B46-94D4-68D3D067E0E2}"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7FEAA-5E6C-244B-B857-7D675459CA07}" type="datetimeFigureOut">
              <a:rPr lang="en-US" smtClean="0"/>
              <a:t>3/4/13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FC5CB-EBC4-2B46-94D4-68D3D067E0E2}"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17FEAA-5E6C-244B-B857-7D675459CA07}" type="datetimeFigureOut">
              <a:rPr lang="en-US" smtClean="0"/>
              <a:t>3/4/13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FC5CB-EBC4-2B46-94D4-68D3D067E0E2}"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17FEAA-5E6C-244B-B857-7D675459CA07}" type="datetimeFigureOut">
              <a:rPr lang="en-US" smtClean="0"/>
              <a:t>3/4/13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FC5CB-EBC4-2B46-94D4-68D3D067E0E2}"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17FEAA-5E6C-244B-B857-7D675459CA07}" type="datetimeFigureOut">
              <a:rPr lang="en-US" smtClean="0"/>
              <a:t>3/4/13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FC5CB-EBC4-2B46-94D4-68D3D067E0E2}"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17FEAA-5E6C-244B-B857-7D675459CA07}" type="datetimeFigureOut">
              <a:rPr lang="en-US" smtClean="0"/>
              <a:t>3/4/13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FC5CB-EBC4-2B46-94D4-68D3D067E0E2}"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17FEAA-5E6C-244B-B857-7D675459CA07}" type="datetimeFigureOut">
              <a:rPr lang="en-US" smtClean="0"/>
              <a:t>3/4/13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FC5CB-EBC4-2B46-94D4-68D3D067E0E2}"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17FEAA-5E6C-244B-B857-7D675459CA07}" type="datetimeFigureOut">
              <a:rPr lang="en-US" smtClean="0"/>
              <a:t>3/4/13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FC5CB-EBC4-2B46-94D4-68D3D067E0E2}"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17FEAA-5E6C-244B-B857-7D675459CA07}" type="datetimeFigureOut">
              <a:rPr lang="en-US" smtClean="0"/>
              <a:t>3/4/13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FC5CB-EBC4-2B46-94D4-68D3D067E0E2}"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17FEAA-5E6C-244B-B857-7D675459CA07}" type="datetimeFigureOut">
              <a:rPr lang="en-US" smtClean="0"/>
              <a:t>3/4/13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FC5CB-EBC4-2B46-94D4-68D3D067E0E2}"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7017FEAA-5E6C-244B-B857-7D675459CA07}" type="datetimeFigureOut">
              <a:rPr lang="en-US" smtClean="0"/>
              <a:t>3/4/13</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1D7FC5CB-EBC4-2B46-94D4-68D3D067E0E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7017FEAA-5E6C-244B-B857-7D675459CA07}" type="datetimeFigureOut">
              <a:rPr lang="en-US" smtClean="0"/>
              <a:t>3/4/13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FC5CB-EBC4-2B46-94D4-68D3D067E0E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17FEAA-5E6C-244B-B857-7D675459CA07}" type="datetimeFigureOut">
              <a:rPr lang="en-US" smtClean="0"/>
              <a:t>3/4/13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FC5CB-EBC4-2B46-94D4-68D3D067E0E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17FEAA-5E6C-244B-B857-7D675459CA07}" type="datetimeFigureOut">
              <a:rPr lang="en-US" smtClean="0"/>
              <a:t>3/4/13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FC5CB-EBC4-2B46-94D4-68D3D067E0E2}"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017FEAA-5E6C-244B-B857-7D675459CA07}" type="datetimeFigureOut">
              <a:rPr lang="en-US" smtClean="0"/>
              <a:t>3/4/13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FC5CB-EBC4-2B46-94D4-68D3D067E0E2}"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017FEAA-5E6C-244B-B857-7D675459CA07}" type="datetimeFigureOut">
              <a:rPr lang="en-US" smtClean="0"/>
              <a:t>3/4/13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FC5CB-EBC4-2B46-94D4-68D3D067E0E2}"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017FEAA-5E6C-244B-B857-7D675459CA07}" type="datetimeFigureOut">
              <a:rPr lang="en-US" smtClean="0"/>
              <a:t>3/4/13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FC5CB-EBC4-2B46-94D4-68D3D067E0E2}"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7017FEAA-5E6C-244B-B857-7D675459CA07}" type="datetimeFigureOut">
              <a:rPr lang="en-US" smtClean="0"/>
              <a:t>3/4/13</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1D7FC5CB-EBC4-2B46-94D4-68D3D067E0E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tags" Target="../tags/tag2.xml"/><Relationship Id="rId2" Type="http://schemas.openxmlformats.org/officeDocument/2006/relationships/tags" Target="../tags/tag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13.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13.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13.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13.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tags" Target="../tags/tag8.xml"/><Relationship Id="rId2" Type="http://schemas.openxmlformats.org/officeDocument/2006/relationships/tags" Target="../tags/tag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3" Type="http://schemas.openxmlformats.org/officeDocument/2006/relationships/slide" Target="slide23.xml"/><Relationship Id="rId4" Type="http://schemas.openxmlformats.org/officeDocument/2006/relationships/image" Target="../media/image21.png"/><Relationship Id="rId1" Type="http://schemas.openxmlformats.org/officeDocument/2006/relationships/tags" Target="../tags/tag10.xml"/><Relationship Id="rId2"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13.xml"/><Relationship Id="rId3"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wmf"/><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6.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Rate of Reaction</a:t>
            </a:r>
            <a:endParaRPr lang="en-US" dirty="0"/>
          </a:p>
        </p:txBody>
      </p:sp>
      <p:sp>
        <p:nvSpPr>
          <p:cNvPr id="3" name="Subtitle 2"/>
          <p:cNvSpPr>
            <a:spLocks noGrp="1"/>
          </p:cNvSpPr>
          <p:nvPr>
            <p:ph type="subTitle" idx="1"/>
          </p:nvPr>
        </p:nvSpPr>
        <p:spPr/>
        <p:txBody>
          <a:bodyPr>
            <a:noAutofit/>
          </a:bodyPr>
          <a:lstStyle/>
          <a:p>
            <a:r>
              <a:rPr lang="en-US" sz="1200" dirty="0" smtClean="0"/>
              <a:t>Chemistry 10</a:t>
            </a:r>
          </a:p>
          <a:p>
            <a:endParaRPr lang="en-US" sz="1200" dirty="0"/>
          </a:p>
          <a:p>
            <a:endParaRPr lang="en-US" sz="1200" dirty="0" smtClean="0"/>
          </a:p>
          <a:p>
            <a:r>
              <a:rPr lang="en-US" sz="1200" dirty="0" smtClean="0"/>
              <a:t>Ms. </a:t>
            </a:r>
            <a:r>
              <a:rPr lang="en-US" sz="1200" dirty="0" err="1" smtClean="0"/>
              <a:t>Albarico</a:t>
            </a:r>
            <a:endParaRPr lang="en-US" sz="1200" dirty="0"/>
          </a:p>
        </p:txBody>
      </p:sp>
    </p:spTree>
    <p:extLst>
      <p:ext uri="{BB962C8B-B14F-4D97-AF65-F5344CB8AC3E}">
        <p14:creationId xmlns:p14="http://schemas.microsoft.com/office/powerpoint/2010/main" val="33466489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CONCENTRATION</a:t>
            </a:r>
            <a:endParaRPr lang="en-US" dirty="0"/>
          </a:p>
        </p:txBody>
      </p:sp>
      <p:sp>
        <p:nvSpPr>
          <p:cNvPr id="4" name="Text Placeholder 3"/>
          <p:cNvSpPr>
            <a:spLocks noGrp="1"/>
          </p:cNvSpPr>
          <p:nvPr>
            <p:ph type="body" sz="half" idx="2"/>
          </p:nvPr>
        </p:nvSpPr>
        <p:spPr/>
        <p:txBody>
          <a:bodyPr/>
          <a:lstStyle/>
          <a:p>
            <a:r>
              <a:rPr lang="en-US" dirty="0" smtClean="0"/>
              <a:t>Factors that Affect Rate of Reaction</a:t>
            </a:r>
            <a:endParaRPr lang="en-US" dirty="0"/>
          </a:p>
        </p:txBody>
      </p:sp>
      <p:sp>
        <p:nvSpPr>
          <p:cNvPr id="7" name="Rectangle 6"/>
          <p:cNvSpPr/>
          <p:nvPr/>
        </p:nvSpPr>
        <p:spPr>
          <a:xfrm>
            <a:off x="1995880" y="986337"/>
            <a:ext cx="5194767" cy="2677656"/>
          </a:xfrm>
          <a:prstGeom prst="rect">
            <a:avLst/>
          </a:prstGeom>
        </p:spPr>
        <p:txBody>
          <a:bodyPr wrap="square">
            <a:spAutoFit/>
          </a:bodyPr>
          <a:lstStyle/>
          <a:p>
            <a:pPr marL="365760" indent="-283464" fontAlgn="auto">
              <a:spcAft>
                <a:spcPts val="0"/>
              </a:spcAft>
              <a:buFontTx/>
              <a:buNone/>
              <a:defRPr/>
            </a:pPr>
            <a:r>
              <a:rPr lang="en-US" sz="2400" dirty="0"/>
              <a:t>The greater the number of particles the greater the number of total collisions.  Since the total number of collisions has </a:t>
            </a:r>
            <a:r>
              <a:rPr lang="en-US" sz="2400" dirty="0" smtClean="0"/>
              <a:t>increased, </a:t>
            </a:r>
            <a:r>
              <a:rPr lang="en-US" sz="2400" dirty="0"/>
              <a:t>the number of effective will also increase therefore the rate of the reaction will increase.  </a:t>
            </a:r>
          </a:p>
          <a:p>
            <a:pPr marL="365760" indent="-283464" fontAlgn="auto">
              <a:spcAft>
                <a:spcPts val="0"/>
              </a:spcAft>
              <a:buFontTx/>
              <a:buNone/>
              <a:defRPr/>
            </a:pPr>
            <a:r>
              <a:rPr lang="en-US" sz="2400" dirty="0"/>
              <a:t>	</a:t>
            </a:r>
          </a:p>
        </p:txBody>
      </p:sp>
    </p:spTree>
    <p:extLst>
      <p:ext uri="{BB962C8B-B14F-4D97-AF65-F5344CB8AC3E}">
        <p14:creationId xmlns:p14="http://schemas.microsoft.com/office/powerpoint/2010/main" val="18452635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3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5"/>
          <p:cNvSpPr txBox="1">
            <a:spLocks noChangeArrowheads="1"/>
          </p:cNvSpPr>
          <p:nvPr/>
        </p:nvSpPr>
        <p:spPr bwMode="auto">
          <a:xfrm>
            <a:off x="395288" y="482645"/>
            <a:ext cx="82089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IE"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Increasing concentration increases the </a:t>
            </a:r>
            <a:r>
              <a:rPr lang="en-IE"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rate of the chemical reaction.</a:t>
            </a:r>
            <a:endPar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ndParaRPr>
          </a:p>
        </p:txBody>
      </p:sp>
      <p:pic>
        <p:nvPicPr>
          <p:cNvPr id="4097" name="FOfficeDoc1"/>
          <p:cNvPicPr preferRelativeResize="0">
            <a:picLocks noChangeAspect="1" noChangeArrowheads="1" noChangeShapeType="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79388" y="3213100"/>
            <a:ext cx="4248150" cy="3473450"/>
          </a:xfrm>
          <a:prstGeom prst="rect">
            <a:avLst/>
          </a:prstGeom>
          <a:noFill/>
          <a:ln>
            <a:noFill/>
          </a:ln>
          <a:extLst>
            <a:ext uri="{91240B29-F687-4f45-9708-019B960494DF}">
              <a14:hiddenLine xmlns:a14="http://schemas.microsoft.com/office/drawing/2010/main" w="9525">
                <a:noFill/>
                <a:miter lim="800000"/>
                <a:headEnd/>
                <a:tailEnd/>
              </a14:hiddenLine>
            </a:ext>
          </a:extLst>
        </p:spPr>
      </p:pic>
      <p:pic>
        <p:nvPicPr>
          <p:cNvPr id="4098" name="FOfficeDoc2"/>
          <p:cNvPicPr preferRelativeResize="0">
            <a:picLocks noChangeAspect="1" noChangeArrowheads="1" noChangeShapeType="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4643438" y="3213100"/>
            <a:ext cx="4249737" cy="3475038"/>
          </a:xfrm>
          <a:prstGeom prst="rect">
            <a:avLst/>
          </a:prstGeom>
          <a:noFill/>
          <a:ln>
            <a:noFill/>
          </a:ln>
          <a:extLst>
            <a:ext uri="{91240B29-F687-4f45-9708-019B960494DF}">
              <a14:hiddenLine xmlns:a14="http://schemas.microsoft.com/office/drawing/2010/main" w="9525">
                <a:noFill/>
                <a:miter lim="800000"/>
                <a:headEnd/>
                <a:tailEnd/>
              </a14:hiddenLine>
            </a:ext>
          </a:extLst>
        </p:spPr>
      </p:pic>
    </p:spTree>
    <p:extLst>
      <p:ext uri="{BB962C8B-B14F-4D97-AF65-F5344CB8AC3E}">
        <p14:creationId xmlns:p14="http://schemas.microsoft.com/office/powerpoint/2010/main" val="264776325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subTitle" idx="1"/>
          </p:nvPr>
        </p:nvSpPr>
        <p:spPr>
          <a:xfrm>
            <a:off x="0" y="4149725"/>
            <a:ext cx="8964613" cy="1752600"/>
          </a:xfrm>
        </p:spPr>
        <p:txBody>
          <a:bodyPr/>
          <a:lstStyle/>
          <a:p>
            <a:pPr eaLnBrk="1" hangingPunct="1"/>
            <a:r>
              <a:rPr lang="en-IE" dirty="0">
                <a:solidFill>
                  <a:schemeClr val="bg1"/>
                </a:solidFill>
                <a:latin typeface="Arial" charset="0"/>
              </a:rPr>
              <a:t>The formation of a  </a:t>
            </a:r>
            <a:r>
              <a:rPr lang="en-IE" b="1" dirty="0">
                <a:solidFill>
                  <a:srgbClr val="FFFF00"/>
                </a:solidFill>
                <a:latin typeface="Arial" charset="0"/>
              </a:rPr>
              <a:t>pale yellow precipitate of sulphur</a:t>
            </a:r>
            <a:r>
              <a:rPr lang="en-IE" dirty="0">
                <a:solidFill>
                  <a:schemeClr val="bg1"/>
                </a:solidFill>
                <a:latin typeface="Arial" charset="0"/>
              </a:rPr>
              <a:t> can be used to monitor the progress of the </a:t>
            </a:r>
            <a:r>
              <a:rPr lang="en-IE" dirty="0" smtClean="0">
                <a:solidFill>
                  <a:schemeClr val="bg1"/>
                </a:solidFill>
                <a:latin typeface="Arial" charset="0"/>
              </a:rPr>
              <a:t>reaction.</a:t>
            </a:r>
            <a:endParaRPr lang="en-US" dirty="0">
              <a:solidFill>
                <a:schemeClr val="bg1"/>
              </a:solidFill>
              <a:latin typeface="Arial" charset="0"/>
            </a:endParaRPr>
          </a:p>
        </p:txBody>
      </p:sp>
      <p:sp>
        <p:nvSpPr>
          <p:cNvPr id="12292" name="Text Box 4"/>
          <p:cNvSpPr txBox="1">
            <a:spLocks noChangeArrowheads="1"/>
          </p:cNvSpPr>
          <p:nvPr/>
        </p:nvSpPr>
        <p:spPr bwMode="auto">
          <a:xfrm>
            <a:off x="98425" y="2781300"/>
            <a:ext cx="9048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dirty="0">
                <a:solidFill>
                  <a:schemeClr val="bg1"/>
                </a:solidFill>
              </a:rPr>
              <a:t>HCl</a:t>
            </a:r>
            <a:endParaRPr lang="en-US" sz="3200" baseline="-25000" dirty="0">
              <a:solidFill>
                <a:schemeClr val="bg1"/>
              </a:solidFill>
            </a:endParaRPr>
          </a:p>
        </p:txBody>
      </p:sp>
      <p:sp>
        <p:nvSpPr>
          <p:cNvPr id="12293" name="Text Box 5"/>
          <p:cNvSpPr txBox="1">
            <a:spLocks noChangeArrowheads="1"/>
          </p:cNvSpPr>
          <p:nvPr/>
        </p:nvSpPr>
        <p:spPr bwMode="auto">
          <a:xfrm>
            <a:off x="1455738" y="2781300"/>
            <a:ext cx="20161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dirty="0">
                <a:solidFill>
                  <a:schemeClr val="bg1"/>
                </a:solidFill>
              </a:rPr>
              <a:t>Na</a:t>
            </a:r>
            <a:r>
              <a:rPr lang="en-IE" sz="3200" baseline="-25000" dirty="0">
                <a:solidFill>
                  <a:schemeClr val="bg1"/>
                </a:solidFill>
              </a:rPr>
              <a:t>2</a:t>
            </a:r>
            <a:r>
              <a:rPr lang="en-IE" sz="3200" dirty="0">
                <a:solidFill>
                  <a:schemeClr val="bg1"/>
                </a:solidFill>
              </a:rPr>
              <a:t>S</a:t>
            </a:r>
            <a:r>
              <a:rPr lang="en-IE" sz="3200" baseline="-25000" dirty="0">
                <a:solidFill>
                  <a:schemeClr val="bg1"/>
                </a:solidFill>
              </a:rPr>
              <a:t>2</a:t>
            </a:r>
            <a:r>
              <a:rPr lang="en-IE" sz="3200" dirty="0">
                <a:solidFill>
                  <a:schemeClr val="bg1"/>
                </a:solidFill>
              </a:rPr>
              <a:t>O</a:t>
            </a:r>
            <a:r>
              <a:rPr lang="en-IE" sz="3200" baseline="-25000" dirty="0">
                <a:solidFill>
                  <a:schemeClr val="bg1"/>
                </a:solidFill>
              </a:rPr>
              <a:t>3</a:t>
            </a:r>
            <a:endParaRPr lang="en-US" sz="3200" baseline="-25000" dirty="0">
              <a:solidFill>
                <a:schemeClr val="bg1"/>
              </a:solidFill>
            </a:endParaRPr>
          </a:p>
        </p:txBody>
      </p:sp>
      <p:sp>
        <p:nvSpPr>
          <p:cNvPr id="12294" name="Text Box 6"/>
          <p:cNvSpPr txBox="1">
            <a:spLocks noChangeArrowheads="1"/>
          </p:cNvSpPr>
          <p:nvPr/>
        </p:nvSpPr>
        <p:spPr bwMode="auto">
          <a:xfrm>
            <a:off x="7123113" y="2795588"/>
            <a:ext cx="10810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a:solidFill>
                  <a:schemeClr val="bg1"/>
                </a:solidFill>
              </a:rPr>
              <a:t>H</a:t>
            </a:r>
            <a:r>
              <a:rPr lang="en-IE" sz="3200" baseline="-25000">
                <a:solidFill>
                  <a:schemeClr val="bg1"/>
                </a:solidFill>
              </a:rPr>
              <a:t>2</a:t>
            </a:r>
            <a:r>
              <a:rPr lang="en-IE" sz="3200">
                <a:solidFill>
                  <a:schemeClr val="bg1"/>
                </a:solidFill>
              </a:rPr>
              <a:t>O</a:t>
            </a:r>
            <a:endParaRPr lang="en-US" sz="3200">
              <a:solidFill>
                <a:schemeClr val="bg1"/>
              </a:solidFill>
            </a:endParaRPr>
          </a:p>
        </p:txBody>
      </p:sp>
      <p:sp>
        <p:nvSpPr>
          <p:cNvPr id="12295" name="Text Box 7"/>
          <p:cNvSpPr txBox="1">
            <a:spLocks noChangeArrowheads="1"/>
          </p:cNvSpPr>
          <p:nvPr/>
        </p:nvSpPr>
        <p:spPr bwMode="auto">
          <a:xfrm>
            <a:off x="6646863" y="2781300"/>
            <a:ext cx="504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a:solidFill>
                  <a:schemeClr val="bg1"/>
                </a:solidFill>
              </a:rPr>
              <a:t>+</a:t>
            </a:r>
            <a:endParaRPr lang="en-US" sz="3200" baseline="-25000">
              <a:solidFill>
                <a:schemeClr val="bg1"/>
              </a:solidFill>
            </a:endParaRPr>
          </a:p>
        </p:txBody>
      </p:sp>
      <p:sp>
        <p:nvSpPr>
          <p:cNvPr id="12297" name="Line 9"/>
          <p:cNvSpPr>
            <a:spLocks noChangeShapeType="1"/>
          </p:cNvSpPr>
          <p:nvPr/>
        </p:nvSpPr>
        <p:spPr bwMode="auto">
          <a:xfrm>
            <a:off x="3192463" y="3068638"/>
            <a:ext cx="889000" cy="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8" name="Text Box 10"/>
          <p:cNvSpPr txBox="1">
            <a:spLocks noChangeArrowheads="1"/>
          </p:cNvSpPr>
          <p:nvPr/>
        </p:nvSpPr>
        <p:spPr bwMode="auto">
          <a:xfrm>
            <a:off x="4164013" y="2752725"/>
            <a:ext cx="11287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a:solidFill>
                  <a:schemeClr val="bg1"/>
                </a:solidFill>
              </a:rPr>
              <a:t>NaCl</a:t>
            </a:r>
            <a:endParaRPr lang="en-US" sz="3200" baseline="-25000">
              <a:solidFill>
                <a:schemeClr val="bg1"/>
              </a:solidFill>
            </a:endParaRPr>
          </a:p>
        </p:txBody>
      </p:sp>
      <p:sp>
        <p:nvSpPr>
          <p:cNvPr id="8201" name="Text Box 15"/>
          <p:cNvSpPr txBox="1">
            <a:spLocks noChangeArrowheads="1"/>
          </p:cNvSpPr>
          <p:nvPr/>
        </p:nvSpPr>
        <p:spPr bwMode="auto">
          <a:xfrm>
            <a:off x="684213" y="476250"/>
            <a:ext cx="712787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spcBef>
                <a:spcPct val="50000"/>
              </a:spcBef>
            </a:pPr>
            <a:r>
              <a:rPr lang="en-IE" sz="4000" dirty="0">
                <a:solidFill>
                  <a:schemeClr val="bg2">
                    <a:lumMod val="75000"/>
                  </a:schemeClr>
                </a:solidFill>
              </a:rPr>
              <a:t>T</a:t>
            </a:r>
            <a:r>
              <a:rPr lang="en-IE" sz="4000" dirty="0" smtClean="0">
                <a:solidFill>
                  <a:schemeClr val="bg2">
                    <a:lumMod val="75000"/>
                  </a:schemeClr>
                </a:solidFill>
              </a:rPr>
              <a:t>he </a:t>
            </a:r>
            <a:r>
              <a:rPr lang="en-IE" sz="4000" dirty="0">
                <a:solidFill>
                  <a:schemeClr val="bg2">
                    <a:lumMod val="75000"/>
                  </a:schemeClr>
                </a:solidFill>
              </a:rPr>
              <a:t>effect of concentration </a:t>
            </a:r>
            <a:endParaRPr lang="en-IE" sz="4000" dirty="0" smtClean="0">
              <a:solidFill>
                <a:schemeClr val="bg2">
                  <a:lumMod val="75000"/>
                </a:schemeClr>
              </a:solidFill>
            </a:endParaRPr>
          </a:p>
          <a:p>
            <a:pPr algn="r" eaLnBrk="1" hangingPunct="1">
              <a:spcBef>
                <a:spcPct val="50000"/>
              </a:spcBef>
            </a:pPr>
            <a:r>
              <a:rPr lang="en-IE" sz="4000" dirty="0" smtClean="0">
                <a:solidFill>
                  <a:schemeClr val="bg2">
                    <a:lumMod val="75000"/>
                  </a:schemeClr>
                </a:solidFill>
              </a:rPr>
              <a:t>on </a:t>
            </a:r>
            <a:r>
              <a:rPr lang="en-IE" sz="4000" dirty="0">
                <a:solidFill>
                  <a:schemeClr val="bg2">
                    <a:lumMod val="75000"/>
                  </a:schemeClr>
                </a:solidFill>
              </a:rPr>
              <a:t>reaction </a:t>
            </a:r>
            <a:r>
              <a:rPr lang="en-IE" sz="4000" dirty="0" smtClean="0">
                <a:solidFill>
                  <a:schemeClr val="bg2">
                    <a:lumMod val="75000"/>
                  </a:schemeClr>
                </a:solidFill>
              </a:rPr>
              <a:t>rate</a:t>
            </a:r>
            <a:endParaRPr lang="en-US" sz="4000" dirty="0">
              <a:solidFill>
                <a:schemeClr val="bg2">
                  <a:lumMod val="75000"/>
                </a:schemeClr>
              </a:solidFill>
            </a:endParaRPr>
          </a:p>
        </p:txBody>
      </p:sp>
      <p:sp>
        <p:nvSpPr>
          <p:cNvPr id="12304" name="Text Box 16"/>
          <p:cNvSpPr txBox="1">
            <a:spLocks noChangeArrowheads="1"/>
          </p:cNvSpPr>
          <p:nvPr/>
        </p:nvSpPr>
        <p:spPr bwMode="auto">
          <a:xfrm>
            <a:off x="1020763" y="2781300"/>
            <a:ext cx="504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a:solidFill>
                  <a:schemeClr val="bg1"/>
                </a:solidFill>
              </a:rPr>
              <a:t>+</a:t>
            </a:r>
            <a:endParaRPr lang="en-US" sz="3200" baseline="-25000">
              <a:solidFill>
                <a:schemeClr val="bg1"/>
              </a:solidFill>
            </a:endParaRPr>
          </a:p>
        </p:txBody>
      </p:sp>
      <p:sp>
        <p:nvSpPr>
          <p:cNvPr id="12305" name="Text Box 17"/>
          <p:cNvSpPr txBox="1">
            <a:spLocks noChangeArrowheads="1"/>
          </p:cNvSpPr>
          <p:nvPr/>
        </p:nvSpPr>
        <p:spPr bwMode="auto">
          <a:xfrm>
            <a:off x="8024813" y="2781300"/>
            <a:ext cx="504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a:solidFill>
                  <a:schemeClr val="bg1"/>
                </a:solidFill>
              </a:rPr>
              <a:t>+</a:t>
            </a:r>
            <a:endParaRPr lang="en-US" sz="3200" baseline="-25000">
              <a:solidFill>
                <a:schemeClr val="bg1"/>
              </a:solidFill>
            </a:endParaRPr>
          </a:p>
        </p:txBody>
      </p:sp>
      <p:sp>
        <p:nvSpPr>
          <p:cNvPr id="12306" name="Text Box 18"/>
          <p:cNvSpPr txBox="1">
            <a:spLocks noChangeArrowheads="1"/>
          </p:cNvSpPr>
          <p:nvPr/>
        </p:nvSpPr>
        <p:spPr bwMode="auto">
          <a:xfrm>
            <a:off x="8415338" y="2779713"/>
            <a:ext cx="5048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600" b="1">
                <a:solidFill>
                  <a:srgbClr val="FFFF00"/>
                </a:solidFill>
              </a:rPr>
              <a:t>S</a:t>
            </a:r>
            <a:endParaRPr lang="en-US" sz="3600" b="1" baseline="-25000">
              <a:solidFill>
                <a:srgbClr val="FFFF00"/>
              </a:solidFill>
            </a:endParaRPr>
          </a:p>
        </p:txBody>
      </p:sp>
      <p:sp>
        <p:nvSpPr>
          <p:cNvPr id="12307" name="Line 19"/>
          <p:cNvSpPr>
            <a:spLocks noChangeShapeType="1"/>
          </p:cNvSpPr>
          <p:nvPr/>
        </p:nvSpPr>
        <p:spPr bwMode="auto">
          <a:xfrm>
            <a:off x="8964613" y="2781300"/>
            <a:ext cx="14287" cy="6477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8" name="Text Box 20"/>
          <p:cNvSpPr txBox="1">
            <a:spLocks noChangeArrowheads="1"/>
          </p:cNvSpPr>
          <p:nvPr/>
        </p:nvSpPr>
        <p:spPr bwMode="auto">
          <a:xfrm>
            <a:off x="5248275" y="2782888"/>
            <a:ext cx="5048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a:solidFill>
                  <a:schemeClr val="bg1"/>
                </a:solidFill>
              </a:rPr>
              <a:t>+</a:t>
            </a:r>
            <a:endParaRPr lang="en-US" sz="3200" baseline="-25000">
              <a:solidFill>
                <a:schemeClr val="bg1"/>
              </a:solidFill>
            </a:endParaRPr>
          </a:p>
        </p:txBody>
      </p:sp>
      <p:sp>
        <p:nvSpPr>
          <p:cNvPr id="12309" name="Text Box 21"/>
          <p:cNvSpPr txBox="1">
            <a:spLocks noChangeArrowheads="1"/>
          </p:cNvSpPr>
          <p:nvPr/>
        </p:nvSpPr>
        <p:spPr bwMode="auto">
          <a:xfrm>
            <a:off x="5781675" y="2754313"/>
            <a:ext cx="10810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a:solidFill>
                  <a:schemeClr val="bg1"/>
                </a:solidFill>
              </a:rPr>
              <a:t>SO</a:t>
            </a:r>
            <a:r>
              <a:rPr lang="en-IE" sz="3200" baseline="-25000">
                <a:solidFill>
                  <a:schemeClr val="bg1"/>
                </a:solidFill>
              </a:rPr>
              <a:t>2</a:t>
            </a:r>
            <a:endParaRPr lang="en-US" sz="3200">
              <a:solidFill>
                <a:schemeClr val="bg1"/>
              </a:solidFill>
            </a:endParaRPr>
          </a:p>
        </p:txBody>
      </p:sp>
    </p:spTree>
    <p:extLst>
      <p:ext uri="{BB962C8B-B14F-4D97-AF65-F5344CB8AC3E}">
        <p14:creationId xmlns:p14="http://schemas.microsoft.com/office/powerpoint/2010/main" val="306867875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297"/>
                                        </p:tgtEl>
                                        <p:attrNameLst>
                                          <p:attrName>style.visibility</p:attrName>
                                        </p:attrNameLst>
                                      </p:cBhvr>
                                      <p:to>
                                        <p:strVal val="visible"/>
                                      </p:to>
                                    </p:set>
                                    <p:animEffect transition="in" filter="wipe(left)">
                                      <p:cBhvr>
                                        <p:cTn id="19" dur="500"/>
                                        <p:tgtEl>
                                          <p:spTgt spid="1229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298"/>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30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309"/>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295"/>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294"/>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2305"/>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2306"/>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2307"/>
                                        </p:tgtEl>
                                        <p:attrNameLst>
                                          <p:attrName>style.visibility</p:attrName>
                                        </p:attrNameLst>
                                      </p:cBhvr>
                                      <p:to>
                                        <p:strVal val="visible"/>
                                      </p:to>
                                    </p:set>
                                    <p:animEffect transition="in" filter="wipe(up)">
                                      <p:cBhvr>
                                        <p:cTn id="52" dur="3000"/>
                                        <p:tgtEl>
                                          <p:spTgt spid="1230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2" grpId="0"/>
      <p:bldP spid="12293" grpId="0"/>
      <p:bldP spid="12294" grpId="0"/>
      <p:bldP spid="12295" grpId="0"/>
      <p:bldP spid="12297" grpId="0" animBg="1"/>
      <p:bldP spid="12298" grpId="0"/>
      <p:bldP spid="12304" grpId="0"/>
      <p:bldP spid="12305" grpId="0"/>
      <p:bldP spid="12306" grpId="0"/>
      <p:bldP spid="12307" grpId="0" animBg="1"/>
      <p:bldP spid="12308" grpId="0"/>
      <p:bldP spid="1230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graphicFrame>
        <p:nvGraphicFramePr>
          <p:cNvPr id="7172" name="Group 4"/>
          <p:cNvGraphicFramePr>
            <a:graphicFrameLocks noGrp="1"/>
          </p:cNvGraphicFramePr>
          <p:nvPr/>
        </p:nvGraphicFramePr>
        <p:xfrm>
          <a:off x="1331913" y="1052513"/>
          <a:ext cx="5903912" cy="5181600"/>
        </p:xfrm>
        <a:graphic>
          <a:graphicData uri="http://schemas.openxmlformats.org/drawingml/2006/table">
            <a:tbl>
              <a:tblPr/>
              <a:tblGrid>
                <a:gridCol w="590550"/>
                <a:gridCol w="588962"/>
                <a:gridCol w="592138"/>
                <a:gridCol w="590550"/>
                <a:gridCol w="590550"/>
                <a:gridCol w="588962"/>
                <a:gridCol w="590550"/>
                <a:gridCol w="592138"/>
                <a:gridCol w="588962"/>
                <a:gridCol w="590550"/>
              </a:tblGrid>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9341" name="Text Box 127"/>
          <p:cNvSpPr txBox="1">
            <a:spLocks noChangeArrowheads="1"/>
          </p:cNvSpPr>
          <p:nvPr/>
        </p:nvSpPr>
        <p:spPr bwMode="auto">
          <a:xfrm>
            <a:off x="611188" y="0"/>
            <a:ext cx="8172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4000">
                <a:solidFill>
                  <a:schemeClr val="bg1"/>
                </a:solidFill>
              </a:rPr>
              <a:t>Effect of concentration on rate</a:t>
            </a:r>
            <a:endParaRPr lang="en-US" sz="4000">
              <a:solidFill>
                <a:schemeClr val="bg1"/>
              </a:solidFill>
            </a:endParaRPr>
          </a:p>
        </p:txBody>
      </p:sp>
      <p:sp>
        <p:nvSpPr>
          <p:cNvPr id="7296" name="Line 128"/>
          <p:cNvSpPr>
            <a:spLocks noChangeShapeType="1"/>
          </p:cNvSpPr>
          <p:nvPr/>
        </p:nvSpPr>
        <p:spPr bwMode="auto">
          <a:xfrm flipV="1">
            <a:off x="1331913" y="1038225"/>
            <a:ext cx="0" cy="5184775"/>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97" name="Line 129"/>
          <p:cNvSpPr>
            <a:spLocks noChangeShapeType="1"/>
          </p:cNvSpPr>
          <p:nvPr/>
        </p:nvSpPr>
        <p:spPr bwMode="auto">
          <a:xfrm>
            <a:off x="1335088" y="6207125"/>
            <a:ext cx="5975350" cy="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98" name="Text Box 130"/>
          <p:cNvSpPr txBox="1">
            <a:spLocks noChangeArrowheads="1"/>
          </p:cNvSpPr>
          <p:nvPr/>
        </p:nvSpPr>
        <p:spPr bwMode="auto">
          <a:xfrm>
            <a:off x="179388" y="2565400"/>
            <a:ext cx="100806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b="1">
                <a:solidFill>
                  <a:schemeClr val="bg1"/>
                </a:solidFill>
              </a:rPr>
              <a:t>R</a:t>
            </a:r>
            <a:br>
              <a:rPr lang="en-IE" b="1">
                <a:solidFill>
                  <a:schemeClr val="bg1"/>
                </a:solidFill>
              </a:rPr>
            </a:br>
            <a:r>
              <a:rPr lang="en-IE" b="1">
                <a:solidFill>
                  <a:schemeClr val="bg1"/>
                </a:solidFill>
              </a:rPr>
              <a:t>A</a:t>
            </a:r>
            <a:br>
              <a:rPr lang="en-IE" b="1">
                <a:solidFill>
                  <a:schemeClr val="bg1"/>
                </a:solidFill>
              </a:rPr>
            </a:br>
            <a:r>
              <a:rPr lang="en-IE" b="1">
                <a:solidFill>
                  <a:schemeClr val="bg1"/>
                </a:solidFill>
              </a:rPr>
              <a:t>T</a:t>
            </a:r>
            <a:br>
              <a:rPr lang="en-IE" b="1">
                <a:solidFill>
                  <a:schemeClr val="bg1"/>
                </a:solidFill>
              </a:rPr>
            </a:br>
            <a:r>
              <a:rPr lang="en-IE" b="1">
                <a:solidFill>
                  <a:schemeClr val="bg1"/>
                </a:solidFill>
              </a:rPr>
              <a:t>E</a:t>
            </a:r>
            <a:endParaRPr lang="en-US" b="1">
              <a:solidFill>
                <a:schemeClr val="bg1"/>
              </a:solidFill>
            </a:endParaRPr>
          </a:p>
        </p:txBody>
      </p:sp>
      <p:sp>
        <p:nvSpPr>
          <p:cNvPr id="7299" name="Text Box 131"/>
          <p:cNvSpPr txBox="1">
            <a:spLocks noChangeArrowheads="1"/>
          </p:cNvSpPr>
          <p:nvPr/>
        </p:nvSpPr>
        <p:spPr bwMode="auto">
          <a:xfrm>
            <a:off x="3203575" y="6491288"/>
            <a:ext cx="32400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b="1">
                <a:solidFill>
                  <a:schemeClr val="bg1"/>
                </a:solidFill>
              </a:rPr>
              <a:t>CONCENTRATION</a:t>
            </a:r>
            <a:endParaRPr lang="en-US" b="1">
              <a:solidFill>
                <a:schemeClr val="bg1"/>
              </a:solidFill>
            </a:endParaRPr>
          </a:p>
        </p:txBody>
      </p:sp>
      <p:sp>
        <p:nvSpPr>
          <p:cNvPr id="7300" name="Line 132"/>
          <p:cNvSpPr>
            <a:spLocks noChangeShapeType="1"/>
          </p:cNvSpPr>
          <p:nvPr/>
        </p:nvSpPr>
        <p:spPr bwMode="auto">
          <a:xfrm flipV="1">
            <a:off x="1331913" y="1600200"/>
            <a:ext cx="5256212" cy="4608513"/>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01" name="AutoShape 133"/>
          <p:cNvSpPr>
            <a:spLocks noChangeArrowheads="1"/>
          </p:cNvSpPr>
          <p:nvPr/>
        </p:nvSpPr>
        <p:spPr bwMode="auto">
          <a:xfrm>
            <a:off x="2051050" y="908050"/>
            <a:ext cx="3025775" cy="1655763"/>
          </a:xfrm>
          <a:prstGeom prst="cloudCallout">
            <a:avLst>
              <a:gd name="adj1" fmla="val 37773"/>
              <a:gd name="adj2" fmla="val 80394"/>
            </a:avLst>
          </a:prstGeom>
          <a:solidFill>
            <a:schemeClr val="accent1"/>
          </a:solidFill>
          <a:ln w="9525">
            <a:solidFill>
              <a:schemeClr val="tx1"/>
            </a:solidFill>
            <a:round/>
            <a:headEnd/>
            <a:tailEnd/>
          </a:ln>
        </p:spPr>
        <p:txBody>
          <a:bodyPr/>
          <a:lstStyle/>
          <a:p>
            <a:pPr algn="ctr"/>
            <a:r>
              <a:rPr lang="en-IE" sz="2400" b="1"/>
              <a:t>Conclusion ?</a:t>
            </a:r>
            <a:endParaRPr lang="en-US" sz="2400" b="1"/>
          </a:p>
        </p:txBody>
      </p:sp>
      <p:sp>
        <p:nvSpPr>
          <p:cNvPr id="7302" name="Text Box 134"/>
          <p:cNvSpPr txBox="1">
            <a:spLocks noChangeArrowheads="1"/>
          </p:cNvSpPr>
          <p:nvPr/>
        </p:nvSpPr>
        <p:spPr bwMode="auto">
          <a:xfrm>
            <a:off x="4067175" y="4508500"/>
            <a:ext cx="2881313" cy="1373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2800"/>
              <a:t>Rate is directly proportional to concentration</a:t>
            </a:r>
            <a:endParaRPr lang="en-US" sz="2800"/>
          </a:p>
        </p:txBody>
      </p:sp>
      <p:grpSp>
        <p:nvGrpSpPr>
          <p:cNvPr id="9349" name="Group 137"/>
          <p:cNvGrpSpPr>
            <a:grpSpLocks/>
          </p:cNvGrpSpPr>
          <p:nvPr/>
        </p:nvGrpSpPr>
        <p:grpSpPr bwMode="auto">
          <a:xfrm>
            <a:off x="0" y="4149725"/>
            <a:ext cx="1008063" cy="779463"/>
            <a:chOff x="0" y="2614"/>
            <a:chExt cx="635" cy="491"/>
          </a:xfrm>
        </p:grpSpPr>
        <p:sp>
          <p:nvSpPr>
            <p:cNvPr id="9350" name="Text Box 135"/>
            <p:cNvSpPr txBox="1">
              <a:spLocks noChangeArrowheads="1"/>
            </p:cNvSpPr>
            <p:nvPr/>
          </p:nvSpPr>
          <p:spPr bwMode="auto">
            <a:xfrm>
              <a:off x="0" y="2614"/>
              <a:ext cx="635"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b="1">
                  <a:solidFill>
                    <a:schemeClr val="bg1"/>
                  </a:solidFill>
                </a:rPr>
                <a:t>     1</a:t>
              </a:r>
            </a:p>
            <a:p>
              <a:pPr eaLnBrk="1" hangingPunct="1">
                <a:spcBef>
                  <a:spcPct val="50000"/>
                </a:spcBef>
              </a:pPr>
              <a:r>
                <a:rPr lang="en-IE" b="1">
                  <a:solidFill>
                    <a:schemeClr val="bg1"/>
                  </a:solidFill>
                </a:rPr>
                <a:t>  Time</a:t>
              </a:r>
              <a:endParaRPr lang="en-US" b="1">
                <a:solidFill>
                  <a:schemeClr val="bg1"/>
                </a:solidFill>
              </a:endParaRPr>
            </a:p>
          </p:txBody>
        </p:sp>
        <p:sp>
          <p:nvSpPr>
            <p:cNvPr id="9351" name="Line 136"/>
            <p:cNvSpPr>
              <a:spLocks noChangeShapeType="1"/>
            </p:cNvSpPr>
            <p:nvPr/>
          </p:nvSpPr>
          <p:spPr bwMode="auto">
            <a:xfrm>
              <a:off x="45" y="2840"/>
              <a:ext cx="47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417655568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9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9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9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300"/>
                                        </p:tgtEl>
                                        <p:attrNameLst>
                                          <p:attrName>style.visibility</p:attrName>
                                        </p:attrNameLst>
                                      </p:cBhvr>
                                      <p:to>
                                        <p:strVal val="visible"/>
                                      </p:to>
                                    </p:set>
                                    <p:animEffect transition="in" filter="wipe(down)">
                                      <p:cBhvr>
                                        <p:cTn id="23" dur="3000"/>
                                        <p:tgtEl>
                                          <p:spTgt spid="730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301"/>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6" grpId="0" animBg="1"/>
      <p:bldP spid="7297" grpId="0" animBg="1"/>
      <p:bldP spid="7298" grpId="0"/>
      <p:bldP spid="7299" grpId="0"/>
      <p:bldP spid="7300" grpId="0" animBg="1"/>
      <p:bldP spid="7301" grpId="0" animBg="1"/>
      <p:bldP spid="730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3762374"/>
            <a:ext cx="9306921" cy="1162050"/>
          </a:xfrm>
        </p:spPr>
        <p:txBody>
          <a:bodyPr/>
          <a:lstStyle/>
          <a:p>
            <a:r>
              <a:rPr lang="en-US" dirty="0"/>
              <a:t>2</a:t>
            </a:r>
            <a:r>
              <a:rPr lang="en-US" dirty="0" smtClean="0"/>
              <a:t>. PARTICLE SIZE (SURFACE AREA)</a:t>
            </a:r>
            <a:endParaRPr lang="en-US" dirty="0"/>
          </a:p>
        </p:txBody>
      </p:sp>
      <p:sp>
        <p:nvSpPr>
          <p:cNvPr id="4" name="Text Placeholder 3"/>
          <p:cNvSpPr>
            <a:spLocks noGrp="1"/>
          </p:cNvSpPr>
          <p:nvPr>
            <p:ph type="body" sz="half" idx="2"/>
          </p:nvPr>
        </p:nvSpPr>
        <p:spPr/>
        <p:txBody>
          <a:bodyPr/>
          <a:lstStyle/>
          <a:p>
            <a:r>
              <a:rPr lang="en-US" dirty="0" smtClean="0"/>
              <a:t>Factors that Affect Rate of Reaction</a:t>
            </a:r>
            <a:endParaRPr lang="en-US" dirty="0"/>
          </a:p>
        </p:txBody>
      </p:sp>
      <p:sp>
        <p:nvSpPr>
          <p:cNvPr id="3" name="Rectangle 2"/>
          <p:cNvSpPr/>
          <p:nvPr/>
        </p:nvSpPr>
        <p:spPr>
          <a:xfrm>
            <a:off x="2074316" y="850202"/>
            <a:ext cx="4572000" cy="2554545"/>
          </a:xfrm>
          <a:prstGeom prst="rect">
            <a:avLst/>
          </a:prstGeom>
        </p:spPr>
        <p:txBody>
          <a:bodyPr>
            <a:spAutoFit/>
          </a:bodyPr>
          <a:lstStyle/>
          <a:p>
            <a:pPr marL="365760" indent="-283464" algn="ctr" fontAlgn="auto">
              <a:spcAft>
                <a:spcPts val="0"/>
              </a:spcAft>
              <a:buFontTx/>
              <a:buNone/>
              <a:defRPr/>
            </a:pPr>
            <a:r>
              <a:rPr lang="en-US" sz="3200" dirty="0"/>
              <a:t>If the size of a solid particle is decreased, there will be more surface area available for collisions to occur.  </a:t>
            </a:r>
          </a:p>
        </p:txBody>
      </p:sp>
    </p:spTree>
    <p:extLst>
      <p:ext uri="{BB962C8B-B14F-4D97-AF65-F5344CB8AC3E}">
        <p14:creationId xmlns:p14="http://schemas.microsoft.com/office/powerpoint/2010/main" val="193835348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5"/>
          <p:cNvSpPr txBox="1">
            <a:spLocks noChangeArrowheads="1"/>
          </p:cNvSpPr>
          <p:nvPr/>
        </p:nvSpPr>
        <p:spPr bwMode="auto">
          <a:xfrm>
            <a:off x="323850" y="618331"/>
            <a:ext cx="87137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IE"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Smaller particles have a greater surface </a:t>
            </a:r>
            <a:r>
              <a:rPr lang="en-IE"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area.</a:t>
            </a:r>
            <a:endPar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9217" name="FOfficeDoc1"/>
          <p:cNvPicPr preferRelativeResize="0">
            <a:picLocks noChangeAspect="1" noChangeArrowheads="1" noChangeShapeType="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258888" y="2153695"/>
            <a:ext cx="6121400" cy="4205830"/>
          </a:xfrm>
          <a:prstGeom prst="rect">
            <a:avLst/>
          </a:prstGeom>
          <a:noFill/>
          <a:ln>
            <a:noFill/>
          </a:ln>
          <a:extLst>
            <a:ext uri="{91240B29-F687-4f45-9708-019B960494DF}">
              <a14:hiddenLine xmlns:a14="http://schemas.microsoft.com/office/drawing/2010/main" w="9525">
                <a:noFill/>
                <a:miter lim="800000"/>
                <a:headEnd/>
                <a:tailEnd/>
              </a14:hiddenLine>
            </a:ext>
          </a:extLst>
        </p:spPr>
      </p:pic>
    </p:spTree>
    <p:extLst>
      <p:ext uri="{BB962C8B-B14F-4D97-AF65-F5344CB8AC3E}">
        <p14:creationId xmlns:p14="http://schemas.microsoft.com/office/powerpoint/2010/main" val="396101765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subTitle" idx="4294967295"/>
          </p:nvPr>
        </p:nvSpPr>
        <p:spPr>
          <a:xfrm>
            <a:off x="0" y="4076700"/>
            <a:ext cx="8964613" cy="1752600"/>
          </a:xfrm>
        </p:spPr>
        <p:txBody>
          <a:bodyPr/>
          <a:lstStyle/>
          <a:p>
            <a:pPr marL="0" indent="0" algn="ctr" eaLnBrk="1" hangingPunct="1">
              <a:buFontTx/>
              <a:buNone/>
            </a:pPr>
            <a:r>
              <a:rPr lang="en-IE">
                <a:solidFill>
                  <a:schemeClr val="bg1"/>
                </a:solidFill>
                <a:latin typeface="Arial" charset="0"/>
              </a:rPr>
              <a:t>The rate of release of CO</a:t>
            </a:r>
            <a:r>
              <a:rPr lang="en-IE" baseline="-25000">
                <a:solidFill>
                  <a:schemeClr val="bg1"/>
                </a:solidFill>
                <a:latin typeface="Arial" charset="0"/>
              </a:rPr>
              <a:t>2</a:t>
            </a:r>
            <a:r>
              <a:rPr lang="en-IE">
                <a:solidFill>
                  <a:schemeClr val="bg1"/>
                </a:solidFill>
                <a:latin typeface="Arial" charset="0"/>
              </a:rPr>
              <a:t> gas can be used to monitor the progress of the reaction</a:t>
            </a:r>
            <a:endParaRPr lang="en-US">
              <a:solidFill>
                <a:schemeClr val="bg1"/>
              </a:solidFill>
              <a:latin typeface="Arial" charset="0"/>
            </a:endParaRPr>
          </a:p>
        </p:txBody>
      </p:sp>
      <p:sp>
        <p:nvSpPr>
          <p:cNvPr id="12292" name="Text Box 4"/>
          <p:cNvSpPr txBox="1">
            <a:spLocks noChangeArrowheads="1"/>
          </p:cNvSpPr>
          <p:nvPr/>
        </p:nvSpPr>
        <p:spPr bwMode="auto">
          <a:xfrm>
            <a:off x="98425" y="2781300"/>
            <a:ext cx="9048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a:solidFill>
                  <a:schemeClr val="bg1"/>
                </a:solidFill>
              </a:rPr>
              <a:t>HCl</a:t>
            </a:r>
            <a:endParaRPr lang="en-US" sz="3200" baseline="-25000">
              <a:solidFill>
                <a:schemeClr val="bg1"/>
              </a:solidFill>
            </a:endParaRPr>
          </a:p>
        </p:txBody>
      </p:sp>
      <p:sp>
        <p:nvSpPr>
          <p:cNvPr id="12293" name="Text Box 5"/>
          <p:cNvSpPr txBox="1">
            <a:spLocks noChangeArrowheads="1"/>
          </p:cNvSpPr>
          <p:nvPr/>
        </p:nvSpPr>
        <p:spPr bwMode="auto">
          <a:xfrm>
            <a:off x="1455738" y="2781300"/>
            <a:ext cx="20161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a:solidFill>
                  <a:schemeClr val="bg1"/>
                </a:solidFill>
              </a:rPr>
              <a:t>CaCO</a:t>
            </a:r>
            <a:r>
              <a:rPr lang="en-IE" sz="3200" baseline="-25000">
                <a:solidFill>
                  <a:schemeClr val="bg1"/>
                </a:solidFill>
              </a:rPr>
              <a:t>3</a:t>
            </a:r>
            <a:endParaRPr lang="en-US" sz="3200" baseline="-25000">
              <a:solidFill>
                <a:schemeClr val="bg1"/>
              </a:solidFill>
            </a:endParaRPr>
          </a:p>
        </p:txBody>
      </p:sp>
      <p:sp>
        <p:nvSpPr>
          <p:cNvPr id="12294" name="Text Box 6"/>
          <p:cNvSpPr txBox="1">
            <a:spLocks noChangeArrowheads="1"/>
          </p:cNvSpPr>
          <p:nvPr/>
        </p:nvSpPr>
        <p:spPr bwMode="auto">
          <a:xfrm>
            <a:off x="6084888" y="2781300"/>
            <a:ext cx="10810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a:solidFill>
                  <a:schemeClr val="bg1"/>
                </a:solidFill>
              </a:rPr>
              <a:t>H</a:t>
            </a:r>
            <a:r>
              <a:rPr lang="en-IE" sz="3200" baseline="-25000">
                <a:solidFill>
                  <a:schemeClr val="bg1"/>
                </a:solidFill>
              </a:rPr>
              <a:t>2</a:t>
            </a:r>
            <a:r>
              <a:rPr lang="en-IE" sz="3200">
                <a:solidFill>
                  <a:schemeClr val="bg1"/>
                </a:solidFill>
              </a:rPr>
              <a:t>O</a:t>
            </a:r>
            <a:endParaRPr lang="en-US" sz="3200">
              <a:solidFill>
                <a:schemeClr val="bg1"/>
              </a:solidFill>
            </a:endParaRPr>
          </a:p>
        </p:txBody>
      </p:sp>
      <p:sp>
        <p:nvSpPr>
          <p:cNvPr id="12295" name="Text Box 7"/>
          <p:cNvSpPr txBox="1">
            <a:spLocks noChangeArrowheads="1"/>
          </p:cNvSpPr>
          <p:nvPr/>
        </p:nvSpPr>
        <p:spPr bwMode="auto">
          <a:xfrm>
            <a:off x="7164388" y="2781300"/>
            <a:ext cx="504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a:solidFill>
                  <a:schemeClr val="bg1"/>
                </a:solidFill>
              </a:rPr>
              <a:t>+</a:t>
            </a:r>
            <a:endParaRPr lang="en-US" sz="3200" baseline="-25000">
              <a:solidFill>
                <a:schemeClr val="bg1"/>
              </a:solidFill>
            </a:endParaRPr>
          </a:p>
        </p:txBody>
      </p:sp>
      <p:sp>
        <p:nvSpPr>
          <p:cNvPr id="12297" name="Line 9"/>
          <p:cNvSpPr>
            <a:spLocks noChangeShapeType="1"/>
          </p:cNvSpPr>
          <p:nvPr/>
        </p:nvSpPr>
        <p:spPr bwMode="auto">
          <a:xfrm>
            <a:off x="3192463" y="3111500"/>
            <a:ext cx="889000" cy="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0" name="Text Box 15"/>
          <p:cNvSpPr txBox="1">
            <a:spLocks noChangeArrowheads="1"/>
          </p:cNvSpPr>
          <p:nvPr/>
        </p:nvSpPr>
        <p:spPr bwMode="auto">
          <a:xfrm>
            <a:off x="1116013" y="333375"/>
            <a:ext cx="71278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spcBef>
                <a:spcPct val="50000"/>
              </a:spcBef>
            </a:pPr>
            <a:r>
              <a:rPr lang="en-IE" sz="4000" dirty="0" smtClean="0">
                <a:solidFill>
                  <a:srgbClr val="D8C56D"/>
                </a:solidFill>
              </a:rPr>
              <a:t>The effect </a:t>
            </a:r>
            <a:r>
              <a:rPr lang="en-IE" sz="4000" dirty="0">
                <a:solidFill>
                  <a:srgbClr val="D8C56D"/>
                </a:solidFill>
              </a:rPr>
              <a:t>of  particle size on reaction rate</a:t>
            </a:r>
            <a:endParaRPr lang="en-US" sz="4000" dirty="0">
              <a:solidFill>
                <a:srgbClr val="D8C56D"/>
              </a:solidFill>
            </a:endParaRPr>
          </a:p>
        </p:txBody>
      </p:sp>
      <p:sp>
        <p:nvSpPr>
          <p:cNvPr id="12304" name="Text Box 16"/>
          <p:cNvSpPr txBox="1">
            <a:spLocks noChangeArrowheads="1"/>
          </p:cNvSpPr>
          <p:nvPr/>
        </p:nvSpPr>
        <p:spPr bwMode="auto">
          <a:xfrm>
            <a:off x="1020763" y="2781300"/>
            <a:ext cx="504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a:solidFill>
                  <a:schemeClr val="bg1"/>
                </a:solidFill>
              </a:rPr>
              <a:t>+</a:t>
            </a:r>
            <a:endParaRPr lang="en-US" sz="3200" baseline="-25000">
              <a:solidFill>
                <a:schemeClr val="bg1"/>
              </a:solidFill>
            </a:endParaRPr>
          </a:p>
        </p:txBody>
      </p:sp>
      <p:sp>
        <p:nvSpPr>
          <p:cNvPr id="12305" name="Text Box 17"/>
          <p:cNvSpPr txBox="1">
            <a:spLocks noChangeArrowheads="1"/>
          </p:cNvSpPr>
          <p:nvPr/>
        </p:nvSpPr>
        <p:spPr bwMode="auto">
          <a:xfrm>
            <a:off x="5435600" y="2781300"/>
            <a:ext cx="504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a:solidFill>
                  <a:schemeClr val="bg1"/>
                </a:solidFill>
              </a:rPr>
              <a:t>+</a:t>
            </a:r>
            <a:endParaRPr lang="en-US" sz="3200" baseline="-25000">
              <a:solidFill>
                <a:schemeClr val="bg1"/>
              </a:solidFill>
            </a:endParaRPr>
          </a:p>
        </p:txBody>
      </p:sp>
      <p:sp>
        <p:nvSpPr>
          <p:cNvPr id="12309" name="Text Box 21"/>
          <p:cNvSpPr txBox="1">
            <a:spLocks noChangeArrowheads="1"/>
          </p:cNvSpPr>
          <p:nvPr/>
        </p:nvSpPr>
        <p:spPr bwMode="auto">
          <a:xfrm>
            <a:off x="7885113" y="2808288"/>
            <a:ext cx="10810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a:solidFill>
                  <a:schemeClr val="bg1"/>
                </a:solidFill>
              </a:rPr>
              <a:t>CO</a:t>
            </a:r>
            <a:r>
              <a:rPr lang="en-IE" sz="3200" baseline="-25000">
                <a:solidFill>
                  <a:schemeClr val="bg1"/>
                </a:solidFill>
              </a:rPr>
              <a:t>2</a:t>
            </a:r>
            <a:endParaRPr lang="en-US" sz="3200">
              <a:solidFill>
                <a:schemeClr val="bg1"/>
              </a:solidFill>
            </a:endParaRPr>
          </a:p>
        </p:txBody>
      </p:sp>
      <p:sp>
        <p:nvSpPr>
          <p:cNvPr id="12310" name="Text Box 22"/>
          <p:cNvSpPr txBox="1">
            <a:spLocks noChangeArrowheads="1"/>
          </p:cNvSpPr>
          <p:nvPr/>
        </p:nvSpPr>
        <p:spPr bwMode="auto">
          <a:xfrm>
            <a:off x="4140200" y="2781300"/>
            <a:ext cx="129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a:solidFill>
                  <a:schemeClr val="bg1"/>
                </a:solidFill>
              </a:rPr>
              <a:t>CaCl</a:t>
            </a:r>
            <a:r>
              <a:rPr lang="en-IE" sz="3200" baseline="-25000">
                <a:solidFill>
                  <a:schemeClr val="bg1"/>
                </a:solidFill>
              </a:rPr>
              <a:t>2</a:t>
            </a:r>
            <a:endParaRPr lang="en-US" sz="3200">
              <a:solidFill>
                <a:schemeClr val="bg1"/>
              </a:solidFill>
            </a:endParaRPr>
          </a:p>
        </p:txBody>
      </p:sp>
      <p:sp>
        <p:nvSpPr>
          <p:cNvPr id="12311" name="Line 23"/>
          <p:cNvSpPr>
            <a:spLocks noChangeShapeType="1"/>
          </p:cNvSpPr>
          <p:nvPr/>
        </p:nvSpPr>
        <p:spPr bwMode="auto">
          <a:xfrm flipH="1" flipV="1">
            <a:off x="9001125" y="2492375"/>
            <a:ext cx="0" cy="1008063"/>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50016523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297"/>
                                        </p:tgtEl>
                                        <p:attrNameLst>
                                          <p:attrName>style.visibility</p:attrName>
                                        </p:attrNameLst>
                                      </p:cBhvr>
                                      <p:to>
                                        <p:strVal val="visible"/>
                                      </p:to>
                                    </p:set>
                                    <p:animEffect transition="in" filter="wipe(left)">
                                      <p:cBhvr>
                                        <p:cTn id="19" dur="500"/>
                                        <p:tgtEl>
                                          <p:spTgt spid="1229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310"/>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305"/>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294"/>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295"/>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309"/>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2311"/>
                                        </p:tgtEl>
                                        <p:attrNameLst>
                                          <p:attrName>style.visibility</p:attrName>
                                        </p:attrNameLst>
                                      </p:cBhvr>
                                      <p:to>
                                        <p:strVal val="visible"/>
                                      </p:to>
                                    </p:set>
                                    <p:animEffect transition="in" filter="wipe(down)">
                                      <p:cBhvr>
                                        <p:cTn id="44" dur="500"/>
                                        <p:tgtEl>
                                          <p:spTgt spid="1231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2" grpId="0"/>
      <p:bldP spid="12293" grpId="0"/>
      <p:bldP spid="12294" grpId="0"/>
      <p:bldP spid="12295" grpId="0"/>
      <p:bldP spid="12297" grpId="0" animBg="1"/>
      <p:bldP spid="12304" grpId="0"/>
      <p:bldP spid="12305" grpId="0"/>
      <p:bldP spid="12309" grpId="0"/>
      <p:bldP spid="12310" grpId="0"/>
      <p:bldP spid="123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323850" y="404813"/>
            <a:ext cx="84248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IE" sz="2800" dirty="0">
                <a:solidFill>
                  <a:srgbClr val="000000"/>
                </a:solidFill>
              </a:rPr>
              <a:t>Add the HCl to a large chips of CaCO</a:t>
            </a:r>
            <a:r>
              <a:rPr lang="en-IE" sz="2800" baseline="-25000" dirty="0">
                <a:solidFill>
                  <a:srgbClr val="000000"/>
                </a:solidFill>
              </a:rPr>
              <a:t>3</a:t>
            </a:r>
            <a:r>
              <a:rPr lang="en-IE" sz="2800" dirty="0">
                <a:solidFill>
                  <a:srgbClr val="000000"/>
                </a:solidFill>
              </a:rPr>
              <a:t> in the </a:t>
            </a:r>
            <a:r>
              <a:rPr lang="en-IE" sz="2800" dirty="0" smtClean="0">
                <a:solidFill>
                  <a:srgbClr val="000000"/>
                </a:solidFill>
              </a:rPr>
              <a:t>flask.</a:t>
            </a:r>
            <a:endParaRPr lang="en-US" sz="2800" dirty="0">
              <a:solidFill>
                <a:srgbClr val="000000"/>
              </a:solidFill>
            </a:endParaRPr>
          </a:p>
        </p:txBody>
      </p:sp>
      <p:sp>
        <p:nvSpPr>
          <p:cNvPr id="30723" name="Text Box 6"/>
          <p:cNvSpPr txBox="1">
            <a:spLocks noChangeArrowheads="1"/>
          </p:cNvSpPr>
          <p:nvPr/>
        </p:nvSpPr>
        <p:spPr bwMode="auto">
          <a:xfrm>
            <a:off x="323850" y="5734050"/>
            <a:ext cx="84248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IE" sz="2800" dirty="0">
                <a:solidFill>
                  <a:srgbClr val="000000"/>
                </a:solidFill>
              </a:rPr>
              <a:t>As CO</a:t>
            </a:r>
            <a:r>
              <a:rPr lang="en-IE" sz="2800" baseline="-25000" dirty="0">
                <a:solidFill>
                  <a:srgbClr val="000000"/>
                </a:solidFill>
              </a:rPr>
              <a:t>2</a:t>
            </a:r>
            <a:r>
              <a:rPr lang="en-IE" sz="2800" dirty="0">
                <a:solidFill>
                  <a:srgbClr val="000000"/>
                </a:solidFill>
              </a:rPr>
              <a:t> is released the mass of the flask </a:t>
            </a:r>
            <a:r>
              <a:rPr lang="en-IE" sz="2800" dirty="0" smtClean="0">
                <a:solidFill>
                  <a:srgbClr val="000000"/>
                </a:solidFill>
              </a:rPr>
              <a:t>drops.</a:t>
            </a:r>
            <a:endParaRPr lang="en-US" sz="2800" dirty="0">
              <a:solidFill>
                <a:srgbClr val="000000"/>
              </a:solidFill>
            </a:endParaRPr>
          </a:p>
        </p:txBody>
      </p:sp>
      <p:pic>
        <p:nvPicPr>
          <p:cNvPr id="13313" name="FOfficeDoc1"/>
          <p:cNvPicPr preferRelativeResize="0">
            <a:picLocks noChangeAspect="1" noChangeArrowheads="1" noChangeShapeType="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250825" y="1557338"/>
            <a:ext cx="8497888" cy="3821112"/>
          </a:xfrm>
          <a:prstGeom prst="rect">
            <a:avLst/>
          </a:prstGeom>
          <a:noFill/>
          <a:ln>
            <a:noFill/>
          </a:ln>
          <a:extLst>
            <a:ext uri="{91240B29-F687-4f45-9708-019B960494DF}">
              <a14:hiddenLine xmlns:a14="http://schemas.microsoft.com/office/drawing/2010/main" w="9525">
                <a:noFill/>
                <a:miter lim="800000"/>
                <a:headEnd/>
                <a:tailEnd/>
              </a14:hiddenLine>
            </a:ext>
          </a:extLst>
        </p:spPr>
      </p:pic>
    </p:spTree>
    <p:extLst>
      <p:ext uri="{BB962C8B-B14F-4D97-AF65-F5344CB8AC3E}">
        <p14:creationId xmlns:p14="http://schemas.microsoft.com/office/powerpoint/2010/main" val="239154704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9" name="Text Box 15"/>
          <p:cNvSpPr txBox="1">
            <a:spLocks noChangeArrowheads="1"/>
          </p:cNvSpPr>
          <p:nvPr/>
        </p:nvSpPr>
        <p:spPr bwMode="auto">
          <a:xfrm>
            <a:off x="179388" y="6092825"/>
            <a:ext cx="89646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2800" dirty="0">
                <a:solidFill>
                  <a:srgbClr val="0000FF"/>
                </a:solidFill>
              </a:rPr>
              <a:t>Finely divided particles react faster than large </a:t>
            </a:r>
            <a:r>
              <a:rPr lang="en-IE" sz="2800" dirty="0" smtClean="0">
                <a:solidFill>
                  <a:srgbClr val="0000FF"/>
                </a:solidFill>
              </a:rPr>
              <a:t>particles.</a:t>
            </a:r>
            <a:endParaRPr lang="en-US" sz="2800" dirty="0">
              <a:solidFill>
                <a:srgbClr val="0000FF"/>
              </a:solidFill>
            </a:endParaRPr>
          </a:p>
        </p:txBody>
      </p:sp>
      <p:pic>
        <p:nvPicPr>
          <p:cNvPr id="15361" name="FOfficeDoc1"/>
          <p:cNvPicPr preferRelativeResize="0">
            <a:picLocks noChangeAspect="1" noChangeArrowheads="1" noChangeShapeType="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755650" y="333375"/>
            <a:ext cx="7830978" cy="4986338"/>
          </a:xfrm>
          <a:prstGeom prst="rect">
            <a:avLst/>
          </a:prstGeom>
          <a:noFill/>
          <a:ln>
            <a:noFill/>
          </a:ln>
          <a:extLst>
            <a:ext uri="{91240B29-F687-4f45-9708-019B960494DF}">
              <a14:hiddenLine xmlns:a14="http://schemas.microsoft.com/office/drawing/2010/main" w="9525">
                <a:noFill/>
                <a:miter lim="800000"/>
                <a:headEnd/>
                <a:tailEnd/>
              </a14:hiddenLine>
            </a:ext>
          </a:extLst>
        </p:spPr>
      </p:pic>
    </p:spTree>
    <p:extLst>
      <p:ext uri="{BB962C8B-B14F-4D97-AF65-F5344CB8AC3E}">
        <p14:creationId xmlns:p14="http://schemas.microsoft.com/office/powerpoint/2010/main" val="110963840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TEMPERATURE</a:t>
            </a:r>
            <a:endParaRPr lang="en-US" dirty="0"/>
          </a:p>
        </p:txBody>
      </p:sp>
      <p:sp>
        <p:nvSpPr>
          <p:cNvPr id="4" name="Text Placeholder 3"/>
          <p:cNvSpPr>
            <a:spLocks noGrp="1"/>
          </p:cNvSpPr>
          <p:nvPr>
            <p:ph type="body" sz="half" idx="2"/>
          </p:nvPr>
        </p:nvSpPr>
        <p:spPr/>
        <p:txBody>
          <a:bodyPr/>
          <a:lstStyle/>
          <a:p>
            <a:r>
              <a:rPr lang="en-US" dirty="0" smtClean="0"/>
              <a:t>Factors that Affect Rate of Reaction</a:t>
            </a:r>
            <a:endParaRPr lang="en-US" dirty="0"/>
          </a:p>
        </p:txBody>
      </p:sp>
      <p:sp>
        <p:nvSpPr>
          <p:cNvPr id="3" name="Rectangle 2"/>
          <p:cNvSpPr/>
          <p:nvPr/>
        </p:nvSpPr>
        <p:spPr>
          <a:xfrm>
            <a:off x="1995879" y="678606"/>
            <a:ext cx="4929217" cy="3108544"/>
          </a:xfrm>
          <a:prstGeom prst="rect">
            <a:avLst/>
          </a:prstGeom>
        </p:spPr>
        <p:txBody>
          <a:bodyPr wrap="square">
            <a:spAutoFit/>
          </a:bodyPr>
          <a:lstStyle/>
          <a:p>
            <a:pPr marL="365760" indent="-283464" algn="just" fontAlgn="auto">
              <a:spcAft>
                <a:spcPts val="0"/>
              </a:spcAft>
              <a:buFontTx/>
              <a:buNone/>
              <a:defRPr/>
            </a:pPr>
            <a:r>
              <a:rPr lang="en-US" sz="2800" dirty="0"/>
              <a:t>The temperature of a substance is a measure of the average kinetic energy of the particles.  The higher the temperature, the faster the particles are moving which will increase the chance for collisions.</a:t>
            </a:r>
          </a:p>
        </p:txBody>
      </p:sp>
    </p:spTree>
    <p:extLst>
      <p:ext uri="{BB962C8B-B14F-4D97-AF65-F5344CB8AC3E}">
        <p14:creationId xmlns:p14="http://schemas.microsoft.com/office/powerpoint/2010/main" val="193835348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Students are expected to: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5206167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title" idx="4294967295"/>
          </p:nvPr>
        </p:nvSpPr>
        <p:spPr>
          <a:xfrm>
            <a:off x="395288" y="0"/>
            <a:ext cx="8229600" cy="1143000"/>
          </a:xfrm>
        </p:spPr>
        <p:txBody>
          <a:bodyPr/>
          <a:lstStyle/>
          <a:p>
            <a:pPr eaLnBrk="1" hangingPunct="1"/>
            <a:r>
              <a:rPr lang="en-IE" sz="3600" dirty="0">
                <a:solidFill>
                  <a:srgbClr val="0000FF"/>
                </a:solidFill>
                <a:latin typeface="Arial" charset="0"/>
              </a:rPr>
              <a:t>Temperature, Collisions &amp;</a:t>
            </a:r>
            <a:br>
              <a:rPr lang="en-IE" sz="3600" dirty="0">
                <a:solidFill>
                  <a:srgbClr val="0000FF"/>
                </a:solidFill>
                <a:latin typeface="Arial" charset="0"/>
              </a:rPr>
            </a:br>
            <a:r>
              <a:rPr lang="en-IE" sz="3600" dirty="0">
                <a:solidFill>
                  <a:srgbClr val="0000FF"/>
                </a:solidFill>
                <a:latin typeface="Arial" charset="0"/>
              </a:rPr>
              <a:t> Activation Energy</a:t>
            </a:r>
            <a:endParaRPr lang="en-US" sz="3600" dirty="0">
              <a:solidFill>
                <a:srgbClr val="0000FF"/>
              </a:solidFill>
              <a:latin typeface="Arial" charset="0"/>
            </a:endParaRPr>
          </a:p>
        </p:txBody>
      </p:sp>
      <p:pic>
        <p:nvPicPr>
          <p:cNvPr id="32769" name="FOfficeDoc1"/>
          <p:cNvPicPr preferRelativeResize="0">
            <a:picLocks noChangeAspect="1" noChangeArrowheads="1" noChangeShapeType="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403350" y="1268413"/>
            <a:ext cx="6265863" cy="5126037"/>
          </a:xfrm>
          <a:prstGeom prst="rect">
            <a:avLst/>
          </a:prstGeom>
          <a:noFill/>
          <a:ln>
            <a:noFill/>
          </a:ln>
          <a:extLst>
            <a:ext uri="{91240B29-F687-4f45-9708-019B960494DF}">
              <a14:hiddenLine xmlns:a14="http://schemas.microsoft.com/office/drawing/2010/main" w="9525">
                <a:noFill/>
                <a:miter lim="800000"/>
                <a:headEnd/>
                <a:tailEnd/>
              </a14:hiddenLine>
            </a:ext>
          </a:extLst>
        </p:spPr>
      </p:pic>
    </p:spTree>
    <p:extLst>
      <p:ext uri="{BB962C8B-B14F-4D97-AF65-F5344CB8AC3E}">
        <p14:creationId xmlns:p14="http://schemas.microsoft.com/office/powerpoint/2010/main" val="311716601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971550" y="0"/>
            <a:ext cx="70564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4000">
                <a:solidFill>
                  <a:schemeClr val="bg1"/>
                </a:solidFill>
              </a:rPr>
              <a:t>Effect of temperature on rate</a:t>
            </a:r>
            <a:endParaRPr lang="en-US" sz="4000">
              <a:solidFill>
                <a:schemeClr val="bg1"/>
              </a:solidFill>
            </a:endParaRPr>
          </a:p>
        </p:txBody>
      </p:sp>
      <p:sp>
        <p:nvSpPr>
          <p:cNvPr id="3077" name="Text Box 5"/>
          <p:cNvSpPr txBox="1">
            <a:spLocks noChangeArrowheads="1"/>
          </p:cNvSpPr>
          <p:nvPr/>
        </p:nvSpPr>
        <p:spPr bwMode="auto">
          <a:xfrm>
            <a:off x="395288" y="1125538"/>
            <a:ext cx="82089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a:solidFill>
                  <a:schemeClr val="bg1"/>
                </a:solidFill>
              </a:rPr>
              <a:t>Increasing temperature increases the rate</a:t>
            </a:r>
            <a:endParaRPr lang="en-US" sz="3200">
              <a:solidFill>
                <a:schemeClr val="bg1"/>
              </a:solidFill>
            </a:endParaRPr>
          </a:p>
        </p:txBody>
      </p:sp>
      <p:sp>
        <p:nvSpPr>
          <p:cNvPr id="3078" name="Text Box 6"/>
          <p:cNvSpPr txBox="1">
            <a:spLocks noChangeArrowheads="1"/>
          </p:cNvSpPr>
          <p:nvPr/>
        </p:nvSpPr>
        <p:spPr bwMode="auto">
          <a:xfrm>
            <a:off x="395288" y="1773238"/>
            <a:ext cx="82089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a:solidFill>
                  <a:schemeClr val="bg1"/>
                </a:solidFill>
              </a:rPr>
              <a:t>By increasing the number of collisions / sec</a:t>
            </a:r>
            <a:endParaRPr lang="en-US" sz="3200">
              <a:solidFill>
                <a:schemeClr val="bg1"/>
              </a:solidFill>
            </a:endParaRPr>
          </a:p>
        </p:txBody>
      </p:sp>
      <p:sp>
        <p:nvSpPr>
          <p:cNvPr id="3211" name="Text Box 139"/>
          <p:cNvSpPr txBox="1">
            <a:spLocks noChangeArrowheads="1"/>
          </p:cNvSpPr>
          <p:nvPr/>
        </p:nvSpPr>
        <p:spPr bwMode="auto">
          <a:xfrm>
            <a:off x="468313" y="2420938"/>
            <a:ext cx="82089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a:solidFill>
                  <a:schemeClr val="bg1"/>
                </a:solidFill>
              </a:rPr>
              <a:t>More of the  colliding particles have  E Act</a:t>
            </a:r>
            <a:endParaRPr lang="en-US" sz="3200">
              <a:solidFill>
                <a:schemeClr val="bg1"/>
              </a:solidFill>
            </a:endParaRPr>
          </a:p>
        </p:txBody>
      </p:sp>
      <p:pic>
        <p:nvPicPr>
          <p:cNvPr id="33793" name="FOfficeDoc1"/>
          <p:cNvPicPr preferRelativeResize="0">
            <a:picLocks noChangeAspect="1" noChangeArrowheads="1" noChangeShapeType="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4425950" y="3000375"/>
            <a:ext cx="4718050" cy="3857625"/>
          </a:xfrm>
          <a:prstGeom prst="rect">
            <a:avLst/>
          </a:prstGeom>
          <a:noFill/>
          <a:ln>
            <a:noFill/>
          </a:ln>
          <a:extLst>
            <a:ext uri="{91240B29-F687-4f45-9708-019B960494DF}">
              <a14:hiddenLine xmlns:a14="http://schemas.microsoft.com/office/drawing/2010/main" w="9525">
                <a:noFill/>
                <a:miter lim="800000"/>
                <a:headEnd/>
                <a:tailEnd/>
              </a14:hiddenLine>
            </a:ext>
          </a:extLst>
        </p:spPr>
      </p:pic>
      <p:pic>
        <p:nvPicPr>
          <p:cNvPr id="33794" name="1"/>
          <p:cNvPicPr preferRelativeResize="0">
            <a:picLocks noChangeAspect="1" noChangeArrowheads="1" noChangeShapeType="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0" y="3000375"/>
            <a:ext cx="4718050" cy="3857625"/>
          </a:xfrm>
          <a:prstGeom prst="rect">
            <a:avLst/>
          </a:prstGeom>
          <a:noFill/>
          <a:ln>
            <a:noFill/>
          </a:ln>
          <a:extLst>
            <a:ext uri="{91240B29-F687-4f45-9708-019B960494DF}">
              <a14:hiddenLine xmlns:a14="http://schemas.microsoft.com/office/drawing/2010/main" w="9525">
                <a:noFill/>
                <a:miter lim="800000"/>
                <a:headEnd/>
                <a:tailEnd/>
              </a14:hiddenLine>
            </a:ext>
          </a:extLst>
        </p:spPr>
      </p:pic>
    </p:spTree>
    <p:extLst>
      <p:ext uri="{BB962C8B-B14F-4D97-AF65-F5344CB8AC3E}">
        <p14:creationId xmlns:p14="http://schemas.microsoft.com/office/powerpoint/2010/main" val="399923988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78" grpId="0"/>
      <p:bldP spid="32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subTitle" idx="4294967295"/>
          </p:nvPr>
        </p:nvSpPr>
        <p:spPr>
          <a:xfrm>
            <a:off x="0" y="4149725"/>
            <a:ext cx="8964613" cy="1752600"/>
          </a:xfrm>
        </p:spPr>
        <p:txBody>
          <a:bodyPr/>
          <a:lstStyle/>
          <a:p>
            <a:pPr marL="0" indent="0" algn="ctr" eaLnBrk="1" hangingPunct="1">
              <a:buFontTx/>
              <a:buNone/>
            </a:pPr>
            <a:r>
              <a:rPr lang="en-IE">
                <a:solidFill>
                  <a:schemeClr val="bg1"/>
                </a:solidFill>
                <a:latin typeface="Arial" charset="0"/>
              </a:rPr>
              <a:t>The formation of a  </a:t>
            </a:r>
            <a:r>
              <a:rPr lang="en-IE" b="1">
                <a:solidFill>
                  <a:srgbClr val="FFFF00"/>
                </a:solidFill>
                <a:latin typeface="Arial" charset="0"/>
              </a:rPr>
              <a:t>pale yellow precipitate of sulphur</a:t>
            </a:r>
            <a:r>
              <a:rPr lang="en-IE">
                <a:solidFill>
                  <a:schemeClr val="bg1"/>
                </a:solidFill>
                <a:latin typeface="Arial" charset="0"/>
              </a:rPr>
              <a:t> can be used to monitor the progress of the reaction</a:t>
            </a:r>
            <a:endParaRPr lang="en-US">
              <a:solidFill>
                <a:schemeClr val="bg1"/>
              </a:solidFill>
              <a:latin typeface="Arial" charset="0"/>
            </a:endParaRPr>
          </a:p>
        </p:txBody>
      </p:sp>
      <p:sp>
        <p:nvSpPr>
          <p:cNvPr id="12292" name="Text Box 4"/>
          <p:cNvSpPr txBox="1">
            <a:spLocks noChangeArrowheads="1"/>
          </p:cNvSpPr>
          <p:nvPr/>
        </p:nvSpPr>
        <p:spPr bwMode="auto">
          <a:xfrm>
            <a:off x="98425" y="2781300"/>
            <a:ext cx="9048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a:solidFill>
                  <a:schemeClr val="bg1"/>
                </a:solidFill>
              </a:rPr>
              <a:t>HCl</a:t>
            </a:r>
            <a:endParaRPr lang="en-US" sz="3200" baseline="-25000">
              <a:solidFill>
                <a:schemeClr val="bg1"/>
              </a:solidFill>
            </a:endParaRPr>
          </a:p>
        </p:txBody>
      </p:sp>
      <p:sp>
        <p:nvSpPr>
          <p:cNvPr id="12293" name="Text Box 5"/>
          <p:cNvSpPr txBox="1">
            <a:spLocks noChangeArrowheads="1"/>
          </p:cNvSpPr>
          <p:nvPr/>
        </p:nvSpPr>
        <p:spPr bwMode="auto">
          <a:xfrm>
            <a:off x="1455738" y="2781300"/>
            <a:ext cx="20161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dirty="0">
                <a:solidFill>
                  <a:schemeClr val="bg1"/>
                </a:solidFill>
              </a:rPr>
              <a:t>Na</a:t>
            </a:r>
            <a:r>
              <a:rPr lang="en-IE" sz="3200" baseline="-25000" dirty="0">
                <a:solidFill>
                  <a:schemeClr val="bg1"/>
                </a:solidFill>
              </a:rPr>
              <a:t>2</a:t>
            </a:r>
            <a:r>
              <a:rPr lang="en-IE" sz="3200" dirty="0">
                <a:solidFill>
                  <a:schemeClr val="bg1"/>
                </a:solidFill>
              </a:rPr>
              <a:t>S</a:t>
            </a:r>
            <a:r>
              <a:rPr lang="en-IE" sz="3200" baseline="-25000" dirty="0">
                <a:solidFill>
                  <a:schemeClr val="bg1"/>
                </a:solidFill>
              </a:rPr>
              <a:t>2</a:t>
            </a:r>
            <a:r>
              <a:rPr lang="en-IE" sz="3200" dirty="0">
                <a:solidFill>
                  <a:schemeClr val="bg1"/>
                </a:solidFill>
              </a:rPr>
              <a:t>O</a:t>
            </a:r>
            <a:r>
              <a:rPr lang="en-IE" sz="3200" baseline="-25000" dirty="0">
                <a:solidFill>
                  <a:schemeClr val="bg1"/>
                </a:solidFill>
              </a:rPr>
              <a:t>3</a:t>
            </a:r>
            <a:endParaRPr lang="en-US" sz="3200" baseline="-25000" dirty="0">
              <a:solidFill>
                <a:schemeClr val="bg1"/>
              </a:solidFill>
            </a:endParaRPr>
          </a:p>
        </p:txBody>
      </p:sp>
      <p:sp>
        <p:nvSpPr>
          <p:cNvPr id="12294" name="Text Box 6"/>
          <p:cNvSpPr txBox="1">
            <a:spLocks noChangeArrowheads="1"/>
          </p:cNvSpPr>
          <p:nvPr/>
        </p:nvSpPr>
        <p:spPr bwMode="auto">
          <a:xfrm>
            <a:off x="7123113" y="2795588"/>
            <a:ext cx="10810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a:solidFill>
                  <a:schemeClr val="bg1"/>
                </a:solidFill>
              </a:rPr>
              <a:t>H</a:t>
            </a:r>
            <a:r>
              <a:rPr lang="en-IE" sz="3200" baseline="-25000">
                <a:solidFill>
                  <a:schemeClr val="bg1"/>
                </a:solidFill>
              </a:rPr>
              <a:t>2</a:t>
            </a:r>
            <a:r>
              <a:rPr lang="en-IE" sz="3200">
                <a:solidFill>
                  <a:schemeClr val="bg1"/>
                </a:solidFill>
              </a:rPr>
              <a:t>O</a:t>
            </a:r>
            <a:endParaRPr lang="en-US" sz="3200">
              <a:solidFill>
                <a:schemeClr val="bg1"/>
              </a:solidFill>
            </a:endParaRPr>
          </a:p>
        </p:txBody>
      </p:sp>
      <p:sp>
        <p:nvSpPr>
          <p:cNvPr id="12295" name="Text Box 7"/>
          <p:cNvSpPr txBox="1">
            <a:spLocks noChangeArrowheads="1"/>
          </p:cNvSpPr>
          <p:nvPr/>
        </p:nvSpPr>
        <p:spPr bwMode="auto">
          <a:xfrm>
            <a:off x="6646863" y="2781300"/>
            <a:ext cx="504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a:solidFill>
                  <a:schemeClr val="bg1"/>
                </a:solidFill>
              </a:rPr>
              <a:t>+</a:t>
            </a:r>
            <a:endParaRPr lang="en-US" sz="3200" baseline="-25000">
              <a:solidFill>
                <a:schemeClr val="bg1"/>
              </a:solidFill>
            </a:endParaRPr>
          </a:p>
        </p:txBody>
      </p:sp>
      <p:sp>
        <p:nvSpPr>
          <p:cNvPr id="12297" name="Line 9"/>
          <p:cNvSpPr>
            <a:spLocks noChangeShapeType="1"/>
          </p:cNvSpPr>
          <p:nvPr/>
        </p:nvSpPr>
        <p:spPr bwMode="auto">
          <a:xfrm>
            <a:off x="3192463" y="3068638"/>
            <a:ext cx="889000" cy="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8" name="Text Box 10"/>
          <p:cNvSpPr txBox="1">
            <a:spLocks noChangeArrowheads="1"/>
          </p:cNvSpPr>
          <p:nvPr/>
        </p:nvSpPr>
        <p:spPr bwMode="auto">
          <a:xfrm>
            <a:off x="4164013" y="2752725"/>
            <a:ext cx="11287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a:solidFill>
                  <a:schemeClr val="bg1"/>
                </a:solidFill>
              </a:rPr>
              <a:t>NaCl</a:t>
            </a:r>
            <a:endParaRPr lang="en-US" sz="3200" baseline="-25000">
              <a:solidFill>
                <a:schemeClr val="bg1"/>
              </a:solidFill>
            </a:endParaRPr>
          </a:p>
        </p:txBody>
      </p:sp>
      <p:sp>
        <p:nvSpPr>
          <p:cNvPr id="51209" name="Text Box 15"/>
          <p:cNvSpPr txBox="1">
            <a:spLocks noChangeArrowheads="1"/>
          </p:cNvSpPr>
          <p:nvPr/>
        </p:nvSpPr>
        <p:spPr bwMode="auto">
          <a:xfrm>
            <a:off x="684213" y="476250"/>
            <a:ext cx="71278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spcBef>
                <a:spcPct val="50000"/>
              </a:spcBef>
            </a:pPr>
            <a:r>
              <a:rPr lang="en-IE" sz="4000" dirty="0" smtClean="0">
                <a:solidFill>
                  <a:schemeClr val="bg2">
                    <a:lumMod val="50000"/>
                  </a:schemeClr>
                </a:solidFill>
              </a:rPr>
              <a:t>The effect </a:t>
            </a:r>
            <a:r>
              <a:rPr lang="en-IE" sz="4000" dirty="0">
                <a:solidFill>
                  <a:schemeClr val="bg2">
                    <a:lumMod val="50000"/>
                  </a:schemeClr>
                </a:solidFill>
              </a:rPr>
              <a:t>of temperature on reaction rate</a:t>
            </a:r>
            <a:endParaRPr lang="en-US" sz="4000" dirty="0">
              <a:solidFill>
                <a:schemeClr val="bg2">
                  <a:lumMod val="50000"/>
                </a:schemeClr>
              </a:solidFill>
            </a:endParaRPr>
          </a:p>
        </p:txBody>
      </p:sp>
      <p:sp>
        <p:nvSpPr>
          <p:cNvPr id="12304" name="Text Box 16"/>
          <p:cNvSpPr txBox="1">
            <a:spLocks noChangeArrowheads="1"/>
          </p:cNvSpPr>
          <p:nvPr/>
        </p:nvSpPr>
        <p:spPr bwMode="auto">
          <a:xfrm>
            <a:off x="1020763" y="2781300"/>
            <a:ext cx="504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a:solidFill>
                  <a:schemeClr val="bg1"/>
                </a:solidFill>
              </a:rPr>
              <a:t>+</a:t>
            </a:r>
            <a:endParaRPr lang="en-US" sz="3200" baseline="-25000">
              <a:solidFill>
                <a:schemeClr val="bg1"/>
              </a:solidFill>
            </a:endParaRPr>
          </a:p>
        </p:txBody>
      </p:sp>
      <p:sp>
        <p:nvSpPr>
          <p:cNvPr id="12305" name="Text Box 17"/>
          <p:cNvSpPr txBox="1">
            <a:spLocks noChangeArrowheads="1"/>
          </p:cNvSpPr>
          <p:nvPr/>
        </p:nvSpPr>
        <p:spPr bwMode="auto">
          <a:xfrm>
            <a:off x="8024813" y="2781300"/>
            <a:ext cx="504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a:solidFill>
                  <a:schemeClr val="bg1"/>
                </a:solidFill>
              </a:rPr>
              <a:t>+</a:t>
            </a:r>
            <a:endParaRPr lang="en-US" sz="3200" baseline="-25000">
              <a:solidFill>
                <a:schemeClr val="bg1"/>
              </a:solidFill>
            </a:endParaRPr>
          </a:p>
        </p:txBody>
      </p:sp>
      <p:sp>
        <p:nvSpPr>
          <p:cNvPr id="12306" name="Text Box 18"/>
          <p:cNvSpPr txBox="1">
            <a:spLocks noChangeArrowheads="1"/>
          </p:cNvSpPr>
          <p:nvPr/>
        </p:nvSpPr>
        <p:spPr bwMode="auto">
          <a:xfrm>
            <a:off x="8415338" y="2779713"/>
            <a:ext cx="5048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600" b="1">
                <a:solidFill>
                  <a:srgbClr val="FFFF00"/>
                </a:solidFill>
              </a:rPr>
              <a:t>S</a:t>
            </a:r>
            <a:endParaRPr lang="en-US" sz="3600" b="1" baseline="-25000">
              <a:solidFill>
                <a:srgbClr val="FFFF00"/>
              </a:solidFill>
            </a:endParaRPr>
          </a:p>
        </p:txBody>
      </p:sp>
      <p:sp>
        <p:nvSpPr>
          <p:cNvPr id="12307" name="Line 19"/>
          <p:cNvSpPr>
            <a:spLocks noChangeShapeType="1"/>
          </p:cNvSpPr>
          <p:nvPr/>
        </p:nvSpPr>
        <p:spPr bwMode="auto">
          <a:xfrm>
            <a:off x="8964613" y="2781300"/>
            <a:ext cx="14287" cy="6477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8" name="Text Box 20"/>
          <p:cNvSpPr txBox="1">
            <a:spLocks noChangeArrowheads="1"/>
          </p:cNvSpPr>
          <p:nvPr/>
        </p:nvSpPr>
        <p:spPr bwMode="auto">
          <a:xfrm>
            <a:off x="5248275" y="2782888"/>
            <a:ext cx="5048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a:solidFill>
                  <a:schemeClr val="bg1"/>
                </a:solidFill>
              </a:rPr>
              <a:t>+</a:t>
            </a:r>
            <a:endParaRPr lang="en-US" sz="3200" baseline="-25000">
              <a:solidFill>
                <a:schemeClr val="bg1"/>
              </a:solidFill>
            </a:endParaRPr>
          </a:p>
        </p:txBody>
      </p:sp>
      <p:sp>
        <p:nvSpPr>
          <p:cNvPr id="12309" name="Text Box 21"/>
          <p:cNvSpPr txBox="1">
            <a:spLocks noChangeArrowheads="1"/>
          </p:cNvSpPr>
          <p:nvPr/>
        </p:nvSpPr>
        <p:spPr bwMode="auto">
          <a:xfrm>
            <a:off x="5781675" y="2754313"/>
            <a:ext cx="10810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a:solidFill>
                  <a:schemeClr val="bg1"/>
                </a:solidFill>
              </a:rPr>
              <a:t>SO</a:t>
            </a:r>
            <a:r>
              <a:rPr lang="en-IE" sz="3200" baseline="-25000">
                <a:solidFill>
                  <a:schemeClr val="bg1"/>
                </a:solidFill>
              </a:rPr>
              <a:t>2</a:t>
            </a:r>
            <a:endParaRPr lang="en-US" sz="3200">
              <a:solidFill>
                <a:schemeClr val="bg1"/>
              </a:solidFill>
            </a:endParaRPr>
          </a:p>
        </p:txBody>
      </p:sp>
    </p:spTree>
    <p:extLst>
      <p:ext uri="{BB962C8B-B14F-4D97-AF65-F5344CB8AC3E}">
        <p14:creationId xmlns:p14="http://schemas.microsoft.com/office/powerpoint/2010/main" val="100249126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297"/>
                                        </p:tgtEl>
                                        <p:attrNameLst>
                                          <p:attrName>style.visibility</p:attrName>
                                        </p:attrNameLst>
                                      </p:cBhvr>
                                      <p:to>
                                        <p:strVal val="visible"/>
                                      </p:to>
                                    </p:set>
                                    <p:animEffect transition="in" filter="wipe(left)">
                                      <p:cBhvr>
                                        <p:cTn id="19" dur="500"/>
                                        <p:tgtEl>
                                          <p:spTgt spid="1229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298"/>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30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309"/>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295"/>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294"/>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2305"/>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2306"/>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2307"/>
                                        </p:tgtEl>
                                        <p:attrNameLst>
                                          <p:attrName>style.visibility</p:attrName>
                                        </p:attrNameLst>
                                      </p:cBhvr>
                                      <p:to>
                                        <p:strVal val="visible"/>
                                      </p:to>
                                    </p:set>
                                    <p:animEffect transition="in" filter="wipe(up)">
                                      <p:cBhvr>
                                        <p:cTn id="52" dur="3000"/>
                                        <p:tgtEl>
                                          <p:spTgt spid="1230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2" grpId="0"/>
      <p:bldP spid="12293" grpId="0"/>
      <p:bldP spid="12294" grpId="0"/>
      <p:bldP spid="12295" grpId="0"/>
      <p:bldP spid="12297" grpId="0" animBg="1"/>
      <p:bldP spid="12298" grpId="0"/>
      <p:bldP spid="12304" grpId="0"/>
      <p:bldP spid="12305" grpId="0"/>
      <p:bldP spid="12306" grpId="0"/>
      <p:bldP spid="12307" grpId="0" animBg="1"/>
      <p:bldP spid="12308" grpId="0"/>
      <p:bldP spid="1230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7667625" y="6491288"/>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a:solidFill>
                  <a:schemeClr val="bg1"/>
                </a:solidFill>
                <a:hlinkClick r:id="rId3" action="ppaction://hlinksldjump"/>
              </a:rPr>
              <a:t>Next slide</a:t>
            </a:r>
            <a:endParaRPr lang="en-US">
              <a:solidFill>
                <a:schemeClr val="bg1"/>
              </a:solidFill>
            </a:endParaRPr>
          </a:p>
        </p:txBody>
      </p:sp>
      <p:pic>
        <p:nvPicPr>
          <p:cNvPr id="37889" name="FOfficeDoc1"/>
          <p:cNvPicPr preferRelativeResize="0">
            <a:picLocks noChangeAspect="1" noChangeArrowheads="1" noChangeShapeType="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331913" y="981075"/>
            <a:ext cx="5976937" cy="5224463"/>
          </a:xfrm>
          <a:prstGeom prst="rect">
            <a:avLst/>
          </a:prstGeom>
          <a:noFill/>
          <a:ln>
            <a:noFill/>
          </a:ln>
          <a:extLst>
            <a:ext uri="{91240B29-F687-4f45-9708-019B960494DF}">
              <a14:hiddenLine xmlns:a14="http://schemas.microsoft.com/office/drawing/2010/main" w="9525">
                <a:noFill/>
                <a:miter lim="800000"/>
                <a:headEnd/>
                <a:tailEnd/>
              </a14:hiddenLine>
            </a:ext>
          </a:extLst>
        </p:spPr>
      </p:pic>
    </p:spTree>
    <p:extLst>
      <p:ext uri="{BB962C8B-B14F-4D97-AF65-F5344CB8AC3E}">
        <p14:creationId xmlns:p14="http://schemas.microsoft.com/office/powerpoint/2010/main" val="166954743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graphicFrame>
        <p:nvGraphicFramePr>
          <p:cNvPr id="7172" name="Group 4"/>
          <p:cNvGraphicFramePr>
            <a:graphicFrameLocks noGrp="1"/>
          </p:cNvGraphicFramePr>
          <p:nvPr/>
        </p:nvGraphicFramePr>
        <p:xfrm>
          <a:off x="1331913" y="1052513"/>
          <a:ext cx="5903912" cy="5181600"/>
        </p:xfrm>
        <a:graphic>
          <a:graphicData uri="http://schemas.openxmlformats.org/drawingml/2006/table">
            <a:tbl>
              <a:tblPr/>
              <a:tblGrid>
                <a:gridCol w="590550"/>
                <a:gridCol w="588962"/>
                <a:gridCol w="592138"/>
                <a:gridCol w="590550"/>
                <a:gridCol w="590550"/>
                <a:gridCol w="588962"/>
                <a:gridCol w="590550"/>
                <a:gridCol w="592138"/>
                <a:gridCol w="588962"/>
                <a:gridCol w="590550"/>
              </a:tblGrid>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55421" name="Text Box 127"/>
          <p:cNvSpPr txBox="1">
            <a:spLocks noChangeArrowheads="1"/>
          </p:cNvSpPr>
          <p:nvPr/>
        </p:nvSpPr>
        <p:spPr bwMode="auto">
          <a:xfrm>
            <a:off x="611188" y="0"/>
            <a:ext cx="8172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4000" dirty="0">
                <a:solidFill>
                  <a:schemeClr val="bg1"/>
                </a:solidFill>
              </a:rPr>
              <a:t>Effect of </a:t>
            </a:r>
            <a:r>
              <a:rPr lang="en-IE" sz="4000" dirty="0" smtClean="0">
                <a:solidFill>
                  <a:schemeClr val="bg1"/>
                </a:solidFill>
              </a:rPr>
              <a:t>temperature:</a:t>
            </a:r>
            <a:endParaRPr lang="en-US" sz="4000" dirty="0">
              <a:solidFill>
                <a:schemeClr val="bg1"/>
              </a:solidFill>
            </a:endParaRPr>
          </a:p>
        </p:txBody>
      </p:sp>
      <p:sp>
        <p:nvSpPr>
          <p:cNvPr id="55422" name="Line 128"/>
          <p:cNvSpPr>
            <a:spLocks noChangeShapeType="1"/>
          </p:cNvSpPr>
          <p:nvPr/>
        </p:nvSpPr>
        <p:spPr bwMode="auto">
          <a:xfrm flipV="1">
            <a:off x="1331913" y="1038225"/>
            <a:ext cx="0" cy="5184775"/>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423" name="Line 129"/>
          <p:cNvSpPr>
            <a:spLocks noChangeShapeType="1"/>
          </p:cNvSpPr>
          <p:nvPr/>
        </p:nvSpPr>
        <p:spPr bwMode="auto">
          <a:xfrm>
            <a:off x="1335088" y="6207125"/>
            <a:ext cx="5975350" cy="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424" name="Text Box 130"/>
          <p:cNvSpPr txBox="1">
            <a:spLocks noChangeArrowheads="1"/>
          </p:cNvSpPr>
          <p:nvPr/>
        </p:nvSpPr>
        <p:spPr bwMode="auto">
          <a:xfrm>
            <a:off x="179388" y="2565400"/>
            <a:ext cx="100806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b="1">
                <a:solidFill>
                  <a:schemeClr val="bg1"/>
                </a:solidFill>
              </a:rPr>
              <a:t>R</a:t>
            </a:r>
            <a:br>
              <a:rPr lang="en-IE" b="1">
                <a:solidFill>
                  <a:schemeClr val="bg1"/>
                </a:solidFill>
              </a:rPr>
            </a:br>
            <a:r>
              <a:rPr lang="en-IE" b="1">
                <a:solidFill>
                  <a:schemeClr val="bg1"/>
                </a:solidFill>
              </a:rPr>
              <a:t>A</a:t>
            </a:r>
            <a:br>
              <a:rPr lang="en-IE" b="1">
                <a:solidFill>
                  <a:schemeClr val="bg1"/>
                </a:solidFill>
              </a:rPr>
            </a:br>
            <a:r>
              <a:rPr lang="en-IE" b="1">
                <a:solidFill>
                  <a:schemeClr val="bg1"/>
                </a:solidFill>
              </a:rPr>
              <a:t>T</a:t>
            </a:r>
            <a:br>
              <a:rPr lang="en-IE" b="1">
                <a:solidFill>
                  <a:schemeClr val="bg1"/>
                </a:solidFill>
              </a:rPr>
            </a:br>
            <a:r>
              <a:rPr lang="en-IE" b="1">
                <a:solidFill>
                  <a:schemeClr val="bg1"/>
                </a:solidFill>
              </a:rPr>
              <a:t>E</a:t>
            </a:r>
            <a:endParaRPr lang="en-US" b="1">
              <a:solidFill>
                <a:schemeClr val="bg1"/>
              </a:solidFill>
            </a:endParaRPr>
          </a:p>
        </p:txBody>
      </p:sp>
      <p:sp>
        <p:nvSpPr>
          <p:cNvPr id="55425" name="Text Box 131"/>
          <p:cNvSpPr txBox="1">
            <a:spLocks noChangeArrowheads="1"/>
          </p:cNvSpPr>
          <p:nvPr/>
        </p:nvSpPr>
        <p:spPr bwMode="auto">
          <a:xfrm>
            <a:off x="3203575" y="6491288"/>
            <a:ext cx="32400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b="1">
                <a:solidFill>
                  <a:schemeClr val="bg1"/>
                </a:solidFill>
              </a:rPr>
              <a:t>TEMPERATURE</a:t>
            </a:r>
            <a:endParaRPr lang="en-US" b="1">
              <a:solidFill>
                <a:schemeClr val="bg1"/>
              </a:solidFill>
            </a:endParaRPr>
          </a:p>
        </p:txBody>
      </p:sp>
      <p:sp>
        <p:nvSpPr>
          <p:cNvPr id="7301" name="AutoShape 133"/>
          <p:cNvSpPr>
            <a:spLocks noChangeArrowheads="1"/>
          </p:cNvSpPr>
          <p:nvPr/>
        </p:nvSpPr>
        <p:spPr bwMode="auto">
          <a:xfrm>
            <a:off x="1619250" y="1268413"/>
            <a:ext cx="3025775" cy="1655762"/>
          </a:xfrm>
          <a:prstGeom prst="cloudCallout">
            <a:avLst>
              <a:gd name="adj1" fmla="val 37880"/>
              <a:gd name="adj2" fmla="val 157861"/>
            </a:avLst>
          </a:prstGeom>
          <a:solidFill>
            <a:schemeClr val="accent1"/>
          </a:solidFill>
          <a:ln w="9525">
            <a:solidFill>
              <a:schemeClr val="tx1"/>
            </a:solidFill>
            <a:round/>
            <a:headEnd/>
            <a:tailEnd/>
          </a:ln>
        </p:spPr>
        <p:txBody>
          <a:bodyPr/>
          <a:lstStyle/>
          <a:p>
            <a:pPr algn="ctr"/>
            <a:r>
              <a:rPr lang="en-IE" sz="2400" b="1"/>
              <a:t>Conclusion ?</a:t>
            </a:r>
            <a:endParaRPr lang="en-US" sz="2400" b="1"/>
          </a:p>
        </p:txBody>
      </p:sp>
      <p:sp>
        <p:nvSpPr>
          <p:cNvPr id="7302" name="Text Box 134"/>
          <p:cNvSpPr txBox="1">
            <a:spLocks noChangeArrowheads="1"/>
          </p:cNvSpPr>
          <p:nvPr/>
        </p:nvSpPr>
        <p:spPr bwMode="auto">
          <a:xfrm>
            <a:off x="5940425" y="4508500"/>
            <a:ext cx="2881313" cy="1373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2800"/>
              <a:t>Rate increases with increasing temperature</a:t>
            </a:r>
            <a:endParaRPr lang="en-US" sz="2800"/>
          </a:p>
        </p:txBody>
      </p:sp>
      <p:grpSp>
        <p:nvGrpSpPr>
          <p:cNvPr id="55428" name="Group 137"/>
          <p:cNvGrpSpPr>
            <a:grpSpLocks/>
          </p:cNvGrpSpPr>
          <p:nvPr/>
        </p:nvGrpSpPr>
        <p:grpSpPr bwMode="auto">
          <a:xfrm>
            <a:off x="0" y="4149725"/>
            <a:ext cx="1008063" cy="779463"/>
            <a:chOff x="0" y="2614"/>
            <a:chExt cx="635" cy="491"/>
          </a:xfrm>
        </p:grpSpPr>
        <p:sp>
          <p:nvSpPr>
            <p:cNvPr id="55429" name="Text Box 135"/>
            <p:cNvSpPr txBox="1">
              <a:spLocks noChangeArrowheads="1"/>
            </p:cNvSpPr>
            <p:nvPr/>
          </p:nvSpPr>
          <p:spPr bwMode="auto">
            <a:xfrm>
              <a:off x="0" y="2614"/>
              <a:ext cx="635"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b="1">
                  <a:solidFill>
                    <a:schemeClr val="bg1"/>
                  </a:solidFill>
                </a:rPr>
                <a:t>     1</a:t>
              </a:r>
            </a:p>
            <a:p>
              <a:pPr eaLnBrk="1" hangingPunct="1">
                <a:spcBef>
                  <a:spcPct val="50000"/>
                </a:spcBef>
              </a:pPr>
              <a:r>
                <a:rPr lang="en-IE" b="1">
                  <a:solidFill>
                    <a:schemeClr val="bg1"/>
                  </a:solidFill>
                </a:rPr>
                <a:t>  Time</a:t>
              </a:r>
              <a:endParaRPr lang="en-US" b="1">
                <a:solidFill>
                  <a:schemeClr val="bg1"/>
                </a:solidFill>
              </a:endParaRPr>
            </a:p>
          </p:txBody>
        </p:sp>
        <p:sp>
          <p:nvSpPr>
            <p:cNvPr id="55430" name="Line 136"/>
            <p:cNvSpPr>
              <a:spLocks noChangeShapeType="1"/>
            </p:cNvSpPr>
            <p:nvPr/>
          </p:nvSpPr>
          <p:spPr bwMode="auto">
            <a:xfrm>
              <a:off x="45" y="2840"/>
              <a:ext cx="47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306" name="Freeform 138"/>
          <p:cNvSpPr>
            <a:spLocks/>
          </p:cNvSpPr>
          <p:nvPr/>
        </p:nvSpPr>
        <p:spPr bwMode="auto">
          <a:xfrm>
            <a:off x="1403350" y="981075"/>
            <a:ext cx="5340350" cy="5184775"/>
          </a:xfrm>
          <a:custGeom>
            <a:avLst/>
            <a:gdLst>
              <a:gd name="T0" fmla="*/ 0 w 3545"/>
              <a:gd name="T1" fmla="*/ 2994 h 2994"/>
              <a:gd name="T2" fmla="*/ 862 w 3545"/>
              <a:gd name="T3" fmla="*/ 2858 h 2994"/>
              <a:gd name="T4" fmla="*/ 1769 w 3545"/>
              <a:gd name="T5" fmla="*/ 2631 h 2994"/>
              <a:gd name="T6" fmla="*/ 2404 w 3545"/>
              <a:gd name="T7" fmla="*/ 2223 h 2994"/>
              <a:gd name="T8" fmla="*/ 2903 w 3545"/>
              <a:gd name="T9" fmla="*/ 1633 h 2994"/>
              <a:gd name="T10" fmla="*/ 3447 w 3545"/>
              <a:gd name="T11" fmla="*/ 317 h 2994"/>
              <a:gd name="T12" fmla="*/ 3493 w 3545"/>
              <a:gd name="T13" fmla="*/ 0 h 2994"/>
              <a:gd name="T14" fmla="*/ 0 60000 65536"/>
              <a:gd name="T15" fmla="*/ 0 60000 65536"/>
              <a:gd name="T16" fmla="*/ 0 60000 65536"/>
              <a:gd name="T17" fmla="*/ 0 60000 65536"/>
              <a:gd name="T18" fmla="*/ 0 60000 65536"/>
              <a:gd name="T19" fmla="*/ 0 60000 65536"/>
              <a:gd name="T20" fmla="*/ 0 60000 65536"/>
              <a:gd name="T21" fmla="*/ 0 w 3545"/>
              <a:gd name="T22" fmla="*/ 0 h 2994"/>
              <a:gd name="T23" fmla="*/ 3545 w 3545"/>
              <a:gd name="T24" fmla="*/ 2994 h 29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45" h="2994">
                <a:moveTo>
                  <a:pt x="0" y="2994"/>
                </a:moveTo>
                <a:cubicBezTo>
                  <a:pt x="283" y="2956"/>
                  <a:pt x="567" y="2918"/>
                  <a:pt x="862" y="2858"/>
                </a:cubicBezTo>
                <a:cubicBezTo>
                  <a:pt x="1157" y="2798"/>
                  <a:pt x="1512" y="2737"/>
                  <a:pt x="1769" y="2631"/>
                </a:cubicBezTo>
                <a:cubicBezTo>
                  <a:pt x="2026" y="2525"/>
                  <a:pt x="2215" y="2389"/>
                  <a:pt x="2404" y="2223"/>
                </a:cubicBezTo>
                <a:cubicBezTo>
                  <a:pt x="2593" y="2057"/>
                  <a:pt x="2729" y="1951"/>
                  <a:pt x="2903" y="1633"/>
                </a:cubicBezTo>
                <a:cubicBezTo>
                  <a:pt x="3077" y="1315"/>
                  <a:pt x="3349" y="589"/>
                  <a:pt x="3447" y="317"/>
                </a:cubicBezTo>
                <a:cubicBezTo>
                  <a:pt x="3545" y="45"/>
                  <a:pt x="3485" y="53"/>
                  <a:pt x="3493"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286042436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306"/>
                                        </p:tgtEl>
                                        <p:attrNameLst>
                                          <p:attrName>style.visibility</p:attrName>
                                        </p:attrNameLst>
                                      </p:cBhvr>
                                      <p:to>
                                        <p:strVal val="visible"/>
                                      </p:to>
                                    </p:set>
                                    <p:animEffect transition="in" filter="wipe(down)">
                                      <p:cBhvr>
                                        <p:cTn id="7" dur="5000"/>
                                        <p:tgtEl>
                                          <p:spTgt spid="73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301"/>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01" grpId="0" animBg="1"/>
      <p:bldP spid="7302" grpId="0" animBg="1"/>
      <p:bldP spid="730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graphicFrame>
        <p:nvGraphicFramePr>
          <p:cNvPr id="18434" name="Group 2"/>
          <p:cNvGraphicFramePr>
            <a:graphicFrameLocks noGrp="1"/>
          </p:cNvGraphicFramePr>
          <p:nvPr/>
        </p:nvGraphicFramePr>
        <p:xfrm>
          <a:off x="1331913" y="1052513"/>
          <a:ext cx="5903912" cy="5181600"/>
        </p:xfrm>
        <a:graphic>
          <a:graphicData uri="http://schemas.openxmlformats.org/drawingml/2006/table">
            <a:tbl>
              <a:tblPr/>
              <a:tblGrid>
                <a:gridCol w="590550"/>
                <a:gridCol w="588962"/>
                <a:gridCol w="592138"/>
                <a:gridCol w="590550"/>
                <a:gridCol w="590550"/>
                <a:gridCol w="588962"/>
                <a:gridCol w="590550"/>
                <a:gridCol w="592138"/>
                <a:gridCol w="588962"/>
                <a:gridCol w="590550"/>
              </a:tblGrid>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56445" name="Text Box 125"/>
          <p:cNvSpPr txBox="1">
            <a:spLocks noChangeArrowheads="1"/>
          </p:cNvSpPr>
          <p:nvPr/>
        </p:nvSpPr>
        <p:spPr bwMode="auto">
          <a:xfrm>
            <a:off x="611188" y="0"/>
            <a:ext cx="8172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4000" dirty="0">
                <a:solidFill>
                  <a:schemeClr val="bg1"/>
                </a:solidFill>
              </a:rPr>
              <a:t>Effect of </a:t>
            </a:r>
            <a:r>
              <a:rPr lang="en-IE" sz="4000" dirty="0" smtClean="0">
                <a:solidFill>
                  <a:schemeClr val="bg1"/>
                </a:solidFill>
              </a:rPr>
              <a:t>temperature:</a:t>
            </a:r>
            <a:endParaRPr lang="en-US" sz="4000" dirty="0">
              <a:solidFill>
                <a:schemeClr val="bg1"/>
              </a:solidFill>
            </a:endParaRPr>
          </a:p>
        </p:txBody>
      </p:sp>
      <p:sp>
        <p:nvSpPr>
          <p:cNvPr id="56446" name="Line 126"/>
          <p:cNvSpPr>
            <a:spLocks noChangeShapeType="1"/>
          </p:cNvSpPr>
          <p:nvPr/>
        </p:nvSpPr>
        <p:spPr bwMode="auto">
          <a:xfrm flipV="1">
            <a:off x="1331913" y="1038225"/>
            <a:ext cx="0" cy="5184775"/>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447" name="Line 127"/>
          <p:cNvSpPr>
            <a:spLocks noChangeShapeType="1"/>
          </p:cNvSpPr>
          <p:nvPr/>
        </p:nvSpPr>
        <p:spPr bwMode="auto">
          <a:xfrm>
            <a:off x="1335088" y="6207125"/>
            <a:ext cx="5975350" cy="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448" name="Text Box 128"/>
          <p:cNvSpPr txBox="1">
            <a:spLocks noChangeArrowheads="1"/>
          </p:cNvSpPr>
          <p:nvPr/>
        </p:nvSpPr>
        <p:spPr bwMode="auto">
          <a:xfrm>
            <a:off x="179388" y="2565400"/>
            <a:ext cx="100806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b="1">
                <a:solidFill>
                  <a:schemeClr val="bg1"/>
                </a:solidFill>
              </a:rPr>
              <a:t>R</a:t>
            </a:r>
            <a:br>
              <a:rPr lang="en-IE" b="1">
                <a:solidFill>
                  <a:schemeClr val="bg1"/>
                </a:solidFill>
              </a:rPr>
            </a:br>
            <a:r>
              <a:rPr lang="en-IE" b="1">
                <a:solidFill>
                  <a:schemeClr val="bg1"/>
                </a:solidFill>
              </a:rPr>
              <a:t>A</a:t>
            </a:r>
            <a:br>
              <a:rPr lang="en-IE" b="1">
                <a:solidFill>
                  <a:schemeClr val="bg1"/>
                </a:solidFill>
              </a:rPr>
            </a:br>
            <a:r>
              <a:rPr lang="en-IE" b="1">
                <a:solidFill>
                  <a:schemeClr val="bg1"/>
                </a:solidFill>
              </a:rPr>
              <a:t>T</a:t>
            </a:r>
            <a:br>
              <a:rPr lang="en-IE" b="1">
                <a:solidFill>
                  <a:schemeClr val="bg1"/>
                </a:solidFill>
              </a:rPr>
            </a:br>
            <a:r>
              <a:rPr lang="en-IE" b="1">
                <a:solidFill>
                  <a:schemeClr val="bg1"/>
                </a:solidFill>
              </a:rPr>
              <a:t>E</a:t>
            </a:r>
            <a:endParaRPr lang="en-US" b="1">
              <a:solidFill>
                <a:schemeClr val="bg1"/>
              </a:solidFill>
            </a:endParaRPr>
          </a:p>
        </p:txBody>
      </p:sp>
      <p:sp>
        <p:nvSpPr>
          <p:cNvPr id="56449" name="Text Box 129"/>
          <p:cNvSpPr txBox="1">
            <a:spLocks noChangeArrowheads="1"/>
          </p:cNvSpPr>
          <p:nvPr/>
        </p:nvSpPr>
        <p:spPr bwMode="auto">
          <a:xfrm>
            <a:off x="3203575" y="6491288"/>
            <a:ext cx="32400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b="1">
                <a:solidFill>
                  <a:schemeClr val="bg1"/>
                </a:solidFill>
              </a:rPr>
              <a:t>TEMPERATURE</a:t>
            </a:r>
            <a:endParaRPr lang="en-US" b="1">
              <a:solidFill>
                <a:schemeClr val="bg1"/>
              </a:solidFill>
            </a:endParaRPr>
          </a:p>
        </p:txBody>
      </p:sp>
      <p:sp>
        <p:nvSpPr>
          <p:cNvPr id="18562" name="AutoShape 130"/>
          <p:cNvSpPr>
            <a:spLocks noChangeArrowheads="1"/>
          </p:cNvSpPr>
          <p:nvPr/>
        </p:nvSpPr>
        <p:spPr bwMode="auto">
          <a:xfrm>
            <a:off x="1619250" y="1268413"/>
            <a:ext cx="3744913" cy="2952750"/>
          </a:xfrm>
          <a:prstGeom prst="cloudCallout">
            <a:avLst>
              <a:gd name="adj1" fmla="val -17569"/>
              <a:gd name="adj2" fmla="val 98495"/>
            </a:avLst>
          </a:prstGeom>
          <a:solidFill>
            <a:schemeClr val="accent1"/>
          </a:solidFill>
          <a:ln w="9525">
            <a:solidFill>
              <a:schemeClr val="tx1"/>
            </a:solidFill>
            <a:round/>
            <a:headEnd/>
            <a:tailEnd/>
          </a:ln>
        </p:spPr>
        <p:txBody>
          <a:bodyPr/>
          <a:lstStyle/>
          <a:p>
            <a:pPr algn="ctr"/>
            <a:r>
              <a:rPr lang="en-IE" sz="2400" b="1"/>
              <a:t>What is the main factor increasing rate between </a:t>
            </a:r>
            <a:br>
              <a:rPr lang="en-IE" sz="2400" b="1"/>
            </a:br>
            <a:r>
              <a:rPr lang="en-IE" sz="2400" b="1"/>
              <a:t>A and B</a:t>
            </a:r>
            <a:endParaRPr lang="en-US" sz="2400" b="1"/>
          </a:p>
        </p:txBody>
      </p:sp>
      <p:sp>
        <p:nvSpPr>
          <p:cNvPr id="18563" name="Text Box 131"/>
          <p:cNvSpPr txBox="1">
            <a:spLocks noChangeArrowheads="1"/>
          </p:cNvSpPr>
          <p:nvPr/>
        </p:nvSpPr>
        <p:spPr bwMode="auto">
          <a:xfrm>
            <a:off x="6372225" y="4581525"/>
            <a:ext cx="2881313" cy="1373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2800"/>
              <a:t>Rate increases due to increased collisions /sec</a:t>
            </a:r>
            <a:endParaRPr lang="en-US" sz="2800"/>
          </a:p>
        </p:txBody>
      </p:sp>
      <p:grpSp>
        <p:nvGrpSpPr>
          <p:cNvPr id="56452" name="Group 132"/>
          <p:cNvGrpSpPr>
            <a:grpSpLocks/>
          </p:cNvGrpSpPr>
          <p:nvPr/>
        </p:nvGrpSpPr>
        <p:grpSpPr bwMode="auto">
          <a:xfrm>
            <a:off x="0" y="4149725"/>
            <a:ext cx="1008063" cy="779463"/>
            <a:chOff x="0" y="2614"/>
            <a:chExt cx="635" cy="491"/>
          </a:xfrm>
        </p:grpSpPr>
        <p:sp>
          <p:nvSpPr>
            <p:cNvPr id="56453" name="Text Box 133"/>
            <p:cNvSpPr txBox="1">
              <a:spLocks noChangeArrowheads="1"/>
            </p:cNvSpPr>
            <p:nvPr/>
          </p:nvSpPr>
          <p:spPr bwMode="auto">
            <a:xfrm>
              <a:off x="0" y="2614"/>
              <a:ext cx="635"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b="1">
                  <a:solidFill>
                    <a:schemeClr val="bg1"/>
                  </a:solidFill>
                </a:rPr>
                <a:t>     1</a:t>
              </a:r>
            </a:p>
            <a:p>
              <a:pPr eaLnBrk="1" hangingPunct="1">
                <a:spcBef>
                  <a:spcPct val="50000"/>
                </a:spcBef>
              </a:pPr>
              <a:r>
                <a:rPr lang="en-IE" b="1">
                  <a:solidFill>
                    <a:schemeClr val="bg1"/>
                  </a:solidFill>
                </a:rPr>
                <a:t>  Time</a:t>
              </a:r>
              <a:endParaRPr lang="en-US" b="1">
                <a:solidFill>
                  <a:schemeClr val="bg1"/>
                </a:solidFill>
              </a:endParaRPr>
            </a:p>
          </p:txBody>
        </p:sp>
        <p:sp>
          <p:nvSpPr>
            <p:cNvPr id="56454" name="Line 134"/>
            <p:cNvSpPr>
              <a:spLocks noChangeShapeType="1"/>
            </p:cNvSpPr>
            <p:nvPr/>
          </p:nvSpPr>
          <p:spPr bwMode="auto">
            <a:xfrm>
              <a:off x="45" y="2840"/>
              <a:ext cx="47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6455" name="Freeform 135"/>
          <p:cNvSpPr>
            <a:spLocks/>
          </p:cNvSpPr>
          <p:nvPr/>
        </p:nvSpPr>
        <p:spPr bwMode="auto">
          <a:xfrm>
            <a:off x="1403350" y="981075"/>
            <a:ext cx="5340350" cy="5184775"/>
          </a:xfrm>
          <a:custGeom>
            <a:avLst/>
            <a:gdLst>
              <a:gd name="T0" fmla="*/ 0 w 3545"/>
              <a:gd name="T1" fmla="*/ 2994 h 2994"/>
              <a:gd name="T2" fmla="*/ 862 w 3545"/>
              <a:gd name="T3" fmla="*/ 2858 h 2994"/>
              <a:gd name="T4" fmla="*/ 1769 w 3545"/>
              <a:gd name="T5" fmla="*/ 2631 h 2994"/>
              <a:gd name="T6" fmla="*/ 2404 w 3545"/>
              <a:gd name="T7" fmla="*/ 2223 h 2994"/>
              <a:gd name="T8" fmla="*/ 2903 w 3545"/>
              <a:gd name="T9" fmla="*/ 1633 h 2994"/>
              <a:gd name="T10" fmla="*/ 3447 w 3545"/>
              <a:gd name="T11" fmla="*/ 317 h 2994"/>
              <a:gd name="T12" fmla="*/ 3493 w 3545"/>
              <a:gd name="T13" fmla="*/ 0 h 2994"/>
              <a:gd name="T14" fmla="*/ 0 60000 65536"/>
              <a:gd name="T15" fmla="*/ 0 60000 65536"/>
              <a:gd name="T16" fmla="*/ 0 60000 65536"/>
              <a:gd name="T17" fmla="*/ 0 60000 65536"/>
              <a:gd name="T18" fmla="*/ 0 60000 65536"/>
              <a:gd name="T19" fmla="*/ 0 60000 65536"/>
              <a:gd name="T20" fmla="*/ 0 60000 65536"/>
              <a:gd name="T21" fmla="*/ 0 w 3545"/>
              <a:gd name="T22" fmla="*/ 0 h 2994"/>
              <a:gd name="T23" fmla="*/ 3545 w 3545"/>
              <a:gd name="T24" fmla="*/ 2994 h 29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45" h="2994">
                <a:moveTo>
                  <a:pt x="0" y="2994"/>
                </a:moveTo>
                <a:cubicBezTo>
                  <a:pt x="283" y="2956"/>
                  <a:pt x="567" y="2918"/>
                  <a:pt x="862" y="2858"/>
                </a:cubicBezTo>
                <a:cubicBezTo>
                  <a:pt x="1157" y="2798"/>
                  <a:pt x="1512" y="2737"/>
                  <a:pt x="1769" y="2631"/>
                </a:cubicBezTo>
                <a:cubicBezTo>
                  <a:pt x="2026" y="2525"/>
                  <a:pt x="2215" y="2389"/>
                  <a:pt x="2404" y="2223"/>
                </a:cubicBezTo>
                <a:cubicBezTo>
                  <a:pt x="2593" y="2057"/>
                  <a:pt x="2729" y="1951"/>
                  <a:pt x="2903" y="1633"/>
                </a:cubicBezTo>
                <a:cubicBezTo>
                  <a:pt x="3077" y="1315"/>
                  <a:pt x="3349" y="589"/>
                  <a:pt x="3447" y="317"/>
                </a:cubicBezTo>
                <a:cubicBezTo>
                  <a:pt x="3545" y="45"/>
                  <a:pt x="3485" y="53"/>
                  <a:pt x="3493"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456" name="Text Box 136"/>
          <p:cNvSpPr txBox="1">
            <a:spLocks noChangeArrowheads="1"/>
          </p:cNvSpPr>
          <p:nvPr/>
        </p:nvSpPr>
        <p:spPr bwMode="auto">
          <a:xfrm>
            <a:off x="1403350" y="5589588"/>
            <a:ext cx="3587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b="1"/>
              <a:t>A</a:t>
            </a:r>
            <a:endParaRPr lang="en-US" sz="3200" b="1"/>
          </a:p>
        </p:txBody>
      </p:sp>
      <p:sp>
        <p:nvSpPr>
          <p:cNvPr id="56457" name="Text Box 137"/>
          <p:cNvSpPr txBox="1">
            <a:spLocks noChangeArrowheads="1"/>
          </p:cNvSpPr>
          <p:nvPr/>
        </p:nvSpPr>
        <p:spPr bwMode="auto">
          <a:xfrm>
            <a:off x="3779838" y="5013325"/>
            <a:ext cx="358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b="1"/>
              <a:t>B</a:t>
            </a:r>
            <a:endParaRPr lang="en-US" sz="3200" b="1"/>
          </a:p>
        </p:txBody>
      </p:sp>
    </p:spTree>
    <p:extLst>
      <p:ext uri="{BB962C8B-B14F-4D97-AF65-F5344CB8AC3E}">
        <p14:creationId xmlns:p14="http://schemas.microsoft.com/office/powerpoint/2010/main" val="247760033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62" grpId="0" animBg="1"/>
      <p:bldP spid="1856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graphicFrame>
        <p:nvGraphicFramePr>
          <p:cNvPr id="19458" name="Group 2"/>
          <p:cNvGraphicFramePr>
            <a:graphicFrameLocks noGrp="1"/>
          </p:cNvGraphicFramePr>
          <p:nvPr/>
        </p:nvGraphicFramePr>
        <p:xfrm>
          <a:off x="1331913" y="1052513"/>
          <a:ext cx="5903912" cy="5181600"/>
        </p:xfrm>
        <a:graphic>
          <a:graphicData uri="http://schemas.openxmlformats.org/drawingml/2006/table">
            <a:tbl>
              <a:tblPr/>
              <a:tblGrid>
                <a:gridCol w="590550"/>
                <a:gridCol w="588962"/>
                <a:gridCol w="592138"/>
                <a:gridCol w="590550"/>
                <a:gridCol w="590550"/>
                <a:gridCol w="588962"/>
                <a:gridCol w="590550"/>
                <a:gridCol w="592138"/>
                <a:gridCol w="588962"/>
                <a:gridCol w="590550"/>
              </a:tblGrid>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57469" name="Text Box 125"/>
          <p:cNvSpPr txBox="1">
            <a:spLocks noChangeArrowheads="1"/>
          </p:cNvSpPr>
          <p:nvPr/>
        </p:nvSpPr>
        <p:spPr bwMode="auto">
          <a:xfrm>
            <a:off x="611188" y="0"/>
            <a:ext cx="8172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4000" dirty="0">
                <a:solidFill>
                  <a:schemeClr val="bg1"/>
                </a:solidFill>
              </a:rPr>
              <a:t>Effect of </a:t>
            </a:r>
            <a:r>
              <a:rPr lang="en-IE" sz="4000" dirty="0" smtClean="0">
                <a:solidFill>
                  <a:schemeClr val="bg1"/>
                </a:solidFill>
              </a:rPr>
              <a:t>temperature:</a:t>
            </a:r>
            <a:endParaRPr lang="en-US" sz="4000" dirty="0">
              <a:solidFill>
                <a:schemeClr val="bg1"/>
              </a:solidFill>
            </a:endParaRPr>
          </a:p>
        </p:txBody>
      </p:sp>
      <p:sp>
        <p:nvSpPr>
          <p:cNvPr id="57470" name="Line 126"/>
          <p:cNvSpPr>
            <a:spLocks noChangeShapeType="1"/>
          </p:cNvSpPr>
          <p:nvPr/>
        </p:nvSpPr>
        <p:spPr bwMode="auto">
          <a:xfrm flipV="1">
            <a:off x="1331913" y="1038225"/>
            <a:ext cx="0" cy="5184775"/>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471" name="Line 127"/>
          <p:cNvSpPr>
            <a:spLocks noChangeShapeType="1"/>
          </p:cNvSpPr>
          <p:nvPr/>
        </p:nvSpPr>
        <p:spPr bwMode="auto">
          <a:xfrm>
            <a:off x="1335088" y="6207125"/>
            <a:ext cx="5975350" cy="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472" name="Text Box 128"/>
          <p:cNvSpPr txBox="1">
            <a:spLocks noChangeArrowheads="1"/>
          </p:cNvSpPr>
          <p:nvPr/>
        </p:nvSpPr>
        <p:spPr bwMode="auto">
          <a:xfrm>
            <a:off x="179388" y="2565400"/>
            <a:ext cx="100806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b="1">
                <a:solidFill>
                  <a:schemeClr val="bg1"/>
                </a:solidFill>
              </a:rPr>
              <a:t>R</a:t>
            </a:r>
            <a:br>
              <a:rPr lang="en-IE" b="1">
                <a:solidFill>
                  <a:schemeClr val="bg1"/>
                </a:solidFill>
              </a:rPr>
            </a:br>
            <a:r>
              <a:rPr lang="en-IE" b="1">
                <a:solidFill>
                  <a:schemeClr val="bg1"/>
                </a:solidFill>
              </a:rPr>
              <a:t>A</a:t>
            </a:r>
            <a:br>
              <a:rPr lang="en-IE" b="1">
                <a:solidFill>
                  <a:schemeClr val="bg1"/>
                </a:solidFill>
              </a:rPr>
            </a:br>
            <a:r>
              <a:rPr lang="en-IE" b="1">
                <a:solidFill>
                  <a:schemeClr val="bg1"/>
                </a:solidFill>
              </a:rPr>
              <a:t>T</a:t>
            </a:r>
            <a:br>
              <a:rPr lang="en-IE" b="1">
                <a:solidFill>
                  <a:schemeClr val="bg1"/>
                </a:solidFill>
              </a:rPr>
            </a:br>
            <a:r>
              <a:rPr lang="en-IE" b="1">
                <a:solidFill>
                  <a:schemeClr val="bg1"/>
                </a:solidFill>
              </a:rPr>
              <a:t>E</a:t>
            </a:r>
            <a:endParaRPr lang="en-US" b="1">
              <a:solidFill>
                <a:schemeClr val="bg1"/>
              </a:solidFill>
            </a:endParaRPr>
          </a:p>
        </p:txBody>
      </p:sp>
      <p:sp>
        <p:nvSpPr>
          <p:cNvPr id="57473" name="Text Box 129"/>
          <p:cNvSpPr txBox="1">
            <a:spLocks noChangeArrowheads="1"/>
          </p:cNvSpPr>
          <p:nvPr/>
        </p:nvSpPr>
        <p:spPr bwMode="auto">
          <a:xfrm>
            <a:off x="3203575" y="6491288"/>
            <a:ext cx="32400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b="1">
                <a:solidFill>
                  <a:schemeClr val="bg1"/>
                </a:solidFill>
              </a:rPr>
              <a:t>TEMPERATURE</a:t>
            </a:r>
            <a:endParaRPr lang="en-US" b="1">
              <a:solidFill>
                <a:schemeClr val="bg1"/>
              </a:solidFill>
            </a:endParaRPr>
          </a:p>
        </p:txBody>
      </p:sp>
      <p:sp>
        <p:nvSpPr>
          <p:cNvPr id="19586" name="AutoShape 130"/>
          <p:cNvSpPr>
            <a:spLocks noChangeArrowheads="1"/>
          </p:cNvSpPr>
          <p:nvPr/>
        </p:nvSpPr>
        <p:spPr bwMode="auto">
          <a:xfrm>
            <a:off x="900113" y="908050"/>
            <a:ext cx="4105275" cy="2952750"/>
          </a:xfrm>
          <a:prstGeom prst="cloudCallout">
            <a:avLst>
              <a:gd name="adj1" fmla="val 65352"/>
              <a:gd name="adj2" fmla="val 43764"/>
            </a:avLst>
          </a:prstGeom>
          <a:solidFill>
            <a:schemeClr val="accent1"/>
          </a:solidFill>
          <a:ln w="9525">
            <a:solidFill>
              <a:schemeClr val="tx1"/>
            </a:solidFill>
            <a:round/>
            <a:headEnd/>
            <a:tailEnd/>
          </a:ln>
        </p:spPr>
        <p:txBody>
          <a:bodyPr/>
          <a:lstStyle/>
          <a:p>
            <a:pPr algn="ctr"/>
            <a:r>
              <a:rPr lang="en-IE" sz="2400" b="1"/>
              <a:t>What other factor caused the large rate increase between </a:t>
            </a:r>
            <a:br>
              <a:rPr lang="en-IE" sz="2400" b="1"/>
            </a:br>
            <a:r>
              <a:rPr lang="en-IE" sz="2400" b="1"/>
              <a:t>B and C</a:t>
            </a:r>
            <a:endParaRPr lang="en-US" sz="2400" b="1"/>
          </a:p>
        </p:txBody>
      </p:sp>
      <p:sp>
        <p:nvSpPr>
          <p:cNvPr id="19587" name="Text Box 131"/>
          <p:cNvSpPr txBox="1">
            <a:spLocks noChangeArrowheads="1"/>
          </p:cNvSpPr>
          <p:nvPr/>
        </p:nvSpPr>
        <p:spPr bwMode="auto">
          <a:xfrm>
            <a:off x="6372225" y="4581525"/>
            <a:ext cx="2881313" cy="1373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2800"/>
              <a:t>More colliding particles have</a:t>
            </a:r>
            <a:br>
              <a:rPr lang="en-IE" sz="2800"/>
            </a:br>
            <a:r>
              <a:rPr lang="en-IE" sz="2800"/>
              <a:t> E Act</a:t>
            </a:r>
            <a:endParaRPr lang="en-US" sz="2800"/>
          </a:p>
        </p:txBody>
      </p:sp>
      <p:grpSp>
        <p:nvGrpSpPr>
          <p:cNvPr id="57476" name="Group 132"/>
          <p:cNvGrpSpPr>
            <a:grpSpLocks/>
          </p:cNvGrpSpPr>
          <p:nvPr/>
        </p:nvGrpSpPr>
        <p:grpSpPr bwMode="auto">
          <a:xfrm>
            <a:off x="0" y="4149725"/>
            <a:ext cx="1008063" cy="779463"/>
            <a:chOff x="0" y="2614"/>
            <a:chExt cx="635" cy="491"/>
          </a:xfrm>
        </p:grpSpPr>
        <p:sp>
          <p:nvSpPr>
            <p:cNvPr id="57477" name="Text Box 133"/>
            <p:cNvSpPr txBox="1">
              <a:spLocks noChangeArrowheads="1"/>
            </p:cNvSpPr>
            <p:nvPr/>
          </p:nvSpPr>
          <p:spPr bwMode="auto">
            <a:xfrm>
              <a:off x="0" y="2614"/>
              <a:ext cx="635"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b="1">
                  <a:solidFill>
                    <a:schemeClr val="bg1"/>
                  </a:solidFill>
                </a:rPr>
                <a:t>     1</a:t>
              </a:r>
            </a:p>
            <a:p>
              <a:pPr eaLnBrk="1" hangingPunct="1">
                <a:spcBef>
                  <a:spcPct val="50000"/>
                </a:spcBef>
              </a:pPr>
              <a:r>
                <a:rPr lang="en-IE" b="1">
                  <a:solidFill>
                    <a:schemeClr val="bg1"/>
                  </a:solidFill>
                </a:rPr>
                <a:t>  Time</a:t>
              </a:r>
              <a:endParaRPr lang="en-US" b="1">
                <a:solidFill>
                  <a:schemeClr val="bg1"/>
                </a:solidFill>
              </a:endParaRPr>
            </a:p>
          </p:txBody>
        </p:sp>
        <p:sp>
          <p:nvSpPr>
            <p:cNvPr id="57478" name="Line 134"/>
            <p:cNvSpPr>
              <a:spLocks noChangeShapeType="1"/>
            </p:cNvSpPr>
            <p:nvPr/>
          </p:nvSpPr>
          <p:spPr bwMode="auto">
            <a:xfrm>
              <a:off x="45" y="2840"/>
              <a:ext cx="47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479" name="Freeform 135"/>
          <p:cNvSpPr>
            <a:spLocks/>
          </p:cNvSpPr>
          <p:nvPr/>
        </p:nvSpPr>
        <p:spPr bwMode="auto">
          <a:xfrm>
            <a:off x="1403350" y="981075"/>
            <a:ext cx="5340350" cy="5184775"/>
          </a:xfrm>
          <a:custGeom>
            <a:avLst/>
            <a:gdLst>
              <a:gd name="T0" fmla="*/ 0 w 3545"/>
              <a:gd name="T1" fmla="*/ 2994 h 2994"/>
              <a:gd name="T2" fmla="*/ 862 w 3545"/>
              <a:gd name="T3" fmla="*/ 2858 h 2994"/>
              <a:gd name="T4" fmla="*/ 1769 w 3545"/>
              <a:gd name="T5" fmla="*/ 2631 h 2994"/>
              <a:gd name="T6" fmla="*/ 2404 w 3545"/>
              <a:gd name="T7" fmla="*/ 2223 h 2994"/>
              <a:gd name="T8" fmla="*/ 2903 w 3545"/>
              <a:gd name="T9" fmla="*/ 1633 h 2994"/>
              <a:gd name="T10" fmla="*/ 3447 w 3545"/>
              <a:gd name="T11" fmla="*/ 317 h 2994"/>
              <a:gd name="T12" fmla="*/ 3493 w 3545"/>
              <a:gd name="T13" fmla="*/ 0 h 2994"/>
              <a:gd name="T14" fmla="*/ 0 60000 65536"/>
              <a:gd name="T15" fmla="*/ 0 60000 65536"/>
              <a:gd name="T16" fmla="*/ 0 60000 65536"/>
              <a:gd name="T17" fmla="*/ 0 60000 65536"/>
              <a:gd name="T18" fmla="*/ 0 60000 65536"/>
              <a:gd name="T19" fmla="*/ 0 60000 65536"/>
              <a:gd name="T20" fmla="*/ 0 60000 65536"/>
              <a:gd name="T21" fmla="*/ 0 w 3545"/>
              <a:gd name="T22" fmla="*/ 0 h 2994"/>
              <a:gd name="T23" fmla="*/ 3545 w 3545"/>
              <a:gd name="T24" fmla="*/ 2994 h 29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45" h="2994">
                <a:moveTo>
                  <a:pt x="0" y="2994"/>
                </a:moveTo>
                <a:cubicBezTo>
                  <a:pt x="283" y="2956"/>
                  <a:pt x="567" y="2918"/>
                  <a:pt x="862" y="2858"/>
                </a:cubicBezTo>
                <a:cubicBezTo>
                  <a:pt x="1157" y="2798"/>
                  <a:pt x="1512" y="2737"/>
                  <a:pt x="1769" y="2631"/>
                </a:cubicBezTo>
                <a:cubicBezTo>
                  <a:pt x="2026" y="2525"/>
                  <a:pt x="2215" y="2389"/>
                  <a:pt x="2404" y="2223"/>
                </a:cubicBezTo>
                <a:cubicBezTo>
                  <a:pt x="2593" y="2057"/>
                  <a:pt x="2729" y="1951"/>
                  <a:pt x="2903" y="1633"/>
                </a:cubicBezTo>
                <a:cubicBezTo>
                  <a:pt x="3077" y="1315"/>
                  <a:pt x="3349" y="589"/>
                  <a:pt x="3447" y="317"/>
                </a:cubicBezTo>
                <a:cubicBezTo>
                  <a:pt x="3545" y="45"/>
                  <a:pt x="3485" y="53"/>
                  <a:pt x="3493"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80" name="Text Box 136"/>
          <p:cNvSpPr txBox="1">
            <a:spLocks noChangeArrowheads="1"/>
          </p:cNvSpPr>
          <p:nvPr/>
        </p:nvSpPr>
        <p:spPr bwMode="auto">
          <a:xfrm>
            <a:off x="6156325" y="981075"/>
            <a:ext cx="358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b="1">
                <a:solidFill>
                  <a:schemeClr val="bg1"/>
                </a:solidFill>
              </a:rPr>
              <a:t>C</a:t>
            </a:r>
            <a:endParaRPr lang="en-US" sz="3200" b="1">
              <a:solidFill>
                <a:schemeClr val="bg1"/>
              </a:solidFill>
            </a:endParaRPr>
          </a:p>
        </p:txBody>
      </p:sp>
      <p:sp>
        <p:nvSpPr>
          <p:cNvPr id="57481" name="Text Box 137"/>
          <p:cNvSpPr txBox="1">
            <a:spLocks noChangeArrowheads="1"/>
          </p:cNvSpPr>
          <p:nvPr/>
        </p:nvSpPr>
        <p:spPr bwMode="auto">
          <a:xfrm>
            <a:off x="3779838" y="5013325"/>
            <a:ext cx="358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b="1">
                <a:solidFill>
                  <a:schemeClr val="bg1"/>
                </a:solidFill>
              </a:rPr>
              <a:t>B</a:t>
            </a:r>
            <a:endParaRPr lang="en-US" sz="3200" b="1">
              <a:solidFill>
                <a:schemeClr val="bg1"/>
              </a:solidFill>
            </a:endParaRPr>
          </a:p>
        </p:txBody>
      </p:sp>
    </p:spTree>
    <p:extLst>
      <p:ext uri="{BB962C8B-B14F-4D97-AF65-F5344CB8AC3E}">
        <p14:creationId xmlns:p14="http://schemas.microsoft.com/office/powerpoint/2010/main" val="287104836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5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86" grpId="0" animBg="1"/>
      <p:bldP spid="1958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4. STATE OF REACTANTS </a:t>
            </a:r>
            <a:endParaRPr lang="en-US" dirty="0"/>
          </a:p>
        </p:txBody>
      </p:sp>
      <p:sp>
        <p:nvSpPr>
          <p:cNvPr id="4" name="Text Placeholder 3"/>
          <p:cNvSpPr>
            <a:spLocks noGrp="1"/>
          </p:cNvSpPr>
          <p:nvPr>
            <p:ph type="body" sz="half" idx="2"/>
          </p:nvPr>
        </p:nvSpPr>
        <p:spPr/>
        <p:txBody>
          <a:bodyPr/>
          <a:lstStyle/>
          <a:p>
            <a:r>
              <a:rPr lang="en-US" dirty="0" smtClean="0"/>
              <a:t>Factors that Affect Rate of Reaction</a:t>
            </a:r>
            <a:endParaRPr lang="en-US" dirty="0"/>
          </a:p>
        </p:txBody>
      </p:sp>
      <p:sp>
        <p:nvSpPr>
          <p:cNvPr id="3" name="Rectangle 2"/>
          <p:cNvSpPr/>
          <p:nvPr/>
        </p:nvSpPr>
        <p:spPr>
          <a:xfrm>
            <a:off x="2044074" y="464948"/>
            <a:ext cx="4850781" cy="3293209"/>
          </a:xfrm>
          <a:prstGeom prst="rect">
            <a:avLst/>
          </a:prstGeom>
        </p:spPr>
        <p:txBody>
          <a:bodyPr wrap="square">
            <a:spAutoFit/>
          </a:bodyPr>
          <a:lstStyle/>
          <a:p>
            <a:pPr algn="just"/>
            <a:r>
              <a:rPr lang="en-US" sz="2600" dirty="0" smtClean="0">
                <a:latin typeface="Gill Sans MT" charset="0"/>
              </a:rPr>
              <a:t>Reactions where all reactants are in the same state (homogeneous reactions) will occur at a faster rate than reactions where reactants are in different states (heterogeneous).  This is because the reactants will have a greater opportunity of colliding. </a:t>
            </a:r>
            <a:endParaRPr lang="en-US" sz="2600" dirty="0"/>
          </a:p>
        </p:txBody>
      </p:sp>
    </p:spTree>
    <p:extLst>
      <p:ext uri="{BB962C8B-B14F-4D97-AF65-F5344CB8AC3E}">
        <p14:creationId xmlns:p14="http://schemas.microsoft.com/office/powerpoint/2010/main" val="338191781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just"/>
            <a:r>
              <a:rPr lang="en-US" sz="2800" dirty="0">
                <a:latin typeface="Gill Sans MT" charset="0"/>
              </a:rPr>
              <a:t>The state of the reactants will also affect the rate.  The relative rates are:</a:t>
            </a:r>
            <a:br>
              <a:rPr lang="en-US" sz="2800" dirty="0">
                <a:latin typeface="Gill Sans MT" charset="0"/>
              </a:rPr>
            </a:br>
            <a:endParaRPr lang="en-US" sz="2800" dirty="0"/>
          </a:p>
        </p:txBody>
      </p:sp>
      <p:sp>
        <p:nvSpPr>
          <p:cNvPr id="6" name="Content Placeholder 5"/>
          <p:cNvSpPr>
            <a:spLocks noGrp="1"/>
          </p:cNvSpPr>
          <p:nvPr>
            <p:ph idx="1"/>
          </p:nvPr>
        </p:nvSpPr>
        <p:spPr/>
        <p:txBody>
          <a:bodyPr>
            <a:normAutofit/>
          </a:bodyPr>
          <a:lstStyle/>
          <a:p>
            <a:pPr>
              <a:lnSpc>
                <a:spcPct val="90000"/>
              </a:lnSpc>
              <a:buNone/>
            </a:pPr>
            <a:r>
              <a:rPr lang="en-US" sz="4000" dirty="0" smtClean="0">
                <a:latin typeface="Gill Sans MT" charset="0"/>
              </a:rPr>
              <a:t>		Gases </a:t>
            </a:r>
            <a:r>
              <a:rPr lang="en-US" sz="4000" dirty="0">
                <a:latin typeface="Gill Sans MT" charset="0"/>
                <a:sym typeface="Symbol" charset="0"/>
              </a:rPr>
              <a:t>  fastest</a:t>
            </a:r>
          </a:p>
          <a:p>
            <a:pPr>
              <a:lnSpc>
                <a:spcPct val="90000"/>
              </a:lnSpc>
              <a:buNone/>
            </a:pPr>
            <a:r>
              <a:rPr lang="en-US" sz="4000" dirty="0">
                <a:latin typeface="Gill Sans MT" charset="0"/>
                <a:sym typeface="Symbol" charset="0"/>
              </a:rPr>
              <a:t>		Liquids/ Solutions   fast</a:t>
            </a:r>
          </a:p>
          <a:p>
            <a:pPr>
              <a:lnSpc>
                <a:spcPct val="90000"/>
              </a:lnSpc>
              <a:buNone/>
            </a:pPr>
            <a:r>
              <a:rPr lang="en-US" sz="4000" dirty="0">
                <a:latin typeface="Gill Sans MT" charset="0"/>
                <a:sym typeface="Symbol" charset="0"/>
              </a:rPr>
              <a:t>		Solids   slow</a:t>
            </a:r>
          </a:p>
          <a:p>
            <a:endParaRPr lang="en-US" sz="4000" dirty="0"/>
          </a:p>
        </p:txBody>
      </p:sp>
    </p:spTree>
    <p:extLst>
      <p:ext uri="{BB962C8B-B14F-4D97-AF65-F5344CB8AC3E}">
        <p14:creationId xmlns:p14="http://schemas.microsoft.com/office/powerpoint/2010/main" val="259903410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a:t>
            </a:r>
            <a:r>
              <a:rPr lang="en-US" dirty="0" smtClean="0"/>
              <a:t>. NATURE OF REACTANTS</a:t>
            </a:r>
            <a:endParaRPr lang="en-US" dirty="0"/>
          </a:p>
        </p:txBody>
      </p:sp>
      <p:sp>
        <p:nvSpPr>
          <p:cNvPr id="4" name="Text Placeholder 3"/>
          <p:cNvSpPr>
            <a:spLocks noGrp="1"/>
          </p:cNvSpPr>
          <p:nvPr>
            <p:ph type="body" sz="half" idx="2"/>
          </p:nvPr>
        </p:nvSpPr>
        <p:spPr/>
        <p:txBody>
          <a:bodyPr/>
          <a:lstStyle/>
          <a:p>
            <a:r>
              <a:rPr lang="en-US" dirty="0" smtClean="0"/>
              <a:t>Factors that Affect Rate of Reaction</a:t>
            </a:r>
            <a:endParaRPr lang="en-US" dirty="0"/>
          </a:p>
        </p:txBody>
      </p:sp>
      <p:sp>
        <p:nvSpPr>
          <p:cNvPr id="6" name="Rectangle 5"/>
          <p:cNvSpPr/>
          <p:nvPr/>
        </p:nvSpPr>
        <p:spPr>
          <a:xfrm>
            <a:off x="2044075" y="653830"/>
            <a:ext cx="5001984" cy="3108544"/>
          </a:xfrm>
          <a:prstGeom prst="rect">
            <a:avLst/>
          </a:prstGeom>
        </p:spPr>
        <p:txBody>
          <a:bodyPr wrap="square">
            <a:spAutoFit/>
          </a:bodyPr>
          <a:lstStyle/>
          <a:p>
            <a:pPr algn="just"/>
            <a:r>
              <a:rPr lang="en-US" sz="2800" dirty="0" smtClean="0">
                <a:latin typeface="Gill Sans MT" charset="0"/>
                <a:sym typeface="Symbol" charset="0"/>
              </a:rPr>
              <a:t>The type of reactants will determine the activation energy needed to break bonds and form the intermediate state called the </a:t>
            </a:r>
            <a:r>
              <a:rPr lang="en-US" sz="2800" b="1" dirty="0" smtClean="0">
                <a:latin typeface="Gill Sans MT" charset="0"/>
                <a:sym typeface="Symbol" charset="0"/>
              </a:rPr>
              <a:t>ACTIVATED COMPLEX</a:t>
            </a:r>
            <a:r>
              <a:rPr lang="en-US" sz="2800" dirty="0" smtClean="0">
                <a:latin typeface="Gill Sans MT" charset="0"/>
                <a:sym typeface="Symbol" charset="0"/>
              </a:rPr>
              <a:t>.  The higher the activation energy, the slower the rate of reaction. </a:t>
            </a:r>
            <a:endParaRPr lang="en-US" sz="2800" dirty="0"/>
          </a:p>
        </p:txBody>
      </p:sp>
    </p:spTree>
    <p:extLst>
      <p:ext uri="{BB962C8B-B14F-4D97-AF65-F5344CB8AC3E}">
        <p14:creationId xmlns:p14="http://schemas.microsoft.com/office/powerpoint/2010/main" val="193835348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6763" y="1700213"/>
            <a:ext cx="7519160"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pPr>
            <a:r>
              <a:rPr lang="en-US" sz="3600" dirty="0">
                <a:latin typeface="Times New Roman" charset="0"/>
                <a:cs typeface="Times New Roman" charset="0"/>
              </a:rPr>
              <a:t>An important part of studying chemical reactions is to monitor the speed at which they occur. Chemists look at how quickly, or slowly, reactions take place and how these rates of reaction are affected by different factors.</a:t>
            </a:r>
            <a:endParaRPr lang="en-US" sz="3600" dirty="0">
              <a:latin typeface="Times" charset="0"/>
            </a:endParaRPr>
          </a:p>
        </p:txBody>
      </p:sp>
    </p:spTree>
    <p:extLst>
      <p:ext uri="{BB962C8B-B14F-4D97-AF65-F5344CB8AC3E}">
        <p14:creationId xmlns:p14="http://schemas.microsoft.com/office/powerpoint/2010/main" val="341288494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smtClean="0"/>
              <a:t>ACTIVATION ENERGY</a:t>
            </a:r>
            <a:endParaRPr lang="en-US" dirty="0"/>
          </a:p>
        </p:txBody>
      </p:sp>
      <p:sp>
        <p:nvSpPr>
          <p:cNvPr id="6" name="Content Placeholder 5"/>
          <p:cNvSpPr>
            <a:spLocks noGrp="1"/>
          </p:cNvSpPr>
          <p:nvPr>
            <p:ph idx="1"/>
          </p:nvPr>
        </p:nvSpPr>
        <p:spPr/>
        <p:txBody>
          <a:bodyPr>
            <a:normAutofit/>
          </a:bodyPr>
          <a:lstStyle/>
          <a:p>
            <a:pPr marL="0" indent="0" algn="ctr">
              <a:buNone/>
            </a:pPr>
            <a:r>
              <a:rPr lang="en-US" sz="4000" dirty="0" smtClean="0">
                <a:latin typeface="Gill Sans MT" charset="0"/>
                <a:sym typeface="Symbol" charset="0"/>
              </a:rPr>
              <a:t>Endothermic </a:t>
            </a:r>
            <a:r>
              <a:rPr lang="en-US" sz="4000" dirty="0">
                <a:latin typeface="Gill Sans MT" charset="0"/>
                <a:sym typeface="Symbol" charset="0"/>
              </a:rPr>
              <a:t>reactions are much slower than exothermic reactions because they tend to have higher activation energies.</a:t>
            </a:r>
          </a:p>
          <a:p>
            <a:pPr marL="0" indent="0" algn="ctr">
              <a:buNone/>
            </a:pPr>
            <a:endParaRPr lang="en-US" sz="4000" dirty="0"/>
          </a:p>
        </p:txBody>
      </p:sp>
    </p:spTree>
    <p:extLst>
      <p:ext uri="{BB962C8B-B14F-4D97-AF65-F5344CB8AC3E}">
        <p14:creationId xmlns:p14="http://schemas.microsoft.com/office/powerpoint/2010/main" val="340798581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42" name="Text Box 4"/>
          <p:cNvSpPr txBox="1">
            <a:spLocks noChangeArrowheads="1"/>
          </p:cNvSpPr>
          <p:nvPr/>
        </p:nvSpPr>
        <p:spPr bwMode="auto">
          <a:xfrm>
            <a:off x="900113" y="112713"/>
            <a:ext cx="7632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spcBef>
                <a:spcPct val="50000"/>
              </a:spcBef>
            </a:pPr>
            <a:r>
              <a:rPr lang="en-IE" sz="4000" dirty="0">
                <a:solidFill>
                  <a:schemeClr val="bg2">
                    <a:lumMod val="50000"/>
                  </a:schemeClr>
                </a:solidFill>
              </a:rPr>
              <a:t>Nature of </a:t>
            </a:r>
            <a:r>
              <a:rPr lang="en-IE" sz="4000" dirty="0">
                <a:solidFill>
                  <a:schemeClr val="bg2">
                    <a:lumMod val="50000"/>
                  </a:schemeClr>
                </a:solidFill>
              </a:rPr>
              <a:t>R</a:t>
            </a:r>
            <a:r>
              <a:rPr lang="en-IE" sz="4000" dirty="0" smtClean="0">
                <a:solidFill>
                  <a:schemeClr val="bg2">
                    <a:lumMod val="50000"/>
                  </a:schemeClr>
                </a:solidFill>
              </a:rPr>
              <a:t>eactants</a:t>
            </a:r>
            <a:endParaRPr lang="en-US" sz="4000" dirty="0">
              <a:solidFill>
                <a:schemeClr val="bg2">
                  <a:lumMod val="50000"/>
                </a:schemeClr>
              </a:solidFill>
            </a:endParaRPr>
          </a:p>
        </p:txBody>
      </p:sp>
      <p:sp>
        <p:nvSpPr>
          <p:cNvPr id="3077" name="Text Box 5"/>
          <p:cNvSpPr txBox="1">
            <a:spLocks noChangeArrowheads="1"/>
          </p:cNvSpPr>
          <p:nvPr/>
        </p:nvSpPr>
        <p:spPr bwMode="auto">
          <a:xfrm>
            <a:off x="827088" y="1196975"/>
            <a:ext cx="48958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i="1" dirty="0">
                <a:solidFill>
                  <a:srgbClr val="FFFF00"/>
                </a:solidFill>
              </a:rPr>
              <a:t>Ionic reactions are </a:t>
            </a:r>
            <a:r>
              <a:rPr lang="en-IE" sz="3200" i="1" dirty="0" smtClean="0">
                <a:solidFill>
                  <a:srgbClr val="FFFF00"/>
                </a:solidFill>
              </a:rPr>
              <a:t>fast.</a:t>
            </a:r>
            <a:endParaRPr lang="en-US" sz="3200" i="1" dirty="0">
              <a:solidFill>
                <a:srgbClr val="FFFF00"/>
              </a:solidFill>
            </a:endParaRPr>
          </a:p>
        </p:txBody>
      </p:sp>
      <p:sp>
        <p:nvSpPr>
          <p:cNvPr id="3216" name="Text Box 144"/>
          <p:cNvSpPr txBox="1">
            <a:spLocks noChangeArrowheads="1"/>
          </p:cNvSpPr>
          <p:nvPr/>
        </p:nvSpPr>
        <p:spPr bwMode="auto">
          <a:xfrm>
            <a:off x="161925" y="2547938"/>
            <a:ext cx="1657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a:solidFill>
                  <a:schemeClr val="bg1"/>
                </a:solidFill>
              </a:rPr>
              <a:t>Na</a:t>
            </a:r>
            <a:r>
              <a:rPr lang="en-IE" sz="4000" b="1" baseline="30000">
                <a:solidFill>
                  <a:schemeClr val="bg1"/>
                </a:solidFill>
              </a:rPr>
              <a:t>+</a:t>
            </a:r>
            <a:r>
              <a:rPr lang="en-IE" sz="3200">
                <a:solidFill>
                  <a:schemeClr val="bg1"/>
                </a:solidFill>
              </a:rPr>
              <a:t>Cl</a:t>
            </a:r>
            <a:r>
              <a:rPr lang="en-IE" sz="5400" baseline="30000">
                <a:solidFill>
                  <a:schemeClr val="bg1"/>
                </a:solidFill>
              </a:rPr>
              <a:t>-</a:t>
            </a:r>
            <a:endParaRPr lang="en-US" sz="5400" baseline="30000">
              <a:solidFill>
                <a:schemeClr val="bg1"/>
              </a:solidFill>
            </a:endParaRPr>
          </a:p>
        </p:txBody>
      </p:sp>
      <p:sp>
        <p:nvSpPr>
          <p:cNvPr id="3217" name="Text Box 145"/>
          <p:cNvSpPr txBox="1">
            <a:spLocks noChangeArrowheads="1"/>
          </p:cNvSpPr>
          <p:nvPr/>
        </p:nvSpPr>
        <p:spPr bwMode="auto">
          <a:xfrm>
            <a:off x="2411413" y="2535238"/>
            <a:ext cx="19446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a:solidFill>
                  <a:schemeClr val="bg1"/>
                </a:solidFill>
              </a:rPr>
              <a:t>Ag</a:t>
            </a:r>
            <a:r>
              <a:rPr lang="en-IE" sz="4000" b="1" baseline="30000">
                <a:solidFill>
                  <a:schemeClr val="bg1"/>
                </a:solidFill>
              </a:rPr>
              <a:t>+</a:t>
            </a:r>
            <a:r>
              <a:rPr lang="en-IE" sz="3200">
                <a:solidFill>
                  <a:schemeClr val="bg1"/>
                </a:solidFill>
              </a:rPr>
              <a:t>NO</a:t>
            </a:r>
            <a:r>
              <a:rPr lang="en-IE" sz="3200" baseline="-25000">
                <a:solidFill>
                  <a:schemeClr val="bg1"/>
                </a:solidFill>
              </a:rPr>
              <a:t>3</a:t>
            </a:r>
            <a:r>
              <a:rPr lang="en-IE" sz="5400" baseline="30000">
                <a:solidFill>
                  <a:schemeClr val="bg1"/>
                </a:solidFill>
              </a:rPr>
              <a:t>-</a:t>
            </a:r>
            <a:endParaRPr lang="en-US" sz="5400" baseline="30000">
              <a:solidFill>
                <a:schemeClr val="bg1"/>
              </a:solidFill>
            </a:endParaRPr>
          </a:p>
        </p:txBody>
      </p:sp>
      <p:sp>
        <p:nvSpPr>
          <p:cNvPr id="3218" name="Text Box 146"/>
          <p:cNvSpPr txBox="1">
            <a:spLocks noChangeArrowheads="1"/>
          </p:cNvSpPr>
          <p:nvPr/>
        </p:nvSpPr>
        <p:spPr bwMode="auto">
          <a:xfrm>
            <a:off x="1835150" y="2606675"/>
            <a:ext cx="504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2800">
                <a:solidFill>
                  <a:schemeClr val="bg1"/>
                </a:solidFill>
              </a:rPr>
              <a:t>+</a:t>
            </a:r>
            <a:endParaRPr lang="en-US" sz="2800">
              <a:solidFill>
                <a:schemeClr val="bg1"/>
              </a:solidFill>
            </a:endParaRPr>
          </a:p>
        </p:txBody>
      </p:sp>
      <p:sp>
        <p:nvSpPr>
          <p:cNvPr id="3219" name="Text Box 147"/>
          <p:cNvSpPr txBox="1">
            <a:spLocks noChangeArrowheads="1"/>
          </p:cNvSpPr>
          <p:nvPr/>
        </p:nvSpPr>
        <p:spPr bwMode="auto">
          <a:xfrm>
            <a:off x="4356100" y="2654300"/>
            <a:ext cx="504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2800">
                <a:solidFill>
                  <a:schemeClr val="bg1"/>
                </a:solidFill>
              </a:rPr>
              <a:t>=</a:t>
            </a:r>
            <a:endParaRPr lang="en-US" sz="2800">
              <a:solidFill>
                <a:schemeClr val="bg1"/>
              </a:solidFill>
            </a:endParaRPr>
          </a:p>
        </p:txBody>
      </p:sp>
      <p:sp>
        <p:nvSpPr>
          <p:cNvPr id="3220" name="Text Box 148"/>
          <p:cNvSpPr txBox="1">
            <a:spLocks noChangeArrowheads="1"/>
          </p:cNvSpPr>
          <p:nvPr/>
        </p:nvSpPr>
        <p:spPr bwMode="auto">
          <a:xfrm>
            <a:off x="4859338" y="2573338"/>
            <a:ext cx="1657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a:solidFill>
                  <a:schemeClr val="bg1"/>
                </a:solidFill>
              </a:rPr>
              <a:t>Ag</a:t>
            </a:r>
            <a:r>
              <a:rPr lang="en-IE" sz="4000" b="1" baseline="30000">
                <a:solidFill>
                  <a:schemeClr val="bg1"/>
                </a:solidFill>
              </a:rPr>
              <a:t>+</a:t>
            </a:r>
            <a:r>
              <a:rPr lang="en-IE" sz="3200">
                <a:solidFill>
                  <a:schemeClr val="bg1"/>
                </a:solidFill>
              </a:rPr>
              <a:t>Cl</a:t>
            </a:r>
            <a:r>
              <a:rPr lang="en-IE" sz="5400" baseline="30000">
                <a:solidFill>
                  <a:schemeClr val="bg1"/>
                </a:solidFill>
              </a:rPr>
              <a:t>-</a:t>
            </a:r>
            <a:endParaRPr lang="en-US" sz="5400" baseline="30000">
              <a:solidFill>
                <a:schemeClr val="bg1"/>
              </a:solidFill>
            </a:endParaRPr>
          </a:p>
        </p:txBody>
      </p:sp>
      <p:sp>
        <p:nvSpPr>
          <p:cNvPr id="3221" name="Text Box 149"/>
          <p:cNvSpPr txBox="1">
            <a:spLocks noChangeArrowheads="1"/>
          </p:cNvSpPr>
          <p:nvPr/>
        </p:nvSpPr>
        <p:spPr bwMode="auto">
          <a:xfrm>
            <a:off x="6427788" y="2632075"/>
            <a:ext cx="504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2800">
                <a:solidFill>
                  <a:schemeClr val="bg1"/>
                </a:solidFill>
              </a:rPr>
              <a:t>+</a:t>
            </a:r>
            <a:endParaRPr lang="en-US" sz="2800">
              <a:solidFill>
                <a:schemeClr val="bg1"/>
              </a:solidFill>
            </a:endParaRPr>
          </a:p>
        </p:txBody>
      </p:sp>
      <p:sp>
        <p:nvSpPr>
          <p:cNvPr id="3222" name="Text Box 150"/>
          <p:cNvSpPr txBox="1">
            <a:spLocks noChangeArrowheads="1"/>
          </p:cNvSpPr>
          <p:nvPr/>
        </p:nvSpPr>
        <p:spPr bwMode="auto">
          <a:xfrm>
            <a:off x="7194550" y="2547938"/>
            <a:ext cx="19446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a:solidFill>
                  <a:schemeClr val="bg1"/>
                </a:solidFill>
              </a:rPr>
              <a:t>Na</a:t>
            </a:r>
            <a:r>
              <a:rPr lang="en-IE" sz="4000" b="1" baseline="30000">
                <a:solidFill>
                  <a:schemeClr val="bg1"/>
                </a:solidFill>
              </a:rPr>
              <a:t>+</a:t>
            </a:r>
            <a:r>
              <a:rPr lang="en-IE" sz="3200">
                <a:solidFill>
                  <a:schemeClr val="bg1"/>
                </a:solidFill>
              </a:rPr>
              <a:t>NO</a:t>
            </a:r>
            <a:r>
              <a:rPr lang="en-IE" sz="3200" baseline="-25000">
                <a:solidFill>
                  <a:schemeClr val="bg1"/>
                </a:solidFill>
              </a:rPr>
              <a:t>3</a:t>
            </a:r>
            <a:r>
              <a:rPr lang="en-IE" sz="5400" baseline="30000">
                <a:solidFill>
                  <a:schemeClr val="bg1"/>
                </a:solidFill>
              </a:rPr>
              <a:t>-</a:t>
            </a:r>
            <a:endParaRPr lang="en-US" sz="5400" baseline="30000">
              <a:solidFill>
                <a:schemeClr val="bg1"/>
              </a:solidFill>
            </a:endParaRPr>
          </a:p>
        </p:txBody>
      </p:sp>
      <p:sp>
        <p:nvSpPr>
          <p:cNvPr id="3223" name="Line 151"/>
          <p:cNvSpPr>
            <a:spLocks noChangeShapeType="1"/>
          </p:cNvSpPr>
          <p:nvPr/>
        </p:nvSpPr>
        <p:spPr bwMode="auto">
          <a:xfrm>
            <a:off x="6300788" y="2349500"/>
            <a:ext cx="0" cy="1008063"/>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24" name="Text Box 152"/>
          <p:cNvSpPr txBox="1">
            <a:spLocks noChangeArrowheads="1"/>
          </p:cNvSpPr>
          <p:nvPr/>
        </p:nvSpPr>
        <p:spPr bwMode="auto">
          <a:xfrm>
            <a:off x="395288" y="4292600"/>
            <a:ext cx="8280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2800" dirty="0">
                <a:solidFill>
                  <a:schemeClr val="bg1"/>
                </a:solidFill>
              </a:rPr>
              <a:t>Mix solutions of sodium chloride and silver </a:t>
            </a:r>
            <a:r>
              <a:rPr lang="en-IE" sz="2800" dirty="0" smtClean="0">
                <a:solidFill>
                  <a:schemeClr val="bg1"/>
                </a:solidFill>
              </a:rPr>
              <a:t>nitrate:</a:t>
            </a:r>
            <a:endParaRPr lang="en-US" sz="2800" dirty="0">
              <a:solidFill>
                <a:schemeClr val="bg1"/>
              </a:solidFill>
            </a:endParaRPr>
          </a:p>
        </p:txBody>
      </p:sp>
      <p:sp>
        <p:nvSpPr>
          <p:cNvPr id="3225" name="Text Box 153"/>
          <p:cNvSpPr txBox="1">
            <a:spLocks noChangeArrowheads="1"/>
          </p:cNvSpPr>
          <p:nvPr/>
        </p:nvSpPr>
        <p:spPr bwMode="auto">
          <a:xfrm>
            <a:off x="468313" y="5157788"/>
            <a:ext cx="8280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2800" dirty="0">
                <a:solidFill>
                  <a:schemeClr val="bg1"/>
                </a:solidFill>
              </a:rPr>
              <a:t>A  precipitate of silver chloride forms </a:t>
            </a:r>
            <a:r>
              <a:rPr lang="en-IE" sz="2800" dirty="0" smtClean="0">
                <a:solidFill>
                  <a:schemeClr val="bg1"/>
                </a:solidFill>
              </a:rPr>
              <a:t>instantly</a:t>
            </a:r>
            <a:r>
              <a:rPr lang="en-US" sz="2800" dirty="0" smtClean="0">
                <a:solidFill>
                  <a:schemeClr val="bg1"/>
                </a:solidFill>
              </a:rPr>
              <a:t>.</a:t>
            </a:r>
            <a:endParaRPr lang="en-US" sz="2800" dirty="0">
              <a:solidFill>
                <a:schemeClr val="bg1"/>
              </a:solidFill>
            </a:endParaRPr>
          </a:p>
        </p:txBody>
      </p:sp>
      <p:sp>
        <p:nvSpPr>
          <p:cNvPr id="3226" name="Text Box 154"/>
          <p:cNvSpPr txBox="1">
            <a:spLocks noChangeArrowheads="1"/>
          </p:cNvSpPr>
          <p:nvPr/>
        </p:nvSpPr>
        <p:spPr bwMode="auto">
          <a:xfrm>
            <a:off x="468313" y="5949950"/>
            <a:ext cx="86756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2800" dirty="0">
                <a:solidFill>
                  <a:schemeClr val="bg1"/>
                </a:solidFill>
              </a:rPr>
              <a:t>Ions are free to move in solution....no bonds to </a:t>
            </a:r>
            <a:r>
              <a:rPr lang="en-IE" sz="2800" dirty="0" smtClean="0">
                <a:solidFill>
                  <a:schemeClr val="bg1"/>
                </a:solidFill>
              </a:rPr>
              <a:t>break</a:t>
            </a:r>
            <a:r>
              <a:rPr lang="en-US" sz="2800" dirty="0" smtClean="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val="114432139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2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2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2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3223"/>
                                        </p:tgtEl>
                                        <p:attrNameLst>
                                          <p:attrName>style.visibility</p:attrName>
                                        </p:attrNameLst>
                                      </p:cBhvr>
                                      <p:to>
                                        <p:strVal val="visible"/>
                                      </p:to>
                                    </p:set>
                                    <p:animEffect transition="in" filter="wipe(up)">
                                      <p:cBhvr>
                                        <p:cTn id="39" dur="1000"/>
                                        <p:tgtEl>
                                          <p:spTgt spid="322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224"/>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225"/>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216" grpId="0"/>
      <p:bldP spid="3217" grpId="0"/>
      <p:bldP spid="3218" grpId="0"/>
      <p:bldP spid="3219" grpId="0"/>
      <p:bldP spid="3220" grpId="0"/>
      <p:bldP spid="3221" grpId="0"/>
      <p:bldP spid="3222" grpId="0"/>
      <p:bldP spid="3223" grpId="0" animBg="1"/>
      <p:bldP spid="3224" grpId="0"/>
      <p:bldP spid="3225" grpId="0"/>
      <p:bldP spid="322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13"/>
          <p:cNvSpPr txBox="1">
            <a:spLocks noChangeArrowheads="1"/>
          </p:cNvSpPr>
          <p:nvPr/>
        </p:nvSpPr>
        <p:spPr bwMode="auto">
          <a:xfrm>
            <a:off x="755650" y="418619"/>
            <a:ext cx="7632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4000" dirty="0">
                <a:solidFill>
                  <a:srgbClr val="AB942E"/>
                </a:solidFill>
              </a:rPr>
              <a:t>Sodium chloride + Silver Nitrate</a:t>
            </a:r>
            <a:endParaRPr lang="en-US" sz="4000" dirty="0">
              <a:solidFill>
                <a:srgbClr val="AB942E"/>
              </a:solidFill>
            </a:endParaRPr>
          </a:p>
        </p:txBody>
      </p:sp>
      <p:pic>
        <p:nvPicPr>
          <p:cNvPr id="29697" name="FOfficeDoc1"/>
          <p:cNvPicPr preferRelativeResize="0">
            <a:picLocks noChangeAspect="1" noChangeArrowheads="1" noChangeShapeType="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331913" y="1412875"/>
            <a:ext cx="6335712" cy="5181600"/>
          </a:xfrm>
          <a:prstGeom prst="rect">
            <a:avLst/>
          </a:prstGeom>
          <a:noFill/>
          <a:ln>
            <a:noFill/>
          </a:ln>
          <a:extLst>
            <a:ext uri="{91240B29-F687-4f45-9708-019B960494DF}">
              <a14:hiddenLine xmlns:a14="http://schemas.microsoft.com/office/drawing/2010/main" w="9525">
                <a:noFill/>
                <a:miter lim="800000"/>
                <a:headEnd/>
                <a:tailEnd/>
              </a14:hiddenLine>
            </a:ext>
          </a:extLst>
        </p:spPr>
      </p:pic>
    </p:spTree>
    <p:extLst>
      <p:ext uri="{BB962C8B-B14F-4D97-AF65-F5344CB8AC3E}">
        <p14:creationId xmlns:p14="http://schemas.microsoft.com/office/powerpoint/2010/main" val="218769309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subTitle" idx="4294967295"/>
          </p:nvPr>
        </p:nvSpPr>
        <p:spPr>
          <a:xfrm>
            <a:off x="0" y="4149725"/>
            <a:ext cx="8964613" cy="1752600"/>
          </a:xfrm>
        </p:spPr>
        <p:txBody>
          <a:bodyPr/>
          <a:lstStyle/>
          <a:p>
            <a:pPr marL="0" indent="0" algn="ctr" eaLnBrk="1" hangingPunct="1">
              <a:buFontTx/>
              <a:buNone/>
            </a:pPr>
            <a:r>
              <a:rPr lang="en-IE" sz="2800">
                <a:solidFill>
                  <a:schemeClr val="bg1"/>
                </a:solidFill>
                <a:latin typeface="Arial" charset="0"/>
              </a:rPr>
              <a:t>The </a:t>
            </a:r>
            <a:r>
              <a:rPr lang="en-IE" sz="2800" b="1">
                <a:solidFill>
                  <a:srgbClr val="FFFF00"/>
                </a:solidFill>
                <a:latin typeface="Arial" charset="0"/>
              </a:rPr>
              <a:t>pale yellow precipitate of sulphur</a:t>
            </a:r>
            <a:r>
              <a:rPr lang="en-IE" sz="2800">
                <a:solidFill>
                  <a:schemeClr val="bg1"/>
                </a:solidFill>
                <a:latin typeface="Arial" charset="0"/>
              </a:rPr>
              <a:t> forms slowly as covalent bonds in the sodium thiosulfate must first be broken  before the reaction can occur</a:t>
            </a:r>
            <a:endParaRPr lang="en-US" sz="2800">
              <a:solidFill>
                <a:schemeClr val="bg1"/>
              </a:solidFill>
              <a:latin typeface="Arial" charset="0"/>
            </a:endParaRPr>
          </a:p>
        </p:txBody>
      </p:sp>
      <p:sp>
        <p:nvSpPr>
          <p:cNvPr id="24579" name="Text Box 3"/>
          <p:cNvSpPr txBox="1">
            <a:spLocks noChangeArrowheads="1"/>
          </p:cNvSpPr>
          <p:nvPr/>
        </p:nvSpPr>
        <p:spPr bwMode="auto">
          <a:xfrm>
            <a:off x="98425" y="2781300"/>
            <a:ext cx="9048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a:solidFill>
                  <a:schemeClr val="bg1"/>
                </a:solidFill>
              </a:rPr>
              <a:t>HCl</a:t>
            </a:r>
            <a:endParaRPr lang="en-US" sz="3200" baseline="-25000">
              <a:solidFill>
                <a:schemeClr val="bg1"/>
              </a:solidFill>
            </a:endParaRPr>
          </a:p>
        </p:txBody>
      </p:sp>
      <p:sp>
        <p:nvSpPr>
          <p:cNvPr id="24580" name="Text Box 4"/>
          <p:cNvSpPr txBox="1">
            <a:spLocks noChangeArrowheads="1"/>
          </p:cNvSpPr>
          <p:nvPr/>
        </p:nvSpPr>
        <p:spPr bwMode="auto">
          <a:xfrm>
            <a:off x="1455738" y="2781300"/>
            <a:ext cx="20161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a:solidFill>
                  <a:schemeClr val="bg1"/>
                </a:solidFill>
              </a:rPr>
              <a:t>Na</a:t>
            </a:r>
            <a:r>
              <a:rPr lang="en-IE" sz="3200" baseline="-25000">
                <a:solidFill>
                  <a:schemeClr val="bg1"/>
                </a:solidFill>
              </a:rPr>
              <a:t>2</a:t>
            </a:r>
            <a:r>
              <a:rPr lang="en-IE" sz="3200">
                <a:solidFill>
                  <a:schemeClr val="bg1"/>
                </a:solidFill>
              </a:rPr>
              <a:t>S</a:t>
            </a:r>
            <a:r>
              <a:rPr lang="en-IE" sz="3200" baseline="-25000">
                <a:solidFill>
                  <a:schemeClr val="bg1"/>
                </a:solidFill>
              </a:rPr>
              <a:t>2</a:t>
            </a:r>
            <a:r>
              <a:rPr lang="en-IE" sz="3200">
                <a:solidFill>
                  <a:schemeClr val="bg1"/>
                </a:solidFill>
              </a:rPr>
              <a:t>O</a:t>
            </a:r>
            <a:r>
              <a:rPr lang="en-IE" sz="3200" baseline="-25000">
                <a:solidFill>
                  <a:schemeClr val="bg1"/>
                </a:solidFill>
              </a:rPr>
              <a:t>3</a:t>
            </a:r>
            <a:endParaRPr lang="en-US" sz="3200" baseline="-25000">
              <a:solidFill>
                <a:schemeClr val="bg1"/>
              </a:solidFill>
            </a:endParaRPr>
          </a:p>
        </p:txBody>
      </p:sp>
      <p:sp>
        <p:nvSpPr>
          <p:cNvPr id="24581" name="Text Box 5"/>
          <p:cNvSpPr txBox="1">
            <a:spLocks noChangeArrowheads="1"/>
          </p:cNvSpPr>
          <p:nvPr/>
        </p:nvSpPr>
        <p:spPr bwMode="auto">
          <a:xfrm>
            <a:off x="7123113" y="2795588"/>
            <a:ext cx="10810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a:solidFill>
                  <a:schemeClr val="bg1"/>
                </a:solidFill>
              </a:rPr>
              <a:t>H</a:t>
            </a:r>
            <a:r>
              <a:rPr lang="en-IE" sz="3200" baseline="-25000">
                <a:solidFill>
                  <a:schemeClr val="bg1"/>
                </a:solidFill>
              </a:rPr>
              <a:t>2</a:t>
            </a:r>
            <a:r>
              <a:rPr lang="en-IE" sz="3200">
                <a:solidFill>
                  <a:schemeClr val="bg1"/>
                </a:solidFill>
              </a:rPr>
              <a:t>O</a:t>
            </a:r>
            <a:endParaRPr lang="en-US" sz="3200">
              <a:solidFill>
                <a:schemeClr val="bg1"/>
              </a:solidFill>
            </a:endParaRPr>
          </a:p>
        </p:txBody>
      </p:sp>
      <p:sp>
        <p:nvSpPr>
          <p:cNvPr id="24582" name="Text Box 6"/>
          <p:cNvSpPr txBox="1">
            <a:spLocks noChangeArrowheads="1"/>
          </p:cNvSpPr>
          <p:nvPr/>
        </p:nvSpPr>
        <p:spPr bwMode="auto">
          <a:xfrm>
            <a:off x="6646863" y="2781300"/>
            <a:ext cx="504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a:solidFill>
                  <a:schemeClr val="bg1"/>
                </a:solidFill>
              </a:rPr>
              <a:t>+</a:t>
            </a:r>
            <a:endParaRPr lang="en-US" sz="3200" baseline="-25000">
              <a:solidFill>
                <a:schemeClr val="bg1"/>
              </a:solidFill>
            </a:endParaRPr>
          </a:p>
        </p:txBody>
      </p:sp>
      <p:sp>
        <p:nvSpPr>
          <p:cNvPr id="24583" name="Line 7"/>
          <p:cNvSpPr>
            <a:spLocks noChangeShapeType="1"/>
          </p:cNvSpPr>
          <p:nvPr/>
        </p:nvSpPr>
        <p:spPr bwMode="auto">
          <a:xfrm>
            <a:off x="3192463" y="3068638"/>
            <a:ext cx="889000" cy="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4" name="Text Box 8"/>
          <p:cNvSpPr txBox="1">
            <a:spLocks noChangeArrowheads="1"/>
          </p:cNvSpPr>
          <p:nvPr/>
        </p:nvSpPr>
        <p:spPr bwMode="auto">
          <a:xfrm>
            <a:off x="4164013" y="2752725"/>
            <a:ext cx="11287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a:solidFill>
                  <a:schemeClr val="bg1"/>
                </a:solidFill>
              </a:rPr>
              <a:t>NaCl</a:t>
            </a:r>
            <a:endParaRPr lang="en-US" sz="3200" baseline="-25000">
              <a:solidFill>
                <a:schemeClr val="bg1"/>
              </a:solidFill>
            </a:endParaRPr>
          </a:p>
        </p:txBody>
      </p:sp>
      <p:sp>
        <p:nvSpPr>
          <p:cNvPr id="24586" name="Text Box 10"/>
          <p:cNvSpPr txBox="1">
            <a:spLocks noChangeArrowheads="1"/>
          </p:cNvSpPr>
          <p:nvPr/>
        </p:nvSpPr>
        <p:spPr bwMode="auto">
          <a:xfrm>
            <a:off x="1020763" y="2781300"/>
            <a:ext cx="504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a:solidFill>
                  <a:schemeClr val="bg1"/>
                </a:solidFill>
              </a:rPr>
              <a:t>+</a:t>
            </a:r>
            <a:endParaRPr lang="en-US" sz="3200" baseline="-25000">
              <a:solidFill>
                <a:schemeClr val="bg1"/>
              </a:solidFill>
            </a:endParaRPr>
          </a:p>
        </p:txBody>
      </p:sp>
      <p:sp>
        <p:nvSpPr>
          <p:cNvPr id="24587" name="Text Box 11"/>
          <p:cNvSpPr txBox="1">
            <a:spLocks noChangeArrowheads="1"/>
          </p:cNvSpPr>
          <p:nvPr/>
        </p:nvSpPr>
        <p:spPr bwMode="auto">
          <a:xfrm>
            <a:off x="8024813" y="2781300"/>
            <a:ext cx="504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a:solidFill>
                  <a:schemeClr val="bg1"/>
                </a:solidFill>
              </a:rPr>
              <a:t>+</a:t>
            </a:r>
            <a:endParaRPr lang="en-US" sz="3200" baseline="-25000">
              <a:solidFill>
                <a:schemeClr val="bg1"/>
              </a:solidFill>
            </a:endParaRPr>
          </a:p>
        </p:txBody>
      </p:sp>
      <p:sp>
        <p:nvSpPr>
          <p:cNvPr id="24588" name="Text Box 12"/>
          <p:cNvSpPr txBox="1">
            <a:spLocks noChangeArrowheads="1"/>
          </p:cNvSpPr>
          <p:nvPr/>
        </p:nvSpPr>
        <p:spPr bwMode="auto">
          <a:xfrm>
            <a:off x="8415338" y="2779713"/>
            <a:ext cx="5048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600" b="1">
                <a:solidFill>
                  <a:srgbClr val="FFFF00"/>
                </a:solidFill>
              </a:rPr>
              <a:t>S</a:t>
            </a:r>
            <a:endParaRPr lang="en-US" sz="3600" b="1" baseline="-25000">
              <a:solidFill>
                <a:srgbClr val="FFFF00"/>
              </a:solidFill>
            </a:endParaRPr>
          </a:p>
        </p:txBody>
      </p:sp>
      <p:sp>
        <p:nvSpPr>
          <p:cNvPr id="24589" name="Line 13"/>
          <p:cNvSpPr>
            <a:spLocks noChangeShapeType="1"/>
          </p:cNvSpPr>
          <p:nvPr/>
        </p:nvSpPr>
        <p:spPr bwMode="auto">
          <a:xfrm>
            <a:off x="8964613" y="2781300"/>
            <a:ext cx="14287" cy="6477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0" name="Text Box 14"/>
          <p:cNvSpPr txBox="1">
            <a:spLocks noChangeArrowheads="1"/>
          </p:cNvSpPr>
          <p:nvPr/>
        </p:nvSpPr>
        <p:spPr bwMode="auto">
          <a:xfrm>
            <a:off x="5248275" y="2782888"/>
            <a:ext cx="5048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a:solidFill>
                  <a:schemeClr val="bg1"/>
                </a:solidFill>
              </a:rPr>
              <a:t>+</a:t>
            </a:r>
            <a:endParaRPr lang="en-US" sz="3200" baseline="-25000">
              <a:solidFill>
                <a:schemeClr val="bg1"/>
              </a:solidFill>
            </a:endParaRPr>
          </a:p>
        </p:txBody>
      </p:sp>
      <p:sp>
        <p:nvSpPr>
          <p:cNvPr id="24591" name="Text Box 15"/>
          <p:cNvSpPr txBox="1">
            <a:spLocks noChangeArrowheads="1"/>
          </p:cNvSpPr>
          <p:nvPr/>
        </p:nvSpPr>
        <p:spPr bwMode="auto">
          <a:xfrm>
            <a:off x="5781675" y="2754313"/>
            <a:ext cx="10810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a:solidFill>
                  <a:schemeClr val="bg1"/>
                </a:solidFill>
              </a:rPr>
              <a:t>SO</a:t>
            </a:r>
            <a:r>
              <a:rPr lang="en-IE" sz="3200" baseline="-25000">
                <a:solidFill>
                  <a:schemeClr val="bg1"/>
                </a:solidFill>
              </a:rPr>
              <a:t>2</a:t>
            </a:r>
            <a:endParaRPr lang="en-US" sz="3200">
              <a:solidFill>
                <a:schemeClr val="bg1"/>
              </a:solidFill>
            </a:endParaRPr>
          </a:p>
        </p:txBody>
      </p:sp>
      <p:sp>
        <p:nvSpPr>
          <p:cNvPr id="63503" name="Text Box 16"/>
          <p:cNvSpPr txBox="1">
            <a:spLocks noChangeArrowheads="1"/>
          </p:cNvSpPr>
          <p:nvPr/>
        </p:nvSpPr>
        <p:spPr bwMode="auto">
          <a:xfrm>
            <a:off x="468313" y="836613"/>
            <a:ext cx="83169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a:solidFill>
                  <a:schemeClr val="bg1"/>
                </a:solidFill>
              </a:rPr>
              <a:t>Covalent reactions are slower than ionic</a:t>
            </a:r>
            <a:endParaRPr lang="en-US" sz="3200">
              <a:solidFill>
                <a:schemeClr val="bg1"/>
              </a:solidFill>
            </a:endParaRPr>
          </a:p>
        </p:txBody>
      </p:sp>
    </p:spTree>
    <p:extLst>
      <p:ext uri="{BB962C8B-B14F-4D97-AF65-F5344CB8AC3E}">
        <p14:creationId xmlns:p14="http://schemas.microsoft.com/office/powerpoint/2010/main" val="270231743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4583"/>
                                        </p:tgtEl>
                                        <p:attrNameLst>
                                          <p:attrName>style.visibility</p:attrName>
                                        </p:attrNameLst>
                                      </p:cBhvr>
                                      <p:to>
                                        <p:strVal val="visible"/>
                                      </p:to>
                                    </p:set>
                                    <p:animEffect transition="in" filter="wipe(left)">
                                      <p:cBhvr>
                                        <p:cTn id="19" dur="500"/>
                                        <p:tgtEl>
                                          <p:spTgt spid="2458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4584"/>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590"/>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591"/>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4582"/>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4581"/>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4587"/>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4588"/>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4589"/>
                                        </p:tgtEl>
                                        <p:attrNameLst>
                                          <p:attrName>style.visibility</p:attrName>
                                        </p:attrNameLst>
                                      </p:cBhvr>
                                      <p:to>
                                        <p:strVal val="visible"/>
                                      </p:to>
                                    </p:set>
                                    <p:animEffect transition="in" filter="wipe(up)">
                                      <p:cBhvr>
                                        <p:cTn id="52" dur="3000"/>
                                        <p:tgtEl>
                                          <p:spTgt spid="2458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45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P spid="24579" grpId="0"/>
      <p:bldP spid="24580" grpId="0"/>
      <p:bldP spid="24581" grpId="0"/>
      <p:bldP spid="24582" grpId="0"/>
      <p:bldP spid="24583" grpId="0" animBg="1"/>
      <p:bldP spid="24584" grpId="0"/>
      <p:bldP spid="24586" grpId="0"/>
      <p:bldP spid="24587" grpId="0"/>
      <p:bldP spid="24588" grpId="0"/>
      <p:bldP spid="24589" grpId="0" animBg="1"/>
      <p:bldP spid="24590" grpId="0"/>
      <p:bldP spid="2459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a:t>
            </a:r>
            <a:r>
              <a:rPr lang="en-US" dirty="0" smtClean="0"/>
              <a:t>. CATALYSTS</a:t>
            </a:r>
            <a:endParaRPr lang="en-US" dirty="0"/>
          </a:p>
        </p:txBody>
      </p:sp>
      <p:sp>
        <p:nvSpPr>
          <p:cNvPr id="4" name="Text Placeholder 3"/>
          <p:cNvSpPr>
            <a:spLocks noGrp="1"/>
          </p:cNvSpPr>
          <p:nvPr>
            <p:ph type="body" sz="half" idx="2"/>
          </p:nvPr>
        </p:nvSpPr>
        <p:spPr/>
        <p:txBody>
          <a:bodyPr/>
          <a:lstStyle/>
          <a:p>
            <a:r>
              <a:rPr lang="en-US" dirty="0" smtClean="0"/>
              <a:t>Factors that Affect Rate of Reaction</a:t>
            </a:r>
            <a:endParaRPr lang="en-US" dirty="0"/>
          </a:p>
        </p:txBody>
      </p:sp>
      <p:sp>
        <p:nvSpPr>
          <p:cNvPr id="3" name="Rectangle 2"/>
          <p:cNvSpPr/>
          <p:nvPr/>
        </p:nvSpPr>
        <p:spPr>
          <a:xfrm>
            <a:off x="2286000" y="495063"/>
            <a:ext cx="4572000" cy="3046988"/>
          </a:xfrm>
          <a:prstGeom prst="rect">
            <a:avLst/>
          </a:prstGeom>
        </p:spPr>
        <p:txBody>
          <a:bodyPr>
            <a:spAutoFit/>
          </a:bodyPr>
          <a:lstStyle/>
          <a:p>
            <a:pPr algn="just">
              <a:buFontTx/>
              <a:buNone/>
            </a:pPr>
            <a:r>
              <a:rPr lang="en-US" sz="2400" dirty="0" smtClean="0">
                <a:latin typeface="Gill Sans MT" charset="0"/>
                <a:sym typeface="Symbol" charset="0"/>
              </a:rPr>
              <a:t>A catalyst works by providing an alternative pathway for the reaction which has a lower activation energy.  Lowering the activation energy will only increase the number of effective collisions.  The number of total collisions will not be affected.</a:t>
            </a:r>
            <a:endParaRPr lang="en-US" sz="2400" dirty="0">
              <a:latin typeface="Gill Sans MT" charset="0"/>
              <a:sym typeface="Symbol" charset="0"/>
            </a:endParaRPr>
          </a:p>
        </p:txBody>
      </p:sp>
    </p:spTree>
    <p:extLst>
      <p:ext uri="{BB962C8B-B14F-4D97-AF65-F5344CB8AC3E}">
        <p14:creationId xmlns:p14="http://schemas.microsoft.com/office/powerpoint/2010/main" val="31872453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6" name="Rectangle 2"/>
          <p:cNvSpPr>
            <a:spLocks noChangeArrowheads="1"/>
          </p:cNvSpPr>
          <p:nvPr/>
        </p:nvSpPr>
        <p:spPr bwMode="auto">
          <a:xfrm>
            <a:off x="827088" y="620713"/>
            <a:ext cx="74898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3200">
                <a:solidFill>
                  <a:schemeClr val="accent2"/>
                </a:solidFill>
                <a:latin typeface="Times New Roman" charset="0"/>
              </a:rPr>
              <a:t>A Catalyst Influences the Reaction Rate</a:t>
            </a:r>
          </a:p>
        </p:txBody>
      </p:sp>
      <p:sp>
        <p:nvSpPr>
          <p:cNvPr id="28678" name="Text Box 8"/>
          <p:cNvSpPr txBox="1">
            <a:spLocks noChangeArrowheads="1"/>
          </p:cNvSpPr>
          <p:nvPr/>
        </p:nvSpPr>
        <p:spPr bwMode="auto">
          <a:xfrm>
            <a:off x="684213" y="1773238"/>
            <a:ext cx="72009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2200">
              <a:latin typeface="Times New Roman" charset="0"/>
            </a:endParaRPr>
          </a:p>
        </p:txBody>
      </p:sp>
      <p:sp>
        <p:nvSpPr>
          <p:cNvPr id="398346" name="Rectangle 3"/>
          <p:cNvSpPr>
            <a:spLocks noChangeArrowheads="1"/>
          </p:cNvSpPr>
          <p:nvPr/>
        </p:nvSpPr>
        <p:spPr bwMode="auto">
          <a:xfrm>
            <a:off x="971550" y="1339850"/>
            <a:ext cx="734536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ct val="20000"/>
              </a:spcBef>
            </a:pPr>
            <a:r>
              <a:rPr lang="en-US">
                <a:latin typeface="Times New Roman" charset="0"/>
              </a:rPr>
              <a:t>A catalyst lowers the </a:t>
            </a:r>
            <a:r>
              <a:rPr lang="en-US" i="1">
                <a:latin typeface="Times New Roman" charset="0"/>
              </a:rPr>
              <a:t>E</a:t>
            </a:r>
            <a:r>
              <a:rPr lang="en-US" baseline="-25000">
                <a:latin typeface="Times New Roman" charset="0"/>
              </a:rPr>
              <a:t>a</a:t>
            </a:r>
            <a:r>
              <a:rPr lang="en-US">
                <a:latin typeface="Times New Roman" charset="0"/>
              </a:rPr>
              <a:t> of a reaction.</a:t>
            </a:r>
          </a:p>
          <a:p>
            <a:pPr marL="228600" indent="-228600">
              <a:spcBef>
                <a:spcPct val="20000"/>
              </a:spcBef>
              <a:buFontTx/>
              <a:buChar char="•"/>
            </a:pPr>
            <a:r>
              <a:rPr lang="en-US">
                <a:latin typeface="Times New Roman" charset="0"/>
              </a:rPr>
              <a:t>this increases the fraction of reactants that have enough kinetic energy to overcome the activation energy barrier</a:t>
            </a:r>
          </a:p>
          <a:p>
            <a:pPr marL="228600" indent="-228600">
              <a:spcBef>
                <a:spcPct val="20000"/>
              </a:spcBef>
              <a:buFontTx/>
              <a:buChar char="•"/>
            </a:pPr>
            <a:r>
              <a:rPr lang="en-US">
                <a:latin typeface="Times New Roman" charset="0"/>
              </a:rPr>
              <a:t>a </a:t>
            </a:r>
            <a:r>
              <a:rPr lang="en-US" i="1">
                <a:latin typeface="Times New Roman" charset="0"/>
              </a:rPr>
              <a:t>catalyzed reaction</a:t>
            </a:r>
            <a:r>
              <a:rPr lang="en-US">
                <a:latin typeface="Times New Roman" charset="0"/>
              </a:rPr>
              <a:t> has the same reactants, products, and enthalpy change as the uncatalyzed reaction</a:t>
            </a:r>
          </a:p>
          <a:p>
            <a:pPr marL="228600" indent="-228600">
              <a:spcBef>
                <a:spcPct val="20000"/>
              </a:spcBef>
            </a:pPr>
            <a:r>
              <a:rPr lang="en-US">
                <a:latin typeface="Times" charset="0"/>
              </a:rPr>
              <a:t>		</a:t>
            </a:r>
          </a:p>
        </p:txBody>
      </p:sp>
      <p:sp>
        <p:nvSpPr>
          <p:cNvPr id="9220" name="Text Box 4"/>
          <p:cNvSpPr txBox="1">
            <a:spLocks noChangeArrowheads="1"/>
          </p:cNvSpPr>
          <p:nvPr/>
        </p:nvSpPr>
        <p:spPr bwMode="auto">
          <a:xfrm>
            <a:off x="6084888" y="3789363"/>
            <a:ext cx="2016125" cy="522287"/>
          </a:xfrm>
          <a:prstGeom prst="rect">
            <a:avLst/>
          </a:prstGeom>
          <a:solidFill>
            <a:schemeClr val="accent6">
              <a:lumMod val="40000"/>
              <a:lumOff val="60000"/>
              <a:alpha val="33000"/>
            </a:schemeClr>
          </a:solidFill>
          <a:ln w="9525">
            <a:noFill/>
            <a:miter lim="800000"/>
            <a:headEnd/>
            <a:tailEnd/>
          </a:ln>
        </p:spPr>
        <p:txBody>
          <a:bodyPr>
            <a:spAutoFit/>
          </a:bodyPr>
          <a:lstStyle/>
          <a:p>
            <a:pPr>
              <a:spcBef>
                <a:spcPct val="50000"/>
              </a:spcBef>
              <a:defRPr/>
            </a:pPr>
            <a:r>
              <a:rPr lang="en-US" sz="1400" dirty="0">
                <a:ea typeface="ＭＳ Ｐゴシック" charset="-128"/>
                <a:cs typeface="+mn-cs"/>
              </a:rPr>
              <a:t>A catalyst decreases both </a:t>
            </a:r>
            <a:r>
              <a:rPr lang="en-US" sz="1400" i="1" dirty="0">
                <a:ea typeface="ＭＳ Ｐゴシック" charset="-128"/>
                <a:cs typeface="+mn-cs"/>
              </a:rPr>
              <a:t>E</a:t>
            </a:r>
            <a:r>
              <a:rPr lang="en-US" sz="1400" baseline="-25000" dirty="0">
                <a:ea typeface="ＭＳ Ｐゴシック" charset="-128"/>
                <a:cs typeface="+mn-cs"/>
              </a:rPr>
              <a:t>a(fwd) </a:t>
            </a:r>
            <a:r>
              <a:rPr lang="en-US" sz="1400" dirty="0">
                <a:ea typeface="ＭＳ Ｐゴシック" charset="-128"/>
                <a:cs typeface="+mn-cs"/>
              </a:rPr>
              <a:t>and </a:t>
            </a:r>
            <a:r>
              <a:rPr lang="en-US" sz="1400" i="1" dirty="0">
                <a:ea typeface="ＭＳ Ｐゴシック" charset="-128"/>
                <a:cs typeface="+mn-cs"/>
              </a:rPr>
              <a:t>E</a:t>
            </a:r>
            <a:r>
              <a:rPr lang="en-US" sz="1400" baseline="-25000" dirty="0">
                <a:ea typeface="ＭＳ Ｐゴシック" charset="-128"/>
                <a:cs typeface="+mn-cs"/>
              </a:rPr>
              <a:t>a(rev)</a:t>
            </a:r>
            <a:r>
              <a:rPr lang="en-US" sz="1400" dirty="0">
                <a:ea typeface="ＭＳ Ｐゴシック" charset="-128"/>
                <a:cs typeface="+mn-cs"/>
              </a:rPr>
              <a:t>.</a:t>
            </a:r>
          </a:p>
        </p:txBody>
      </p:sp>
      <p:pic>
        <p:nvPicPr>
          <p:cNvPr id="398350" name="Picture 14" descr="D:\Pictures\Chem12\Ch06\CHEM12_pg374_6-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3497263"/>
            <a:ext cx="457200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39838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98346">
                                            <p:txEl>
                                              <p:pRg st="0" end="0"/>
                                            </p:txEl>
                                          </p:spTgt>
                                        </p:tgtEl>
                                        <p:attrNameLst>
                                          <p:attrName>style.visibility</p:attrName>
                                        </p:attrNameLst>
                                      </p:cBhvr>
                                      <p:to>
                                        <p:strVal val="visible"/>
                                      </p:to>
                                    </p:set>
                                    <p:animEffect transition="in" filter="fade">
                                      <p:cBhvr>
                                        <p:cTn id="7" dur="500"/>
                                        <p:tgtEl>
                                          <p:spTgt spid="398346">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98346">
                                            <p:txEl>
                                              <p:pRg st="1" end="1"/>
                                            </p:txEl>
                                          </p:spTgt>
                                        </p:tgtEl>
                                        <p:attrNameLst>
                                          <p:attrName>style.visibility</p:attrName>
                                        </p:attrNameLst>
                                      </p:cBhvr>
                                      <p:to>
                                        <p:strVal val="visible"/>
                                      </p:to>
                                    </p:set>
                                    <p:animEffect transition="in" filter="fade">
                                      <p:cBhvr>
                                        <p:cTn id="11" dur="500"/>
                                        <p:tgtEl>
                                          <p:spTgt spid="398346">
                                            <p:txEl>
                                              <p:pRg st="1" end="1"/>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398346">
                                            <p:txEl>
                                              <p:pRg st="2" end="2"/>
                                            </p:txEl>
                                          </p:spTgt>
                                        </p:tgtEl>
                                        <p:attrNameLst>
                                          <p:attrName>style.visibility</p:attrName>
                                        </p:attrNameLst>
                                      </p:cBhvr>
                                      <p:to>
                                        <p:strVal val="visible"/>
                                      </p:to>
                                    </p:set>
                                    <p:animEffect transition="in" filter="fade">
                                      <p:cBhvr>
                                        <p:cTn id="15" dur="500"/>
                                        <p:tgtEl>
                                          <p:spTgt spid="398346">
                                            <p:txEl>
                                              <p:pRg st="2" end="2"/>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398350"/>
                                        </p:tgtEl>
                                        <p:attrNameLst>
                                          <p:attrName>style.visibility</p:attrName>
                                        </p:attrNameLst>
                                      </p:cBhvr>
                                      <p:to>
                                        <p:strVal val="visible"/>
                                      </p:to>
                                    </p:set>
                                    <p:animEffect transition="in" filter="fade">
                                      <p:cBhvr>
                                        <p:cTn id="19" dur="500"/>
                                        <p:tgtEl>
                                          <p:spTgt spid="3983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220"/>
                                        </p:tgtEl>
                                        <p:attrNameLst>
                                          <p:attrName>style.visibility</p:attrName>
                                        </p:attrNameLst>
                                      </p:cBhvr>
                                      <p:to>
                                        <p:strVal val="visible"/>
                                      </p:to>
                                    </p:set>
                                    <p:animEffect transition="in" filter="fade">
                                      <p:cBhvr>
                                        <p:cTn id="22"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1250" name="Picture 18" descr="D:\Pictures\Chem12\Ch06\chem12_pg375_6-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9588" y="1916113"/>
            <a:ext cx="5456237"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2"/>
          <p:cNvSpPr>
            <a:spLocks noChangeArrowheads="1"/>
          </p:cNvSpPr>
          <p:nvPr/>
        </p:nvSpPr>
        <p:spPr bwMode="auto">
          <a:xfrm>
            <a:off x="827088" y="476250"/>
            <a:ext cx="74898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3600">
                <a:solidFill>
                  <a:schemeClr val="accent2"/>
                </a:solidFill>
                <a:latin typeface="Times New Roman" charset="0"/>
              </a:rPr>
              <a:t>Catalysts in Industry</a:t>
            </a:r>
          </a:p>
        </p:txBody>
      </p:sp>
      <p:sp>
        <p:nvSpPr>
          <p:cNvPr id="29703" name="Text Box 8"/>
          <p:cNvSpPr txBox="1">
            <a:spLocks noChangeArrowheads="1"/>
          </p:cNvSpPr>
          <p:nvPr/>
        </p:nvSpPr>
        <p:spPr bwMode="auto">
          <a:xfrm>
            <a:off x="684213" y="1773238"/>
            <a:ext cx="72009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2200">
              <a:latin typeface="Times New Roman" charset="0"/>
            </a:endParaRPr>
          </a:p>
        </p:txBody>
      </p:sp>
      <p:sp>
        <p:nvSpPr>
          <p:cNvPr id="351242" name="Rectangle 3"/>
          <p:cNvSpPr>
            <a:spLocks noChangeArrowheads="1"/>
          </p:cNvSpPr>
          <p:nvPr/>
        </p:nvSpPr>
        <p:spPr bwMode="auto">
          <a:xfrm>
            <a:off x="1042988" y="1196975"/>
            <a:ext cx="7164387"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a:latin typeface="Times New Roman" charset="0"/>
              </a:rPr>
              <a:t>A metal catalyst is used for industrial-scale production of ammonia from nitrogen and hydrogen. </a:t>
            </a:r>
            <a:r>
              <a:rPr lang="en-US">
                <a:latin typeface="Times" charset="0"/>
              </a:rPr>
              <a:t>		</a:t>
            </a:r>
          </a:p>
        </p:txBody>
      </p:sp>
      <p:sp>
        <p:nvSpPr>
          <p:cNvPr id="9220" name="Text Box 4"/>
          <p:cNvSpPr txBox="1">
            <a:spLocks noChangeArrowheads="1"/>
          </p:cNvSpPr>
          <p:nvPr/>
        </p:nvSpPr>
        <p:spPr bwMode="auto">
          <a:xfrm>
            <a:off x="1512888" y="3644900"/>
            <a:ext cx="5975350" cy="517525"/>
          </a:xfrm>
          <a:prstGeom prst="rect">
            <a:avLst/>
          </a:prstGeom>
          <a:solidFill>
            <a:schemeClr val="accent6">
              <a:lumMod val="40000"/>
              <a:lumOff val="60000"/>
              <a:alpha val="33000"/>
            </a:schemeClr>
          </a:solidFill>
          <a:ln w="9525">
            <a:noFill/>
            <a:miter lim="800000"/>
            <a:headEnd/>
            <a:tailEnd/>
          </a:ln>
        </p:spPr>
        <p:txBody>
          <a:bodyPr>
            <a:spAutoFit/>
          </a:bodyPr>
          <a:lstStyle/>
          <a:p>
            <a:pPr>
              <a:spcBef>
                <a:spcPct val="50000"/>
              </a:spcBef>
              <a:defRPr/>
            </a:pPr>
            <a:r>
              <a:rPr lang="en-US" sz="1400" dirty="0">
                <a:ea typeface="ＭＳ Ｐゴシック" charset="-128"/>
                <a:cs typeface="+mn-cs"/>
              </a:rPr>
              <a:t>Hydrogen and nitrogen molecules break apart when in contact with the catalyst. These highly reactive species then recombine to form ammonia.</a:t>
            </a:r>
          </a:p>
        </p:txBody>
      </p:sp>
      <p:sp>
        <p:nvSpPr>
          <p:cNvPr id="351247" name="Rectangle 3"/>
          <p:cNvSpPr>
            <a:spLocks noChangeArrowheads="1"/>
          </p:cNvSpPr>
          <p:nvPr/>
        </p:nvSpPr>
        <p:spPr bwMode="auto">
          <a:xfrm>
            <a:off x="917575" y="4221163"/>
            <a:ext cx="716438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a:latin typeface="Times New Roman" charset="0"/>
              </a:rPr>
              <a:t>A catalyst (V</a:t>
            </a:r>
            <a:r>
              <a:rPr lang="en-US" baseline="-25000">
                <a:latin typeface="Times New Roman" charset="0"/>
              </a:rPr>
              <a:t>2</a:t>
            </a:r>
            <a:r>
              <a:rPr lang="en-US">
                <a:latin typeface="Times New Roman" charset="0"/>
              </a:rPr>
              <a:t>O</a:t>
            </a:r>
            <a:r>
              <a:rPr lang="en-US" baseline="-25000">
                <a:latin typeface="Times New Roman" charset="0"/>
              </a:rPr>
              <a:t>5</a:t>
            </a:r>
            <a:r>
              <a:rPr lang="en-US">
                <a:latin typeface="Times New Roman" charset="0"/>
              </a:rPr>
              <a:t>) is used for industrial-scale production of sulfuric acid from sulfur. </a:t>
            </a:r>
            <a:r>
              <a:rPr lang="en-US">
                <a:latin typeface="Times" charset="0"/>
              </a:rPr>
              <a:t>		</a:t>
            </a:r>
          </a:p>
        </p:txBody>
      </p:sp>
      <p:pic>
        <p:nvPicPr>
          <p:cNvPr id="351249"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5084763"/>
            <a:ext cx="48037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348894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51242">
                                            <p:txEl>
                                              <p:pRg st="0" end="0"/>
                                            </p:txEl>
                                          </p:spTgt>
                                        </p:tgtEl>
                                        <p:attrNameLst>
                                          <p:attrName>style.visibility</p:attrName>
                                        </p:attrNameLst>
                                      </p:cBhvr>
                                      <p:to>
                                        <p:strVal val="visible"/>
                                      </p:to>
                                    </p:set>
                                    <p:animEffect transition="in" filter="fade">
                                      <p:cBhvr>
                                        <p:cTn id="7" dur="500"/>
                                        <p:tgtEl>
                                          <p:spTgt spid="351242">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51250"/>
                                        </p:tgtEl>
                                        <p:attrNameLst>
                                          <p:attrName>style.visibility</p:attrName>
                                        </p:attrNameLst>
                                      </p:cBhvr>
                                      <p:to>
                                        <p:strVal val="visible"/>
                                      </p:to>
                                    </p:set>
                                    <p:animEffect transition="in" filter="fade">
                                      <p:cBhvr>
                                        <p:cTn id="11" dur="500"/>
                                        <p:tgtEl>
                                          <p:spTgt spid="35125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220"/>
                                        </p:tgtEl>
                                        <p:attrNameLst>
                                          <p:attrName>style.visibility</p:attrName>
                                        </p:attrNameLst>
                                      </p:cBhvr>
                                      <p:to>
                                        <p:strVal val="visible"/>
                                      </p:to>
                                    </p:set>
                                    <p:animEffect transition="in" filter="fade">
                                      <p:cBhvr>
                                        <p:cTn id="14" dur="500"/>
                                        <p:tgtEl>
                                          <p:spTgt spid="9220"/>
                                        </p:tgtEl>
                                      </p:cBhvr>
                                    </p:animEffect>
                                  </p:childTnLst>
                                </p:cTn>
                              </p:par>
                            </p:childTnLst>
                          </p:cTn>
                        </p:par>
                        <p:par>
                          <p:cTn id="15" fill="hold" nodeType="afterGroup">
                            <p:stCondLst>
                              <p:cond delay="1000"/>
                            </p:stCondLst>
                            <p:childTnLst>
                              <p:par>
                                <p:cTn id="16" presetID="10" presetClass="entr" presetSubtype="0" fill="hold" nodeType="afterEffect">
                                  <p:stCondLst>
                                    <p:cond delay="0"/>
                                  </p:stCondLst>
                                  <p:childTnLst>
                                    <p:set>
                                      <p:cBhvr>
                                        <p:cTn id="17" dur="1" fill="hold">
                                          <p:stCondLst>
                                            <p:cond delay="0"/>
                                          </p:stCondLst>
                                        </p:cTn>
                                        <p:tgtEl>
                                          <p:spTgt spid="351247">
                                            <p:txEl>
                                              <p:pRg st="0" end="0"/>
                                            </p:txEl>
                                          </p:spTgt>
                                        </p:tgtEl>
                                        <p:attrNameLst>
                                          <p:attrName>style.visibility</p:attrName>
                                        </p:attrNameLst>
                                      </p:cBhvr>
                                      <p:to>
                                        <p:strVal val="visible"/>
                                      </p:to>
                                    </p:set>
                                    <p:animEffect transition="in" filter="fade">
                                      <p:cBhvr>
                                        <p:cTn id="18" dur="500"/>
                                        <p:tgtEl>
                                          <p:spTgt spid="351247">
                                            <p:txEl>
                                              <p:pRg st="0" end="0"/>
                                            </p:txEl>
                                          </p:spTgt>
                                        </p:tgtEl>
                                      </p:cBhvr>
                                    </p:animEffect>
                                  </p:childTnLst>
                                </p:cTn>
                              </p:par>
                            </p:childTnLst>
                          </p:cTn>
                        </p:par>
                        <p:par>
                          <p:cTn id="19" fill="hold" nodeType="afterGroup">
                            <p:stCondLst>
                              <p:cond delay="1500"/>
                            </p:stCondLst>
                            <p:childTnLst>
                              <p:par>
                                <p:cTn id="20" presetID="10" presetClass="entr" presetSubtype="0" fill="hold" nodeType="afterEffect">
                                  <p:stCondLst>
                                    <p:cond delay="0"/>
                                  </p:stCondLst>
                                  <p:childTnLst>
                                    <p:set>
                                      <p:cBhvr>
                                        <p:cTn id="21" dur="1" fill="hold">
                                          <p:stCondLst>
                                            <p:cond delay="0"/>
                                          </p:stCondLst>
                                        </p:cTn>
                                        <p:tgtEl>
                                          <p:spTgt spid="351249"/>
                                        </p:tgtEl>
                                        <p:attrNameLst>
                                          <p:attrName>style.visibility</p:attrName>
                                        </p:attrNameLst>
                                      </p:cBhvr>
                                      <p:to>
                                        <p:strVal val="visible"/>
                                      </p:to>
                                    </p:set>
                                    <p:animEffect transition="in" filter="fade">
                                      <p:cBhvr>
                                        <p:cTn id="22" dur="500"/>
                                        <p:tgtEl>
                                          <p:spTgt spid="351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4" name="Rectangle 2"/>
          <p:cNvSpPr>
            <a:spLocks noChangeArrowheads="1"/>
          </p:cNvSpPr>
          <p:nvPr/>
        </p:nvSpPr>
        <p:spPr bwMode="auto">
          <a:xfrm>
            <a:off x="827088" y="620713"/>
            <a:ext cx="74898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3600">
                <a:solidFill>
                  <a:schemeClr val="accent2"/>
                </a:solidFill>
                <a:latin typeface="Times New Roman" charset="0"/>
              </a:rPr>
              <a:t>Catalysts in Industry</a:t>
            </a:r>
          </a:p>
        </p:txBody>
      </p:sp>
      <p:sp>
        <p:nvSpPr>
          <p:cNvPr id="30726" name="Text Box 8"/>
          <p:cNvSpPr txBox="1">
            <a:spLocks noChangeArrowheads="1"/>
          </p:cNvSpPr>
          <p:nvPr/>
        </p:nvSpPr>
        <p:spPr bwMode="auto">
          <a:xfrm>
            <a:off x="684213" y="1773238"/>
            <a:ext cx="72009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2200">
              <a:latin typeface="Times New Roman" charset="0"/>
            </a:endParaRPr>
          </a:p>
        </p:txBody>
      </p:sp>
      <p:sp>
        <p:nvSpPr>
          <p:cNvPr id="400394" name="Rectangle 3"/>
          <p:cNvSpPr>
            <a:spLocks noChangeArrowheads="1"/>
          </p:cNvSpPr>
          <p:nvPr/>
        </p:nvSpPr>
        <p:spPr bwMode="auto">
          <a:xfrm>
            <a:off x="1116013" y="1268413"/>
            <a:ext cx="71643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a:latin typeface="Times New Roman" charset="0"/>
              </a:rPr>
              <a:t>The Ostwald process uses a platinum-rhodium catalyst for the industrial production of nitric acid. </a:t>
            </a:r>
            <a:r>
              <a:rPr lang="en-US">
                <a:latin typeface="Times" charset="0"/>
              </a:rPr>
              <a:t>		</a:t>
            </a:r>
          </a:p>
        </p:txBody>
      </p:sp>
      <p:sp>
        <p:nvSpPr>
          <p:cNvPr id="400398" name="Rectangle 3"/>
          <p:cNvSpPr>
            <a:spLocks noChangeArrowheads="1"/>
          </p:cNvSpPr>
          <p:nvPr/>
        </p:nvSpPr>
        <p:spPr bwMode="auto">
          <a:xfrm>
            <a:off x="1152525" y="4005263"/>
            <a:ext cx="716438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a:latin typeface="Times New Roman" charset="0"/>
              </a:rPr>
              <a:t>Many industries use biological catalysts, called </a:t>
            </a:r>
            <a:r>
              <a:rPr lang="en-US" b="1">
                <a:latin typeface="Times New Roman" charset="0"/>
              </a:rPr>
              <a:t>enzymes</a:t>
            </a:r>
            <a:r>
              <a:rPr lang="en-US">
                <a:latin typeface="Times New Roman" charset="0"/>
              </a:rPr>
              <a:t>, which are most often proteins. </a:t>
            </a:r>
          </a:p>
          <a:p>
            <a:pPr>
              <a:spcBef>
                <a:spcPct val="20000"/>
              </a:spcBef>
            </a:pPr>
            <a:r>
              <a:rPr lang="en-US">
                <a:latin typeface="Times New Roman" charset="0"/>
              </a:rPr>
              <a:t>For example: the use of enzymes decreases the amount of bleach (an environmental hazard) needed to whiten fibres used in paper production.</a:t>
            </a:r>
            <a:r>
              <a:rPr lang="en-US">
                <a:latin typeface="Times" charset="0"/>
              </a:rPr>
              <a:t>		</a:t>
            </a:r>
          </a:p>
        </p:txBody>
      </p:sp>
      <p:pic>
        <p:nvPicPr>
          <p:cNvPr id="40040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463" y="2349500"/>
            <a:ext cx="5918200"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07027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00394">
                                            <p:txEl>
                                              <p:pRg st="0" end="0"/>
                                            </p:txEl>
                                          </p:spTgt>
                                        </p:tgtEl>
                                        <p:attrNameLst>
                                          <p:attrName>style.visibility</p:attrName>
                                        </p:attrNameLst>
                                      </p:cBhvr>
                                      <p:to>
                                        <p:strVal val="visible"/>
                                      </p:to>
                                    </p:set>
                                    <p:animEffect transition="in" filter="fade">
                                      <p:cBhvr>
                                        <p:cTn id="7" dur="500"/>
                                        <p:tgtEl>
                                          <p:spTgt spid="400394">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00400"/>
                                        </p:tgtEl>
                                        <p:attrNameLst>
                                          <p:attrName>style.visibility</p:attrName>
                                        </p:attrNameLst>
                                      </p:cBhvr>
                                      <p:to>
                                        <p:strVal val="visible"/>
                                      </p:to>
                                    </p:set>
                                    <p:animEffect transition="in" filter="fade">
                                      <p:cBhvr>
                                        <p:cTn id="11" dur="500"/>
                                        <p:tgtEl>
                                          <p:spTgt spid="400400"/>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0398">
                                            <p:txEl>
                                              <p:pRg st="0" end="0"/>
                                            </p:txEl>
                                          </p:spTgt>
                                        </p:tgtEl>
                                        <p:attrNameLst>
                                          <p:attrName>style.visibility</p:attrName>
                                        </p:attrNameLst>
                                      </p:cBhvr>
                                      <p:to>
                                        <p:strVal val="visible"/>
                                      </p:to>
                                    </p:set>
                                    <p:animEffect transition="in" filter="fade">
                                      <p:cBhvr>
                                        <p:cTn id="15" dur="500"/>
                                        <p:tgtEl>
                                          <p:spTgt spid="400398">
                                            <p:txEl>
                                              <p:pRg st="0" end="0"/>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400398">
                                            <p:txEl>
                                              <p:pRg st="1" end="1"/>
                                            </p:txEl>
                                          </p:spTgt>
                                        </p:tgtEl>
                                        <p:attrNameLst>
                                          <p:attrName>style.visibility</p:attrName>
                                        </p:attrNameLst>
                                      </p:cBhvr>
                                      <p:to>
                                        <p:strVal val="visible"/>
                                      </p:to>
                                    </p:set>
                                    <p:animEffect transition="in" filter="fade">
                                      <p:cBhvr>
                                        <p:cTn id="19" dur="500"/>
                                        <p:tgtEl>
                                          <p:spTgt spid="40039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6829446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849995" y="549275"/>
            <a:ext cx="73938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IE"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Collision Theory</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099" name="Text Box 3"/>
          <p:cNvSpPr txBox="1">
            <a:spLocks noChangeArrowheads="1"/>
          </p:cNvSpPr>
          <p:nvPr/>
        </p:nvSpPr>
        <p:spPr bwMode="auto">
          <a:xfrm>
            <a:off x="250825" y="1773238"/>
            <a:ext cx="82089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dirty="0">
                <a:latin typeface="American Typewriter"/>
                <a:cs typeface="American Typewriter"/>
              </a:rPr>
              <a:t>1.	For a reaction to occur  the particles 	must </a:t>
            </a:r>
            <a:r>
              <a:rPr lang="en-IE" sz="3200" dirty="0" smtClean="0">
                <a:latin typeface="American Typewriter"/>
                <a:cs typeface="American Typewriter"/>
              </a:rPr>
              <a:t>collide.</a:t>
            </a:r>
            <a:endParaRPr lang="en-US" sz="3200" dirty="0">
              <a:latin typeface="American Typewriter"/>
              <a:cs typeface="American Typewriter"/>
            </a:endParaRPr>
          </a:p>
        </p:txBody>
      </p:sp>
      <p:sp>
        <p:nvSpPr>
          <p:cNvPr id="4105" name="Text Box 9"/>
          <p:cNvSpPr txBox="1">
            <a:spLocks noChangeArrowheads="1"/>
          </p:cNvSpPr>
          <p:nvPr/>
        </p:nvSpPr>
        <p:spPr bwMode="auto">
          <a:xfrm>
            <a:off x="179388" y="3429000"/>
            <a:ext cx="80645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IE" sz="3200" dirty="0">
                <a:solidFill>
                  <a:srgbClr val="000000"/>
                </a:solidFill>
                <a:latin typeface="American Typewriter"/>
                <a:cs typeface="American Typewriter"/>
              </a:rPr>
              <a:t>2.	The colliding particles must have a 	minimum energy called the  </a:t>
            </a:r>
            <a:br>
              <a:rPr lang="en-IE" sz="3200" dirty="0">
                <a:solidFill>
                  <a:srgbClr val="000000"/>
                </a:solidFill>
                <a:latin typeface="American Typewriter"/>
                <a:cs typeface="American Typewriter"/>
              </a:rPr>
            </a:br>
            <a:r>
              <a:rPr lang="en-IE" sz="3200" dirty="0">
                <a:solidFill>
                  <a:srgbClr val="000000"/>
                </a:solidFill>
                <a:latin typeface="American Typewriter"/>
                <a:cs typeface="American Typewriter"/>
              </a:rPr>
              <a:t>	Activation </a:t>
            </a:r>
            <a:r>
              <a:rPr lang="en-IE" sz="3200" dirty="0" smtClean="0">
                <a:solidFill>
                  <a:srgbClr val="000000"/>
                </a:solidFill>
                <a:latin typeface="American Typewriter"/>
                <a:cs typeface="American Typewriter"/>
              </a:rPr>
              <a:t>Energy.</a:t>
            </a:r>
            <a:endParaRPr lang="en-US" sz="3200" dirty="0">
              <a:solidFill>
                <a:srgbClr val="000000"/>
              </a:solidFill>
              <a:latin typeface="American Typewriter"/>
              <a:cs typeface="American Typewriter"/>
            </a:endParaRPr>
          </a:p>
        </p:txBody>
      </p:sp>
    </p:spTree>
    <p:extLst>
      <p:ext uri="{BB962C8B-B14F-4D97-AF65-F5344CB8AC3E}">
        <p14:creationId xmlns:p14="http://schemas.microsoft.com/office/powerpoint/2010/main" val="427126090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6" grpId="1"/>
      <p:bldP spid="4099" grpId="0"/>
      <p:bldP spid="410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685800" y="1141389"/>
            <a:ext cx="7772400" cy="5886450"/>
          </a:xfrm>
        </p:spPr>
        <p:txBody>
          <a:bodyPr>
            <a:normAutofit fontScale="92500" lnSpcReduction="10000"/>
          </a:bodyPr>
          <a:lstStyle/>
          <a:p>
            <a:pPr marL="365760" indent="-283464" fontAlgn="auto">
              <a:spcAft>
                <a:spcPts val="0"/>
              </a:spcAft>
              <a:buFont typeface="Wingdings 2"/>
              <a:buChar char=""/>
              <a:defRPr/>
            </a:pPr>
            <a:r>
              <a:rPr lang="en-US" sz="2200" dirty="0">
                <a:ea typeface="+mn-ea"/>
              </a:rPr>
              <a:t>The </a:t>
            </a:r>
            <a:r>
              <a:rPr lang="en-US" sz="2200" b="1" dirty="0">
                <a:ea typeface="+mn-ea"/>
              </a:rPr>
              <a:t>KINETIC MOLECULAR THEORY</a:t>
            </a:r>
            <a:r>
              <a:rPr lang="en-US" sz="2200" dirty="0">
                <a:ea typeface="+mn-ea"/>
              </a:rPr>
              <a:t> may be used to explain how the various factors will affect the rate of a chemical reaction.</a:t>
            </a:r>
          </a:p>
          <a:p>
            <a:pPr marL="365760" indent="-283464" fontAlgn="auto">
              <a:spcAft>
                <a:spcPts val="0"/>
              </a:spcAft>
              <a:buFont typeface="Wingdings 2"/>
              <a:buChar char=""/>
              <a:defRPr/>
            </a:pPr>
            <a:r>
              <a:rPr lang="en-US" sz="2200" dirty="0">
                <a:ea typeface="+mn-ea"/>
              </a:rPr>
              <a:t>As the particles in the reactants move around, they collide with each other.</a:t>
            </a:r>
          </a:p>
          <a:p>
            <a:pPr marL="365760" indent="-283464" fontAlgn="auto">
              <a:spcAft>
                <a:spcPts val="0"/>
              </a:spcAft>
              <a:buFont typeface="Wingdings 2"/>
              <a:buChar char=""/>
              <a:defRPr/>
            </a:pPr>
            <a:r>
              <a:rPr lang="en-US" sz="2200" dirty="0">
                <a:ea typeface="+mn-ea"/>
              </a:rPr>
              <a:t>Most collisions do not result in anything but a few will cause the bonds in the existing molecules to break apart and new bonds will form to make new molecules.</a:t>
            </a:r>
          </a:p>
          <a:p>
            <a:pPr marL="365760" indent="-283464" fontAlgn="auto">
              <a:spcAft>
                <a:spcPts val="0"/>
              </a:spcAft>
              <a:buFont typeface="Wingdings 2"/>
              <a:buChar char=""/>
              <a:defRPr/>
            </a:pPr>
            <a:r>
              <a:rPr lang="en-US" sz="2200" dirty="0">
                <a:ea typeface="+mn-ea"/>
              </a:rPr>
              <a:t>Collisions that result in the formation of products are called </a:t>
            </a:r>
            <a:r>
              <a:rPr lang="en-US" sz="2200" b="1" dirty="0">
                <a:ea typeface="+mn-ea"/>
              </a:rPr>
              <a:t>EFFECTIVE COLLISIONS</a:t>
            </a:r>
            <a:r>
              <a:rPr lang="en-US" sz="2200" dirty="0">
                <a:ea typeface="+mn-ea"/>
              </a:rPr>
              <a:t>.</a:t>
            </a:r>
          </a:p>
          <a:p>
            <a:pPr marL="365760" indent="-283464" fontAlgn="auto">
              <a:spcAft>
                <a:spcPts val="0"/>
              </a:spcAft>
              <a:buFont typeface="Wingdings 2"/>
              <a:buChar char=""/>
              <a:defRPr/>
            </a:pPr>
            <a:r>
              <a:rPr lang="en-US" sz="2200" dirty="0">
                <a:ea typeface="+mn-ea"/>
              </a:rPr>
              <a:t>The idea of effective collisions is called the </a:t>
            </a:r>
            <a:r>
              <a:rPr lang="en-US" sz="2200" b="1" dirty="0">
                <a:ea typeface="+mn-ea"/>
              </a:rPr>
              <a:t>COLLISION MODEL</a:t>
            </a:r>
            <a:r>
              <a:rPr lang="en-US" sz="2200" dirty="0">
                <a:ea typeface="+mn-ea"/>
              </a:rPr>
              <a:t> and states that the rate of a reaction is affected by the number of effective collisions between reactant molecules.</a:t>
            </a:r>
          </a:p>
          <a:p>
            <a:pPr marL="365760" indent="-283464" fontAlgn="auto">
              <a:spcAft>
                <a:spcPts val="0"/>
              </a:spcAft>
              <a:buFont typeface="Wingdings 2"/>
              <a:buChar char=""/>
              <a:defRPr/>
            </a:pPr>
            <a:r>
              <a:rPr lang="en-US" sz="2200" dirty="0">
                <a:ea typeface="+mn-ea"/>
              </a:rPr>
              <a:t>According to the Collision Model, the rate of a reaction may be increased by </a:t>
            </a:r>
            <a:r>
              <a:rPr lang="en-US" sz="2200" dirty="0" smtClean="0">
                <a:ea typeface="+mn-ea"/>
              </a:rPr>
              <a:t>increasing </a:t>
            </a:r>
            <a:r>
              <a:rPr lang="en-US" sz="2200" dirty="0">
                <a:ea typeface="+mn-ea"/>
              </a:rPr>
              <a:t>the number of total collisions or by increasing the number of effective collisions by decreasing the activation energy.</a:t>
            </a:r>
          </a:p>
        </p:txBody>
      </p:sp>
      <p:sp>
        <p:nvSpPr>
          <p:cNvPr id="6" name="Text Box 2"/>
          <p:cNvSpPr txBox="1">
            <a:spLocks noChangeArrowheads="1"/>
          </p:cNvSpPr>
          <p:nvPr/>
        </p:nvSpPr>
        <p:spPr bwMode="auto">
          <a:xfrm>
            <a:off x="849995" y="195332"/>
            <a:ext cx="73938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IE"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Collision Theory</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81798337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 calcmode="lin" valueType="num">
                                      <p:cBhvr additive="base">
                                        <p:cTn id="37"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Grp="1" noChangeArrowheads="1"/>
          </p:cNvSpPr>
          <p:nvPr>
            <p:ph type="title"/>
          </p:nvPr>
        </p:nvSpPr>
        <p:spPr>
          <a:xfrm>
            <a:off x="423372" y="503238"/>
            <a:ext cx="7986088" cy="868362"/>
          </a:xfrm>
        </p:spPr>
        <p:txBody>
          <a:bodyPr/>
          <a:lstStyle/>
          <a:p>
            <a:pPr eaLnBrk="1" hangingPunct="1"/>
            <a:r>
              <a:rPr lang="en-IE" dirty="0">
                <a:solidFill>
                  <a:srgbClr val="000000"/>
                </a:solidFill>
                <a:latin typeface="Arial" charset="0"/>
              </a:rPr>
              <a:t>Collisions &amp; Activation Energy</a:t>
            </a:r>
            <a:endParaRPr lang="en-US" dirty="0">
              <a:solidFill>
                <a:srgbClr val="000000"/>
              </a:solidFill>
              <a:latin typeface="Arial" charset="0"/>
            </a:endParaRPr>
          </a:p>
        </p:txBody>
      </p:sp>
      <p:pic>
        <p:nvPicPr>
          <p:cNvPr id="3073" name="FOfficeDoc1"/>
          <p:cNvPicPr preferRelativeResize="0">
            <a:picLocks noChangeAspect="1" noChangeArrowheads="1" noChangeShapeType="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1587500"/>
            <a:ext cx="8748713" cy="4344988"/>
          </a:xfrm>
          <a:prstGeom prst="rect">
            <a:avLst/>
          </a:prstGeom>
          <a:noFill/>
          <a:ln>
            <a:noFill/>
          </a:ln>
          <a:extLst>
            <a:ext uri="{91240B29-F687-4f45-9708-019B960494DF}">
              <a14:hiddenLine xmlns:a14="http://schemas.microsoft.com/office/drawing/2010/main" w="9525">
                <a:noFill/>
                <a:miter lim="800000"/>
                <a:headEnd/>
                <a:tailEnd/>
              </a14:hiddenLine>
            </a:ext>
          </a:extLst>
        </p:spPr>
      </p:pic>
    </p:spTree>
    <p:extLst>
      <p:ext uri="{BB962C8B-B14F-4D97-AF65-F5344CB8AC3E}">
        <p14:creationId xmlns:p14="http://schemas.microsoft.com/office/powerpoint/2010/main" val="340235459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419100"/>
            <a:ext cx="7772400" cy="304800"/>
          </a:xfrm>
        </p:spPr>
        <p:txBody>
          <a:bodyPr>
            <a:noAutofit/>
          </a:bodyPr>
          <a:lstStyle/>
          <a:p>
            <a:pPr fontAlgn="auto">
              <a:spcAft>
                <a:spcPts val="0"/>
              </a:spcAft>
              <a:defRPr/>
            </a:pPr>
            <a:r>
              <a:rPr lang="en-US" sz="4000" b="1" dirty="0">
                <a:solidFill>
                  <a:schemeClr val="tx2">
                    <a:satMod val="130000"/>
                  </a:schemeClr>
                </a:solidFill>
                <a:ea typeface="+mj-ea"/>
              </a:rPr>
              <a:t>Rates of Reaction</a:t>
            </a:r>
          </a:p>
        </p:txBody>
      </p:sp>
      <p:sp>
        <p:nvSpPr>
          <p:cNvPr id="3075" name="Rectangle 3"/>
          <p:cNvSpPr>
            <a:spLocks noGrp="1" noChangeArrowheads="1"/>
          </p:cNvSpPr>
          <p:nvPr>
            <p:ph idx="1"/>
          </p:nvPr>
        </p:nvSpPr>
        <p:spPr>
          <a:xfrm>
            <a:off x="685800" y="1179735"/>
            <a:ext cx="7772400" cy="6000750"/>
          </a:xfrm>
        </p:spPr>
        <p:txBody>
          <a:bodyPr>
            <a:normAutofit/>
          </a:bodyPr>
          <a:lstStyle/>
          <a:p>
            <a:pPr marL="365760" indent="-283464" fontAlgn="auto">
              <a:lnSpc>
                <a:spcPct val="90000"/>
              </a:lnSpc>
              <a:spcAft>
                <a:spcPts val="0"/>
              </a:spcAft>
              <a:buFont typeface="Wingdings 2"/>
              <a:buChar char=""/>
              <a:defRPr/>
            </a:pPr>
            <a:r>
              <a:rPr lang="en-US" sz="2200" dirty="0">
                <a:ea typeface="+mn-ea"/>
              </a:rPr>
              <a:t>The </a:t>
            </a:r>
            <a:r>
              <a:rPr lang="en-US" sz="2200" dirty="0">
                <a:solidFill>
                  <a:schemeClr val="accent1">
                    <a:lumMod val="60000"/>
                    <a:lumOff val="40000"/>
                  </a:schemeClr>
                </a:solidFill>
                <a:ea typeface="+mn-ea"/>
              </a:rPr>
              <a:t>rate of a chemical re</a:t>
            </a:r>
            <a:r>
              <a:rPr lang="en-US" sz="2200" dirty="0">
                <a:solidFill>
                  <a:srgbClr val="F3302F"/>
                </a:solidFill>
                <a:ea typeface="+mn-ea"/>
              </a:rPr>
              <a:t>action</a:t>
            </a:r>
            <a:r>
              <a:rPr lang="en-US" sz="2200" dirty="0">
                <a:ea typeface="+mn-ea"/>
              </a:rPr>
              <a:t> is the speed at which the reaction occurs (i.e. speed at which the reactants are used or products are produced).</a:t>
            </a:r>
          </a:p>
          <a:p>
            <a:pPr marL="365760" indent="-283464" fontAlgn="auto">
              <a:lnSpc>
                <a:spcPct val="90000"/>
              </a:lnSpc>
              <a:spcAft>
                <a:spcPts val="0"/>
              </a:spcAft>
              <a:buFont typeface="Wingdings 2"/>
              <a:buChar char=""/>
              <a:defRPr/>
            </a:pPr>
            <a:r>
              <a:rPr lang="en-US" sz="2200" dirty="0">
                <a:ea typeface="+mn-ea"/>
              </a:rPr>
              <a:t>Rate can be measured by the:	</a:t>
            </a:r>
          </a:p>
          <a:p>
            <a:pPr marL="365760" indent="-283464" fontAlgn="auto">
              <a:lnSpc>
                <a:spcPct val="90000"/>
              </a:lnSpc>
              <a:spcAft>
                <a:spcPts val="0"/>
              </a:spcAft>
              <a:buFontTx/>
              <a:buNone/>
              <a:defRPr/>
            </a:pPr>
            <a:r>
              <a:rPr lang="en-US" sz="2200" dirty="0">
                <a:ea typeface="+mn-ea"/>
              </a:rPr>
              <a:t>	1)	change in mass of reactants </a:t>
            </a:r>
            <a:r>
              <a:rPr lang="en-US" sz="2200" dirty="0" smtClean="0">
                <a:ea typeface="+mn-ea"/>
              </a:rPr>
              <a:t>or products</a:t>
            </a:r>
            <a:r>
              <a:rPr lang="en-US" sz="2200" dirty="0">
                <a:ea typeface="+mn-ea"/>
              </a:rPr>
              <a:t>.</a:t>
            </a:r>
          </a:p>
          <a:p>
            <a:pPr marL="365760" indent="-283464" fontAlgn="auto">
              <a:lnSpc>
                <a:spcPct val="90000"/>
              </a:lnSpc>
              <a:spcAft>
                <a:spcPts val="0"/>
              </a:spcAft>
              <a:buFontTx/>
              <a:buNone/>
              <a:defRPr/>
            </a:pPr>
            <a:r>
              <a:rPr lang="en-US" sz="2200" dirty="0">
                <a:ea typeface="+mn-ea"/>
              </a:rPr>
              <a:t>	2)	change in pH</a:t>
            </a:r>
          </a:p>
          <a:p>
            <a:pPr marL="365760" indent="-283464" fontAlgn="auto">
              <a:lnSpc>
                <a:spcPct val="90000"/>
              </a:lnSpc>
              <a:spcAft>
                <a:spcPts val="0"/>
              </a:spcAft>
              <a:buFontTx/>
              <a:buNone/>
              <a:defRPr/>
            </a:pPr>
            <a:r>
              <a:rPr lang="en-US" sz="2200" dirty="0">
                <a:ea typeface="+mn-ea"/>
              </a:rPr>
              <a:t>	3)	change in conductivity (ion 			production)</a:t>
            </a:r>
          </a:p>
          <a:p>
            <a:pPr marL="365760" indent="-283464" fontAlgn="auto">
              <a:lnSpc>
                <a:spcPct val="90000"/>
              </a:lnSpc>
              <a:spcAft>
                <a:spcPts val="0"/>
              </a:spcAft>
              <a:buFontTx/>
              <a:buNone/>
              <a:defRPr/>
            </a:pPr>
            <a:r>
              <a:rPr lang="en-US" sz="2200" dirty="0">
                <a:ea typeface="+mn-ea"/>
              </a:rPr>
              <a:t>	4)	change in </a:t>
            </a:r>
            <a:r>
              <a:rPr lang="en-US" sz="2200" dirty="0" err="1">
                <a:ea typeface="+mn-ea"/>
              </a:rPr>
              <a:t>colour</a:t>
            </a:r>
            <a:r>
              <a:rPr lang="en-US" sz="2200" dirty="0">
                <a:ea typeface="+mn-ea"/>
              </a:rPr>
              <a:t> (intensity of </a:t>
            </a:r>
            <a:r>
              <a:rPr lang="en-US" sz="2200" dirty="0" err="1">
                <a:ea typeface="+mn-ea"/>
              </a:rPr>
              <a:t>colour</a:t>
            </a:r>
            <a:r>
              <a:rPr lang="en-US" sz="2200" dirty="0">
                <a:ea typeface="+mn-ea"/>
              </a:rPr>
              <a:t>)</a:t>
            </a:r>
          </a:p>
          <a:p>
            <a:pPr marL="365760" indent="-283464" fontAlgn="auto">
              <a:lnSpc>
                <a:spcPct val="90000"/>
              </a:lnSpc>
              <a:spcAft>
                <a:spcPts val="0"/>
              </a:spcAft>
              <a:buFontTx/>
              <a:buNone/>
              <a:defRPr/>
            </a:pPr>
            <a:r>
              <a:rPr lang="en-US" sz="2200" dirty="0">
                <a:ea typeface="+mn-ea"/>
              </a:rPr>
              <a:t>	5)	change in temperature</a:t>
            </a:r>
          </a:p>
          <a:p>
            <a:pPr marL="365760" indent="-283464" fontAlgn="auto">
              <a:lnSpc>
                <a:spcPct val="90000"/>
              </a:lnSpc>
              <a:spcAft>
                <a:spcPts val="0"/>
              </a:spcAft>
              <a:buFontTx/>
              <a:buNone/>
              <a:defRPr/>
            </a:pPr>
            <a:r>
              <a:rPr lang="en-US" sz="2200" dirty="0">
                <a:ea typeface="+mn-ea"/>
              </a:rPr>
              <a:t>	6)	production of a </a:t>
            </a:r>
            <a:r>
              <a:rPr lang="en-US" sz="2200" dirty="0" smtClean="0">
                <a:ea typeface="+mn-ea"/>
              </a:rPr>
              <a:t>gas</a:t>
            </a:r>
            <a:endParaRPr lang="en-US" sz="2400" dirty="0">
              <a:ea typeface="+mn-ea"/>
            </a:endParaRPr>
          </a:p>
        </p:txBody>
      </p:sp>
    </p:spTree>
    <p:extLst>
      <p:ext uri="{BB962C8B-B14F-4D97-AF65-F5344CB8AC3E}">
        <p14:creationId xmlns:p14="http://schemas.microsoft.com/office/powerpoint/2010/main" val="14132629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5">
                                            <p:txEl>
                                              <p:pRg st="5" end="5"/>
                                            </p:txEl>
                                          </p:spTgt>
                                        </p:tgtEl>
                                        <p:attrNameLst>
                                          <p:attrName>style.visibility</p:attrName>
                                        </p:attrNameLst>
                                      </p:cBhvr>
                                      <p:to>
                                        <p:strVal val="visible"/>
                                      </p:to>
                                    </p:set>
                                    <p:anim calcmode="lin" valueType="num">
                                      <p:cBhvr additive="base">
                                        <p:cTn id="37"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75">
                                            <p:txEl>
                                              <p:pRg st="6" end="6"/>
                                            </p:txEl>
                                          </p:spTgt>
                                        </p:tgtEl>
                                        <p:attrNameLst>
                                          <p:attrName>style.visibility</p:attrName>
                                        </p:attrNameLst>
                                      </p:cBhvr>
                                      <p:to>
                                        <p:strVal val="visible"/>
                                      </p:to>
                                    </p:set>
                                    <p:anim calcmode="lin" valueType="num">
                                      <p:cBhvr additive="base">
                                        <p:cTn id="43"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75">
                                            <p:txEl>
                                              <p:pRg st="7" end="7"/>
                                            </p:txEl>
                                          </p:spTgt>
                                        </p:tgtEl>
                                        <p:attrNameLst>
                                          <p:attrName>style.visibility</p:attrName>
                                        </p:attrNameLst>
                                      </p:cBhvr>
                                      <p:to>
                                        <p:strVal val="visible"/>
                                      </p:to>
                                    </p:set>
                                    <p:anim calcmode="lin" valueType="num">
                                      <p:cBhvr additive="base">
                                        <p:cTn id="49" dur="500" fill="hold"/>
                                        <p:tgtEl>
                                          <p:spTgt spid="307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7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25" y="544068"/>
            <a:ext cx="9144000" cy="868362"/>
          </a:xfrm>
        </p:spPr>
        <p:txBody>
          <a:bodyPr/>
          <a:lstStyle/>
          <a:p>
            <a:pPr algn="just"/>
            <a:r>
              <a:rPr lang="en-US" sz="4000" b="1" dirty="0" smtClean="0"/>
              <a:t>Factors that will affect the rate of reaction</a:t>
            </a:r>
            <a:endParaRPr lang="en-US" sz="4000" b="1" dirty="0"/>
          </a:p>
        </p:txBody>
      </p:sp>
      <p:sp>
        <p:nvSpPr>
          <p:cNvPr id="4" name="Rectangle 3"/>
          <p:cNvSpPr/>
          <p:nvPr/>
        </p:nvSpPr>
        <p:spPr>
          <a:xfrm>
            <a:off x="665293" y="2258680"/>
            <a:ext cx="7562720" cy="3093155"/>
          </a:xfrm>
          <a:prstGeom prst="rect">
            <a:avLst/>
          </a:prstGeom>
        </p:spPr>
        <p:txBody>
          <a:bodyPr wrap="square">
            <a:spAutoFit/>
          </a:bodyPr>
          <a:lstStyle/>
          <a:p>
            <a:pPr marL="365760" indent="-283464" fontAlgn="auto">
              <a:lnSpc>
                <a:spcPct val="90000"/>
              </a:lnSpc>
              <a:spcAft>
                <a:spcPts val="0"/>
              </a:spcAft>
              <a:buFontTx/>
              <a:buNone/>
              <a:defRPr/>
            </a:pPr>
            <a:r>
              <a:rPr lang="en-US" sz="3600" dirty="0"/>
              <a:t>	1)	Temperature</a:t>
            </a:r>
          </a:p>
          <a:p>
            <a:pPr marL="365760" indent="-283464" fontAlgn="auto">
              <a:lnSpc>
                <a:spcPct val="90000"/>
              </a:lnSpc>
              <a:spcAft>
                <a:spcPts val="0"/>
              </a:spcAft>
              <a:buFontTx/>
              <a:buNone/>
              <a:defRPr/>
            </a:pPr>
            <a:r>
              <a:rPr lang="en-US" sz="3600" dirty="0"/>
              <a:t>	2)	Surface Area</a:t>
            </a:r>
          </a:p>
          <a:p>
            <a:pPr marL="365760" indent="-283464" fontAlgn="auto">
              <a:lnSpc>
                <a:spcPct val="90000"/>
              </a:lnSpc>
              <a:spcAft>
                <a:spcPts val="0"/>
              </a:spcAft>
              <a:buFontTx/>
              <a:buNone/>
              <a:defRPr/>
            </a:pPr>
            <a:r>
              <a:rPr lang="en-US" sz="3600" dirty="0"/>
              <a:t>	3)	Concentration</a:t>
            </a:r>
          </a:p>
          <a:p>
            <a:pPr marL="365760" indent="-283464" fontAlgn="auto">
              <a:lnSpc>
                <a:spcPct val="90000"/>
              </a:lnSpc>
              <a:spcAft>
                <a:spcPts val="0"/>
              </a:spcAft>
              <a:buFontTx/>
              <a:buNone/>
              <a:defRPr/>
            </a:pPr>
            <a:r>
              <a:rPr lang="en-US" sz="3600" dirty="0"/>
              <a:t>	4)	Catalyst</a:t>
            </a:r>
          </a:p>
          <a:p>
            <a:pPr marL="365760" indent="-283464" fontAlgn="auto">
              <a:lnSpc>
                <a:spcPct val="90000"/>
              </a:lnSpc>
              <a:spcAft>
                <a:spcPts val="0"/>
              </a:spcAft>
              <a:buFontTx/>
              <a:buNone/>
              <a:defRPr/>
            </a:pPr>
            <a:r>
              <a:rPr lang="en-US" sz="3600" dirty="0"/>
              <a:t>	5)	Chemical Nature of Reactants </a:t>
            </a:r>
          </a:p>
          <a:p>
            <a:pPr marL="365760" indent="-283464" fontAlgn="auto">
              <a:lnSpc>
                <a:spcPct val="90000"/>
              </a:lnSpc>
              <a:spcAft>
                <a:spcPts val="0"/>
              </a:spcAft>
              <a:buFontTx/>
              <a:buNone/>
              <a:defRPr/>
            </a:pPr>
            <a:r>
              <a:rPr lang="en-US" sz="3600" dirty="0"/>
              <a:t>	6)	State of the Reactants</a:t>
            </a:r>
          </a:p>
        </p:txBody>
      </p:sp>
    </p:spTree>
    <p:extLst>
      <p:ext uri="{BB962C8B-B14F-4D97-AF65-F5344CB8AC3E}">
        <p14:creationId xmlns:p14="http://schemas.microsoft.com/office/powerpoint/2010/main" val="205439259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WIFFPOINTPLAYERTAG" val="{577f8ca8-7131-11d4-8460-525400eb897b}"/>
</p:tagLst>
</file>

<file path=ppt/tags/tag10.xml><?xml version="1.0" encoding="utf-8"?>
<p:tagLst xmlns:a="http://schemas.openxmlformats.org/drawingml/2006/main" xmlns:r="http://schemas.openxmlformats.org/officeDocument/2006/relationships" xmlns:p="http://schemas.openxmlformats.org/presentationml/2006/main">
  <p:tag name="SWIFFPOINTPLAYERTAG" val="{577f8ca8-7131-11d4-8460-525400eb897b}"/>
</p:tagLst>
</file>

<file path=ppt/tags/tag11.xml><?xml version="1.0" encoding="utf-8"?>
<p:tagLst xmlns:a="http://schemas.openxmlformats.org/drawingml/2006/main" xmlns:r="http://schemas.openxmlformats.org/officeDocument/2006/relationships" xmlns:p="http://schemas.openxmlformats.org/presentationml/2006/main">
  <p:tag name="SWIFFPOINTPLAYERTAG" val="{577f8ca8-7131-11d4-8460-525400eb897b}"/>
</p:tagLst>
</file>

<file path=ppt/tags/tag2.xml><?xml version="1.0" encoding="utf-8"?>
<p:tagLst xmlns:a="http://schemas.openxmlformats.org/drawingml/2006/main" xmlns:r="http://schemas.openxmlformats.org/officeDocument/2006/relationships" xmlns:p="http://schemas.openxmlformats.org/presentationml/2006/main">
  <p:tag name="SWIFFPOINTPLAYERTAG" val="{577f8ca8-7131-11d4-8460-525400eb897b}"/>
</p:tagLst>
</file>

<file path=ppt/tags/tag3.xml><?xml version="1.0" encoding="utf-8"?>
<p:tagLst xmlns:a="http://schemas.openxmlformats.org/drawingml/2006/main" xmlns:r="http://schemas.openxmlformats.org/officeDocument/2006/relationships" xmlns:p="http://schemas.openxmlformats.org/presentationml/2006/main">
  <p:tag name="SWIFFPOINTPLAYERTAG" val="{577f8ca8-7131-11d4-8460-525400eb897b}"/>
</p:tagLst>
</file>

<file path=ppt/tags/tag4.xml><?xml version="1.0" encoding="utf-8"?>
<p:tagLst xmlns:a="http://schemas.openxmlformats.org/drawingml/2006/main" xmlns:r="http://schemas.openxmlformats.org/officeDocument/2006/relationships" xmlns:p="http://schemas.openxmlformats.org/presentationml/2006/main">
  <p:tag name="SWIFFPOINTPLAYERTAG" val="{577f8ca8-7131-11d4-8460-525400eb897b}"/>
</p:tagLst>
</file>

<file path=ppt/tags/tag5.xml><?xml version="1.0" encoding="utf-8"?>
<p:tagLst xmlns:a="http://schemas.openxmlformats.org/drawingml/2006/main" xmlns:r="http://schemas.openxmlformats.org/officeDocument/2006/relationships" xmlns:p="http://schemas.openxmlformats.org/presentationml/2006/main">
  <p:tag name="SWIFFPOINTPLAYERTAG" val="{577f8ca8-7131-11d4-8460-525400eb897b}"/>
</p:tagLst>
</file>

<file path=ppt/tags/tag6.xml><?xml version="1.0" encoding="utf-8"?>
<p:tagLst xmlns:a="http://schemas.openxmlformats.org/drawingml/2006/main" xmlns:r="http://schemas.openxmlformats.org/officeDocument/2006/relationships" xmlns:p="http://schemas.openxmlformats.org/presentationml/2006/main">
  <p:tag name="SWIFFPOINTPLAYERTAG" val="{577f8ca8-7131-11d4-8460-525400eb897b}"/>
</p:tagLst>
</file>

<file path=ppt/tags/tag7.xml><?xml version="1.0" encoding="utf-8"?>
<p:tagLst xmlns:a="http://schemas.openxmlformats.org/drawingml/2006/main" xmlns:r="http://schemas.openxmlformats.org/officeDocument/2006/relationships" xmlns:p="http://schemas.openxmlformats.org/presentationml/2006/main">
  <p:tag name="SWIFFPOINTPLAYERTAG" val="{577f8ca8-7131-11d4-8460-525400eb897b}"/>
</p:tagLst>
</file>

<file path=ppt/tags/tag8.xml><?xml version="1.0" encoding="utf-8"?>
<p:tagLst xmlns:a="http://schemas.openxmlformats.org/drawingml/2006/main" xmlns:r="http://schemas.openxmlformats.org/officeDocument/2006/relationships" xmlns:p="http://schemas.openxmlformats.org/presentationml/2006/main">
  <p:tag name="SWIFFPOINTPLAYERTAG" val="{577f8ca8-7131-11d4-8460-525400eb897b}"/>
</p:tagLst>
</file>

<file path=ppt/tags/tag9.xml><?xml version="1.0" encoding="utf-8"?>
<p:tagLst xmlns:a="http://schemas.openxmlformats.org/drawingml/2006/main" xmlns:r="http://schemas.openxmlformats.org/officeDocument/2006/relationships" xmlns:p="http://schemas.openxmlformats.org/presentationml/2006/main">
  <p:tag name="SWIFFPOINTPLAYERTAG" val="{577f8ca8-7131-11d4-8460-525400eb897b}"/>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majorFont>
      <a:minorFont>
        <a:latin typeface="Goudy Old Style"/>
        <a:ea typeface=""/>
        <a:cs typeface=""/>
        <a:font script="Jpan" typeface="ＭＳ 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120</TotalTime>
  <Words>1200</Words>
  <Application>Microsoft Macintosh PowerPoint</Application>
  <PresentationFormat>On-screen Show (4:3)</PresentationFormat>
  <Paragraphs>216</Paragraphs>
  <Slides>37</Slides>
  <Notes>8</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Inkwell</vt:lpstr>
      <vt:lpstr>Rate of Reaction</vt:lpstr>
      <vt:lpstr>Students are expected to: </vt:lpstr>
      <vt:lpstr>PowerPoint Presentation</vt:lpstr>
      <vt:lpstr>PowerPoint Presentation</vt:lpstr>
      <vt:lpstr>PowerPoint Presentation</vt:lpstr>
      <vt:lpstr>PowerPoint Presentation</vt:lpstr>
      <vt:lpstr>Collisions &amp; Activation Energy</vt:lpstr>
      <vt:lpstr>Rates of Reaction</vt:lpstr>
      <vt:lpstr>Factors that will affect the rate of reaction</vt:lpstr>
      <vt:lpstr>1. CONCENTRATION</vt:lpstr>
      <vt:lpstr>PowerPoint Presentation</vt:lpstr>
      <vt:lpstr>PowerPoint Presentation</vt:lpstr>
      <vt:lpstr>PowerPoint Presentation</vt:lpstr>
      <vt:lpstr>2. PARTICLE SIZE (SURFACE AREA)</vt:lpstr>
      <vt:lpstr>PowerPoint Presentation</vt:lpstr>
      <vt:lpstr>PowerPoint Presentation</vt:lpstr>
      <vt:lpstr>PowerPoint Presentation</vt:lpstr>
      <vt:lpstr>PowerPoint Presentation</vt:lpstr>
      <vt:lpstr>3. TEMPERATURE</vt:lpstr>
      <vt:lpstr>Temperature, Collisions &amp;  Activation Energy</vt:lpstr>
      <vt:lpstr>PowerPoint Presentation</vt:lpstr>
      <vt:lpstr>PowerPoint Presentation</vt:lpstr>
      <vt:lpstr>PowerPoint Presentation</vt:lpstr>
      <vt:lpstr>PowerPoint Presentation</vt:lpstr>
      <vt:lpstr>PowerPoint Presentation</vt:lpstr>
      <vt:lpstr>PowerPoint Presentation</vt:lpstr>
      <vt:lpstr>4. STATE OF REACTANTS </vt:lpstr>
      <vt:lpstr>The state of the reactants will also affect the rate.  The relative rates are: </vt:lpstr>
      <vt:lpstr>5. NATURE OF REACTANTS</vt:lpstr>
      <vt:lpstr>ACTIVATION ENERGY</vt:lpstr>
      <vt:lpstr>PowerPoint Presentation</vt:lpstr>
      <vt:lpstr>PowerPoint Presentation</vt:lpstr>
      <vt:lpstr>PowerPoint Presentation</vt:lpstr>
      <vt:lpstr>6. CATALYSTS</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Rate of Reaction</dc:title>
  <dc:creator>mac apple</dc:creator>
  <cp:lastModifiedBy>mac apple</cp:lastModifiedBy>
  <cp:revision>7</cp:revision>
  <dcterms:created xsi:type="dcterms:W3CDTF">2013-03-01T05:26:42Z</dcterms:created>
  <dcterms:modified xsi:type="dcterms:W3CDTF">2013-03-03T16:34:03Z</dcterms:modified>
</cp:coreProperties>
</file>