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64" r:id="rId5"/>
    <p:sldId id="281" r:id="rId6"/>
    <p:sldId id="260" r:id="rId7"/>
    <p:sldId id="265" r:id="rId8"/>
    <p:sldId id="267" r:id="rId9"/>
    <p:sldId id="268" r:id="rId10"/>
    <p:sldId id="271" r:id="rId11"/>
    <p:sldId id="269" r:id="rId12"/>
    <p:sldId id="277" r:id="rId13"/>
    <p:sldId id="261" r:id="rId14"/>
    <p:sldId id="273" r:id="rId15"/>
    <p:sldId id="270" r:id="rId16"/>
    <p:sldId id="275" r:id="rId17"/>
    <p:sldId id="276" r:id="rId18"/>
    <p:sldId id="274" r:id="rId19"/>
    <p:sldId id="262" r:id="rId20"/>
    <p:sldId id="263" r:id="rId21"/>
    <p:sldId id="278" r:id="rId22"/>
    <p:sldId id="279"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6" d="100"/>
          <a:sy n="76" d="100"/>
        </p:scale>
        <p:origin x="-204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2954E3-7E70-5B42-8189-EA7AED30590E}" type="datetimeFigureOut">
              <a:rPr lang="en-US" smtClean="0"/>
              <a:t>1/3/13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FE3FD7-40D3-9C4A-886C-D449DE1D1B70}" type="slidenum">
              <a:rPr lang="en-US" smtClean="0"/>
              <a:t>‹#›</a:t>
            </a:fld>
            <a:endParaRPr lang="en-US"/>
          </a:p>
        </p:txBody>
      </p:sp>
    </p:spTree>
    <p:extLst>
      <p:ext uri="{BB962C8B-B14F-4D97-AF65-F5344CB8AC3E}">
        <p14:creationId xmlns:p14="http://schemas.microsoft.com/office/powerpoint/2010/main" val="19634632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3300"/>
                </a:solidFill>
                <a:latin typeface="Arial" charset="0"/>
                <a:ea typeface="ＭＳ Ｐゴシック" charset="0"/>
              </a:defRPr>
            </a:lvl1pPr>
            <a:lvl2pPr marL="742950" indent="-285750" eaLnBrk="0" hangingPunct="0">
              <a:defRPr sz="2400" b="1">
                <a:solidFill>
                  <a:srgbClr val="003300"/>
                </a:solidFill>
                <a:latin typeface="Arial" charset="0"/>
                <a:ea typeface="ＭＳ Ｐゴシック" charset="0"/>
              </a:defRPr>
            </a:lvl2pPr>
            <a:lvl3pPr marL="1143000" indent="-228600" eaLnBrk="0" hangingPunct="0">
              <a:defRPr sz="2400" b="1">
                <a:solidFill>
                  <a:srgbClr val="003300"/>
                </a:solidFill>
                <a:latin typeface="Arial" charset="0"/>
                <a:ea typeface="ＭＳ Ｐゴシック" charset="0"/>
              </a:defRPr>
            </a:lvl3pPr>
            <a:lvl4pPr marL="1600200" indent="-228600" eaLnBrk="0" hangingPunct="0">
              <a:defRPr sz="2400" b="1">
                <a:solidFill>
                  <a:srgbClr val="003300"/>
                </a:solidFill>
                <a:latin typeface="Arial" charset="0"/>
                <a:ea typeface="ＭＳ Ｐゴシック" charset="0"/>
              </a:defRPr>
            </a:lvl4pPr>
            <a:lvl5pPr marL="2057400" indent="-228600" eaLnBrk="0" hangingPunct="0">
              <a:defRPr sz="2400" b="1">
                <a:solidFill>
                  <a:srgbClr val="003300"/>
                </a:solidFill>
                <a:latin typeface="Arial" charset="0"/>
                <a:ea typeface="ＭＳ Ｐゴシック" charset="0"/>
              </a:defRPr>
            </a:lvl5pPr>
            <a:lvl6pPr marL="2514600" indent="-228600" algn="ctr" eaLnBrk="0" fontAlgn="base" hangingPunct="0">
              <a:lnSpc>
                <a:spcPct val="80000"/>
              </a:lnSpc>
              <a:spcBef>
                <a:spcPct val="0"/>
              </a:spcBef>
              <a:spcAft>
                <a:spcPct val="0"/>
              </a:spcAft>
              <a:defRPr sz="2400" b="1">
                <a:solidFill>
                  <a:srgbClr val="003300"/>
                </a:solidFill>
                <a:latin typeface="Arial" charset="0"/>
                <a:ea typeface="ＭＳ Ｐゴシック" charset="0"/>
              </a:defRPr>
            </a:lvl6pPr>
            <a:lvl7pPr marL="2971800" indent="-228600" algn="ctr" eaLnBrk="0" fontAlgn="base" hangingPunct="0">
              <a:lnSpc>
                <a:spcPct val="80000"/>
              </a:lnSpc>
              <a:spcBef>
                <a:spcPct val="0"/>
              </a:spcBef>
              <a:spcAft>
                <a:spcPct val="0"/>
              </a:spcAft>
              <a:defRPr sz="2400" b="1">
                <a:solidFill>
                  <a:srgbClr val="003300"/>
                </a:solidFill>
                <a:latin typeface="Arial" charset="0"/>
                <a:ea typeface="ＭＳ Ｐゴシック" charset="0"/>
              </a:defRPr>
            </a:lvl7pPr>
            <a:lvl8pPr marL="3429000" indent="-228600" algn="ctr" eaLnBrk="0" fontAlgn="base" hangingPunct="0">
              <a:lnSpc>
                <a:spcPct val="80000"/>
              </a:lnSpc>
              <a:spcBef>
                <a:spcPct val="0"/>
              </a:spcBef>
              <a:spcAft>
                <a:spcPct val="0"/>
              </a:spcAft>
              <a:defRPr sz="2400" b="1">
                <a:solidFill>
                  <a:srgbClr val="003300"/>
                </a:solidFill>
                <a:latin typeface="Arial" charset="0"/>
                <a:ea typeface="ＭＳ Ｐゴシック" charset="0"/>
              </a:defRPr>
            </a:lvl8pPr>
            <a:lvl9pPr marL="3886200" indent="-228600" algn="ctr" eaLnBrk="0" fontAlgn="base" hangingPunct="0">
              <a:lnSpc>
                <a:spcPct val="80000"/>
              </a:lnSpc>
              <a:spcBef>
                <a:spcPct val="0"/>
              </a:spcBef>
              <a:spcAft>
                <a:spcPct val="0"/>
              </a:spcAft>
              <a:defRPr sz="2400" b="1">
                <a:solidFill>
                  <a:srgbClr val="003300"/>
                </a:solidFill>
                <a:latin typeface="Arial" charset="0"/>
                <a:ea typeface="ＭＳ Ｐゴシック" charset="0"/>
              </a:defRPr>
            </a:lvl9pPr>
          </a:lstStyle>
          <a:p>
            <a:pPr eaLnBrk="1" hangingPunct="1"/>
            <a:r>
              <a:rPr lang="en-US" sz="1200" b="0">
                <a:solidFill>
                  <a:schemeClr val="tx1"/>
                </a:solidFill>
              </a:rPr>
              <a:t>Biology, 9th ed,Sylvia Mader</a:t>
            </a:r>
          </a:p>
        </p:txBody>
      </p:sp>
      <p:sp>
        <p:nvSpPr>
          <p:cNvPr id="7065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3300"/>
                </a:solidFill>
                <a:latin typeface="Arial" charset="0"/>
                <a:ea typeface="ＭＳ Ｐゴシック" charset="0"/>
              </a:defRPr>
            </a:lvl1pPr>
            <a:lvl2pPr marL="742950" indent="-285750" eaLnBrk="0" hangingPunct="0">
              <a:defRPr sz="2400" b="1">
                <a:solidFill>
                  <a:srgbClr val="003300"/>
                </a:solidFill>
                <a:latin typeface="Arial" charset="0"/>
                <a:ea typeface="ＭＳ Ｐゴシック" charset="0"/>
              </a:defRPr>
            </a:lvl2pPr>
            <a:lvl3pPr marL="1143000" indent="-228600" eaLnBrk="0" hangingPunct="0">
              <a:defRPr sz="2400" b="1">
                <a:solidFill>
                  <a:srgbClr val="003300"/>
                </a:solidFill>
                <a:latin typeface="Arial" charset="0"/>
                <a:ea typeface="ＭＳ Ｐゴシック" charset="0"/>
              </a:defRPr>
            </a:lvl3pPr>
            <a:lvl4pPr marL="1600200" indent="-228600" eaLnBrk="0" hangingPunct="0">
              <a:defRPr sz="2400" b="1">
                <a:solidFill>
                  <a:srgbClr val="003300"/>
                </a:solidFill>
                <a:latin typeface="Arial" charset="0"/>
                <a:ea typeface="ＭＳ Ｐゴシック" charset="0"/>
              </a:defRPr>
            </a:lvl4pPr>
            <a:lvl5pPr marL="2057400" indent="-228600" eaLnBrk="0" hangingPunct="0">
              <a:defRPr sz="2400" b="1">
                <a:solidFill>
                  <a:srgbClr val="003300"/>
                </a:solidFill>
                <a:latin typeface="Arial" charset="0"/>
                <a:ea typeface="ＭＳ Ｐゴシック" charset="0"/>
              </a:defRPr>
            </a:lvl5pPr>
            <a:lvl6pPr marL="2514600" indent="-228600" algn="ctr" eaLnBrk="0" fontAlgn="base" hangingPunct="0">
              <a:lnSpc>
                <a:spcPct val="80000"/>
              </a:lnSpc>
              <a:spcBef>
                <a:spcPct val="0"/>
              </a:spcBef>
              <a:spcAft>
                <a:spcPct val="0"/>
              </a:spcAft>
              <a:defRPr sz="2400" b="1">
                <a:solidFill>
                  <a:srgbClr val="003300"/>
                </a:solidFill>
                <a:latin typeface="Arial" charset="0"/>
                <a:ea typeface="ＭＳ Ｐゴシック" charset="0"/>
              </a:defRPr>
            </a:lvl6pPr>
            <a:lvl7pPr marL="2971800" indent="-228600" algn="ctr" eaLnBrk="0" fontAlgn="base" hangingPunct="0">
              <a:lnSpc>
                <a:spcPct val="80000"/>
              </a:lnSpc>
              <a:spcBef>
                <a:spcPct val="0"/>
              </a:spcBef>
              <a:spcAft>
                <a:spcPct val="0"/>
              </a:spcAft>
              <a:defRPr sz="2400" b="1">
                <a:solidFill>
                  <a:srgbClr val="003300"/>
                </a:solidFill>
                <a:latin typeface="Arial" charset="0"/>
                <a:ea typeface="ＭＳ Ｐゴシック" charset="0"/>
              </a:defRPr>
            </a:lvl7pPr>
            <a:lvl8pPr marL="3429000" indent="-228600" algn="ctr" eaLnBrk="0" fontAlgn="base" hangingPunct="0">
              <a:lnSpc>
                <a:spcPct val="80000"/>
              </a:lnSpc>
              <a:spcBef>
                <a:spcPct val="0"/>
              </a:spcBef>
              <a:spcAft>
                <a:spcPct val="0"/>
              </a:spcAft>
              <a:defRPr sz="2400" b="1">
                <a:solidFill>
                  <a:srgbClr val="003300"/>
                </a:solidFill>
                <a:latin typeface="Arial" charset="0"/>
                <a:ea typeface="ＭＳ Ｐゴシック" charset="0"/>
              </a:defRPr>
            </a:lvl8pPr>
            <a:lvl9pPr marL="3886200" indent="-228600" algn="ctr" eaLnBrk="0" fontAlgn="base" hangingPunct="0">
              <a:lnSpc>
                <a:spcPct val="80000"/>
              </a:lnSpc>
              <a:spcBef>
                <a:spcPct val="0"/>
              </a:spcBef>
              <a:spcAft>
                <a:spcPct val="0"/>
              </a:spcAft>
              <a:defRPr sz="2400" b="1">
                <a:solidFill>
                  <a:srgbClr val="003300"/>
                </a:solidFill>
                <a:latin typeface="Arial" charset="0"/>
                <a:ea typeface="ＭＳ Ｐゴシック" charset="0"/>
              </a:defRPr>
            </a:lvl9pPr>
          </a:lstStyle>
          <a:p>
            <a:pPr eaLnBrk="1" hangingPunct="1"/>
            <a:r>
              <a:rPr lang="en-US" sz="1400">
                <a:solidFill>
                  <a:schemeClr val="tx1"/>
                </a:solidFill>
              </a:rPr>
              <a:t>Organic Chemistry</a:t>
            </a:r>
          </a:p>
        </p:txBody>
      </p:sp>
      <p:sp>
        <p:nvSpPr>
          <p:cNvPr id="7066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3300"/>
                </a:solidFill>
                <a:latin typeface="Arial" charset="0"/>
                <a:ea typeface="ＭＳ Ｐゴシック" charset="0"/>
              </a:defRPr>
            </a:lvl1pPr>
            <a:lvl2pPr marL="742950" indent="-285750" eaLnBrk="0" hangingPunct="0">
              <a:defRPr sz="2400" b="1">
                <a:solidFill>
                  <a:srgbClr val="003300"/>
                </a:solidFill>
                <a:latin typeface="Arial" charset="0"/>
                <a:ea typeface="ＭＳ Ｐゴシック" charset="0"/>
              </a:defRPr>
            </a:lvl2pPr>
            <a:lvl3pPr marL="1143000" indent="-228600" eaLnBrk="0" hangingPunct="0">
              <a:defRPr sz="2400" b="1">
                <a:solidFill>
                  <a:srgbClr val="003300"/>
                </a:solidFill>
                <a:latin typeface="Arial" charset="0"/>
                <a:ea typeface="ＭＳ Ｐゴシック" charset="0"/>
              </a:defRPr>
            </a:lvl3pPr>
            <a:lvl4pPr marL="1600200" indent="-228600" eaLnBrk="0" hangingPunct="0">
              <a:defRPr sz="2400" b="1">
                <a:solidFill>
                  <a:srgbClr val="003300"/>
                </a:solidFill>
                <a:latin typeface="Arial" charset="0"/>
                <a:ea typeface="ＭＳ Ｐゴシック" charset="0"/>
              </a:defRPr>
            </a:lvl4pPr>
            <a:lvl5pPr marL="2057400" indent="-228600" eaLnBrk="0" hangingPunct="0">
              <a:defRPr sz="2400" b="1">
                <a:solidFill>
                  <a:srgbClr val="003300"/>
                </a:solidFill>
                <a:latin typeface="Arial" charset="0"/>
                <a:ea typeface="ＭＳ Ｐゴシック" charset="0"/>
              </a:defRPr>
            </a:lvl5pPr>
            <a:lvl6pPr marL="2514600" indent="-228600" algn="ctr" eaLnBrk="0" fontAlgn="base" hangingPunct="0">
              <a:lnSpc>
                <a:spcPct val="80000"/>
              </a:lnSpc>
              <a:spcBef>
                <a:spcPct val="0"/>
              </a:spcBef>
              <a:spcAft>
                <a:spcPct val="0"/>
              </a:spcAft>
              <a:defRPr sz="2400" b="1">
                <a:solidFill>
                  <a:srgbClr val="003300"/>
                </a:solidFill>
                <a:latin typeface="Arial" charset="0"/>
                <a:ea typeface="ＭＳ Ｐゴシック" charset="0"/>
              </a:defRPr>
            </a:lvl6pPr>
            <a:lvl7pPr marL="2971800" indent="-228600" algn="ctr" eaLnBrk="0" fontAlgn="base" hangingPunct="0">
              <a:lnSpc>
                <a:spcPct val="80000"/>
              </a:lnSpc>
              <a:spcBef>
                <a:spcPct val="0"/>
              </a:spcBef>
              <a:spcAft>
                <a:spcPct val="0"/>
              </a:spcAft>
              <a:defRPr sz="2400" b="1">
                <a:solidFill>
                  <a:srgbClr val="003300"/>
                </a:solidFill>
                <a:latin typeface="Arial" charset="0"/>
                <a:ea typeface="ＭＳ Ｐゴシック" charset="0"/>
              </a:defRPr>
            </a:lvl7pPr>
            <a:lvl8pPr marL="3429000" indent="-228600" algn="ctr" eaLnBrk="0" fontAlgn="base" hangingPunct="0">
              <a:lnSpc>
                <a:spcPct val="80000"/>
              </a:lnSpc>
              <a:spcBef>
                <a:spcPct val="0"/>
              </a:spcBef>
              <a:spcAft>
                <a:spcPct val="0"/>
              </a:spcAft>
              <a:defRPr sz="2400" b="1">
                <a:solidFill>
                  <a:srgbClr val="003300"/>
                </a:solidFill>
                <a:latin typeface="Arial" charset="0"/>
                <a:ea typeface="ＭＳ Ｐゴシック" charset="0"/>
              </a:defRPr>
            </a:lvl8pPr>
            <a:lvl9pPr marL="3886200" indent="-228600" algn="ctr" eaLnBrk="0" fontAlgn="base" hangingPunct="0">
              <a:lnSpc>
                <a:spcPct val="80000"/>
              </a:lnSpc>
              <a:spcBef>
                <a:spcPct val="0"/>
              </a:spcBef>
              <a:spcAft>
                <a:spcPct val="0"/>
              </a:spcAft>
              <a:defRPr sz="2400" b="1">
                <a:solidFill>
                  <a:srgbClr val="003300"/>
                </a:solidFill>
                <a:latin typeface="Arial" charset="0"/>
                <a:ea typeface="ＭＳ Ｐゴシック" charset="0"/>
              </a:defRPr>
            </a:lvl9pPr>
          </a:lstStyle>
          <a:p>
            <a:pPr eaLnBrk="1" hangingPunct="1"/>
            <a:r>
              <a:rPr lang="en-US" sz="1200" b="0">
                <a:solidFill>
                  <a:schemeClr val="tx1"/>
                </a:solidFill>
              </a:rPr>
              <a:t>Slide #</a:t>
            </a:r>
            <a:fld id="{65E78373-C54A-5C46-8F34-DF0D314DBAFB}" type="slidenum">
              <a:rPr lang="en-US" sz="1200" b="0">
                <a:solidFill>
                  <a:schemeClr val="tx1"/>
                </a:solidFill>
              </a:rPr>
              <a:pPr eaLnBrk="1" hangingPunct="1"/>
              <a:t>8</a:t>
            </a:fld>
            <a:endParaRPr lang="en-US" sz="1200" b="0">
              <a:solidFill>
                <a:schemeClr val="tx1"/>
              </a:solidFill>
            </a:endParaRPr>
          </a:p>
        </p:txBody>
      </p:sp>
      <p:sp>
        <p:nvSpPr>
          <p:cNvPr id="7066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3300"/>
                </a:solidFill>
                <a:latin typeface="Arial" charset="0"/>
                <a:ea typeface="ＭＳ Ｐゴシック" charset="0"/>
              </a:defRPr>
            </a:lvl1pPr>
            <a:lvl2pPr marL="742950" indent="-285750" eaLnBrk="0" hangingPunct="0">
              <a:defRPr sz="2400" b="1">
                <a:solidFill>
                  <a:srgbClr val="003300"/>
                </a:solidFill>
                <a:latin typeface="Arial" charset="0"/>
                <a:ea typeface="ＭＳ Ｐゴシック" charset="0"/>
              </a:defRPr>
            </a:lvl2pPr>
            <a:lvl3pPr marL="1143000" indent="-228600" eaLnBrk="0" hangingPunct="0">
              <a:defRPr sz="2400" b="1">
                <a:solidFill>
                  <a:srgbClr val="003300"/>
                </a:solidFill>
                <a:latin typeface="Arial" charset="0"/>
                <a:ea typeface="ＭＳ Ｐゴシック" charset="0"/>
              </a:defRPr>
            </a:lvl3pPr>
            <a:lvl4pPr marL="1600200" indent="-228600" eaLnBrk="0" hangingPunct="0">
              <a:defRPr sz="2400" b="1">
                <a:solidFill>
                  <a:srgbClr val="003300"/>
                </a:solidFill>
                <a:latin typeface="Arial" charset="0"/>
                <a:ea typeface="ＭＳ Ｐゴシック" charset="0"/>
              </a:defRPr>
            </a:lvl4pPr>
            <a:lvl5pPr marL="2057400" indent="-228600" eaLnBrk="0" hangingPunct="0">
              <a:defRPr sz="2400" b="1">
                <a:solidFill>
                  <a:srgbClr val="003300"/>
                </a:solidFill>
                <a:latin typeface="Arial" charset="0"/>
                <a:ea typeface="ＭＳ Ｐゴシック" charset="0"/>
              </a:defRPr>
            </a:lvl5pPr>
            <a:lvl6pPr marL="2514600" indent="-228600" algn="ctr" eaLnBrk="0" fontAlgn="base" hangingPunct="0">
              <a:lnSpc>
                <a:spcPct val="80000"/>
              </a:lnSpc>
              <a:spcBef>
                <a:spcPct val="0"/>
              </a:spcBef>
              <a:spcAft>
                <a:spcPct val="0"/>
              </a:spcAft>
              <a:defRPr sz="2400" b="1">
                <a:solidFill>
                  <a:srgbClr val="003300"/>
                </a:solidFill>
                <a:latin typeface="Arial" charset="0"/>
                <a:ea typeface="ＭＳ Ｐゴシック" charset="0"/>
              </a:defRPr>
            </a:lvl6pPr>
            <a:lvl7pPr marL="2971800" indent="-228600" algn="ctr" eaLnBrk="0" fontAlgn="base" hangingPunct="0">
              <a:lnSpc>
                <a:spcPct val="80000"/>
              </a:lnSpc>
              <a:spcBef>
                <a:spcPct val="0"/>
              </a:spcBef>
              <a:spcAft>
                <a:spcPct val="0"/>
              </a:spcAft>
              <a:defRPr sz="2400" b="1">
                <a:solidFill>
                  <a:srgbClr val="003300"/>
                </a:solidFill>
                <a:latin typeface="Arial" charset="0"/>
                <a:ea typeface="ＭＳ Ｐゴシック" charset="0"/>
              </a:defRPr>
            </a:lvl7pPr>
            <a:lvl8pPr marL="3429000" indent="-228600" algn="ctr" eaLnBrk="0" fontAlgn="base" hangingPunct="0">
              <a:lnSpc>
                <a:spcPct val="80000"/>
              </a:lnSpc>
              <a:spcBef>
                <a:spcPct val="0"/>
              </a:spcBef>
              <a:spcAft>
                <a:spcPct val="0"/>
              </a:spcAft>
              <a:defRPr sz="2400" b="1">
                <a:solidFill>
                  <a:srgbClr val="003300"/>
                </a:solidFill>
                <a:latin typeface="Arial" charset="0"/>
                <a:ea typeface="ＭＳ Ｐゴシック" charset="0"/>
              </a:defRPr>
            </a:lvl8pPr>
            <a:lvl9pPr marL="3886200" indent="-228600" algn="ctr" eaLnBrk="0" fontAlgn="base" hangingPunct="0">
              <a:lnSpc>
                <a:spcPct val="80000"/>
              </a:lnSpc>
              <a:spcBef>
                <a:spcPct val="0"/>
              </a:spcBef>
              <a:spcAft>
                <a:spcPct val="0"/>
              </a:spcAft>
              <a:defRPr sz="2400" b="1">
                <a:solidFill>
                  <a:srgbClr val="003300"/>
                </a:solidFill>
                <a:latin typeface="Arial" charset="0"/>
                <a:ea typeface="ＭＳ Ｐゴシック" charset="0"/>
              </a:defRPr>
            </a:lvl9pPr>
          </a:lstStyle>
          <a:p>
            <a:pPr eaLnBrk="1" hangingPunct="1"/>
            <a:r>
              <a:rPr lang="en-US" sz="1200" b="0">
                <a:solidFill>
                  <a:schemeClr val="tx1"/>
                </a:solidFill>
              </a:rPr>
              <a:t>Chapter 03</a:t>
            </a:r>
          </a:p>
        </p:txBody>
      </p:sp>
      <p:sp>
        <p:nvSpPr>
          <p:cNvPr id="70662" name="Rectangle 2"/>
          <p:cNvSpPr>
            <a:spLocks noRot="1" noChangeAspect="1" noChangeArrowheads="1" noTextEdit="1"/>
          </p:cNvSpPr>
          <p:nvPr>
            <p:ph type="sldImg"/>
          </p:nvPr>
        </p:nvSpPr>
        <p:spPr>
          <a:ln/>
        </p:spPr>
      </p:sp>
      <p:sp>
        <p:nvSpPr>
          <p:cNvPr id="706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1/3/13</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1/3/13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1/3/13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1/3/13</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1/3/13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1/3/13</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gif"/><Relationship Id="rId3"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 Id="rId3" Type="http://schemas.openxmlformats.org/officeDocument/2006/relationships/image" Target="../media/image2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jpg"/><Relationship Id="rId3" Type="http://schemas.openxmlformats.org/officeDocument/2006/relationships/image" Target="../media/image2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jpg"/><Relationship Id="rId3"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file://localhost/http://www.visionlearning.com/library/modules/mid60/Image/VLObject-790-021205011206.jpg" TargetMode="External"/><Relationship Id="rId4" Type="http://schemas.openxmlformats.org/officeDocument/2006/relationships/image" Target="../media/image15.jpeg"/><Relationship Id="rId5" Type="http://schemas.openxmlformats.org/officeDocument/2006/relationships/image" Target="file://localhost/http://www.visionlearning.com/library/modules/mid60/Image/VLObject-794-021205011208.jpg" TargetMode="External"/><Relationship Id="rId6" Type="http://schemas.openxmlformats.org/officeDocument/2006/relationships/image" Target="../media/image16.jpeg"/><Relationship Id="rId7" Type="http://schemas.openxmlformats.org/officeDocument/2006/relationships/image" Target="file://localhost/http://www.visionlearning.com/library/modules/mid60/Image/VLObject-795-021205011210.jpg" TargetMode="External"/><Relationship Id="rId1" Type="http://schemas.openxmlformats.org/officeDocument/2006/relationships/slideLayout" Target="../slideLayouts/slideLayout13.xml"/><Relationship Id="rId2"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ORGANIC CHEMISTRY</a:t>
            </a:r>
            <a:endParaRPr lang="en-US" dirty="0"/>
          </a:p>
        </p:txBody>
      </p:sp>
      <p:sp>
        <p:nvSpPr>
          <p:cNvPr id="3" name="Subtitle 2"/>
          <p:cNvSpPr>
            <a:spLocks noGrp="1"/>
          </p:cNvSpPr>
          <p:nvPr>
            <p:ph type="subTitle" idx="1"/>
          </p:nvPr>
        </p:nvSpPr>
        <p:spPr>
          <a:xfrm>
            <a:off x="1945657" y="5015668"/>
            <a:ext cx="6477000" cy="1174088"/>
          </a:xfrm>
        </p:spPr>
        <p:txBody>
          <a:bodyPr/>
          <a:lstStyle/>
          <a:p>
            <a:pPr algn="r"/>
            <a:r>
              <a:rPr lang="en-US" dirty="0" smtClean="0"/>
              <a:t>Ms. </a:t>
            </a:r>
            <a:r>
              <a:rPr lang="en-US" dirty="0" err="1" smtClean="0"/>
              <a:t>Lilian</a:t>
            </a:r>
            <a:r>
              <a:rPr lang="en-US" dirty="0" smtClean="0"/>
              <a:t> </a:t>
            </a:r>
            <a:r>
              <a:rPr lang="en-US" dirty="0" err="1" smtClean="0"/>
              <a:t>Albarico</a:t>
            </a:r>
            <a:endParaRPr lang="en-US" dirty="0"/>
          </a:p>
        </p:txBody>
      </p:sp>
      <p:pic>
        <p:nvPicPr>
          <p:cNvPr id="4" name="Picture 3" descr="o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5168" y="634914"/>
            <a:ext cx="5957489" cy="3240829"/>
          </a:xfrm>
          <a:prstGeom prst="rect">
            <a:avLst/>
          </a:prstGeom>
        </p:spPr>
      </p:pic>
    </p:spTree>
    <p:extLst>
      <p:ext uri="{BB962C8B-B14F-4D97-AF65-F5344CB8AC3E}">
        <p14:creationId xmlns:p14="http://schemas.microsoft.com/office/powerpoint/2010/main" val="350071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Know?</a:t>
            </a:r>
            <a:endParaRPr lang="en-US" dirty="0"/>
          </a:p>
        </p:txBody>
      </p:sp>
      <p:sp>
        <p:nvSpPr>
          <p:cNvPr id="3" name="Text Placeholder 2"/>
          <p:cNvSpPr>
            <a:spLocks noGrp="1"/>
          </p:cNvSpPr>
          <p:nvPr>
            <p:ph type="body" sz="half" idx="2"/>
          </p:nvPr>
        </p:nvSpPr>
        <p:spPr/>
        <p:txBody>
          <a:bodyPr>
            <a:normAutofit lnSpcReduction="10000"/>
          </a:bodyPr>
          <a:lstStyle/>
          <a:p>
            <a:r>
              <a:rPr lang="en-US" dirty="0" smtClean="0"/>
              <a:t>Crude oil is found over 50 countries of the world but more than 70% of the known reserves are in the Middle East. Crude oil is the second most common liquid on Earth.</a:t>
            </a:r>
            <a:endParaRPr lang="en-US" dirty="0"/>
          </a:p>
        </p:txBody>
      </p:sp>
      <p:pic>
        <p:nvPicPr>
          <p:cNvPr id="5" name="Picture Placeholder 4" descr="The Project for the New Middle East.jpg"/>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043" b="1043"/>
          <a:stretch>
            <a:fillRect/>
          </a:stretch>
        </p:blipFill>
        <p:spPr>
          <a:xfrm rot="232774">
            <a:off x="2248030" y="539743"/>
            <a:ext cx="4761824" cy="3072384"/>
          </a:xfrm>
        </p:spPr>
      </p:pic>
    </p:spTree>
    <p:extLst>
      <p:ext uri="{BB962C8B-B14F-4D97-AF65-F5344CB8AC3E}">
        <p14:creationId xmlns:p14="http://schemas.microsoft.com/office/powerpoint/2010/main" val="30088076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HYDROCARBON</a:t>
            </a:r>
            <a:endParaRPr lang="en-US" dirty="0"/>
          </a:p>
        </p:txBody>
      </p:sp>
      <p:sp>
        <p:nvSpPr>
          <p:cNvPr id="3" name="Content Placeholder 2"/>
          <p:cNvSpPr>
            <a:spLocks noGrp="1"/>
          </p:cNvSpPr>
          <p:nvPr>
            <p:ph idx="1"/>
          </p:nvPr>
        </p:nvSpPr>
        <p:spPr/>
        <p:txBody>
          <a:bodyPr/>
          <a:lstStyle/>
          <a:p>
            <a:r>
              <a:rPr lang="en-US" dirty="0" smtClean="0"/>
              <a:t>The simplest hydrocarbon is METHANE (CH</a:t>
            </a:r>
            <a:r>
              <a:rPr lang="en-US" baseline="-25000" dirty="0" smtClean="0"/>
              <a:t>4</a:t>
            </a:r>
            <a:r>
              <a:rPr lang="en-US" dirty="0" smtClean="0"/>
              <a:t>).</a:t>
            </a:r>
          </a:p>
          <a:p>
            <a:r>
              <a:rPr lang="en-US" dirty="0" smtClean="0"/>
              <a:t>Other examples are:</a:t>
            </a:r>
          </a:p>
          <a:p>
            <a:r>
              <a:rPr lang="en-US" dirty="0" smtClean="0"/>
              <a:t>Ethane, Propane, Butane</a:t>
            </a:r>
            <a:endParaRPr lang="en-US" dirty="0"/>
          </a:p>
        </p:txBody>
      </p:sp>
    </p:spTree>
    <p:extLst>
      <p:ext uri="{BB962C8B-B14F-4D97-AF65-F5344CB8AC3E}">
        <p14:creationId xmlns:p14="http://schemas.microsoft.com/office/powerpoint/2010/main" val="23154811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319" y="2016126"/>
            <a:ext cx="8030472" cy="4276988"/>
          </a:xfrm>
          <a:prstGeom prst="rect">
            <a:avLst/>
          </a:prstGeom>
        </p:spPr>
      </p:pic>
      <p:sp>
        <p:nvSpPr>
          <p:cNvPr id="5" name="Rectangle 4"/>
          <p:cNvSpPr/>
          <p:nvPr/>
        </p:nvSpPr>
        <p:spPr>
          <a:xfrm>
            <a:off x="0" y="713085"/>
            <a:ext cx="9271000" cy="861774"/>
          </a:xfrm>
          <a:prstGeom prst="rect">
            <a:avLst/>
          </a:prstGeom>
          <a:noFill/>
        </p:spPr>
        <p:txBody>
          <a:bodyPr wrap="square" lIns="91440" tIns="45720" rIns="91440" bIns="45720">
            <a:spAutoFit/>
          </a:bodyPr>
          <a:lstStyle/>
          <a:p>
            <a:pPr algn="ctr"/>
            <a:r>
              <a:rPr lang="en-US" sz="5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Combustion Reaction</a:t>
            </a:r>
            <a:endParaRPr lang="en-US" sz="5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9039311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990" y="303170"/>
            <a:ext cx="8583151" cy="5878532"/>
          </a:xfrm>
          <a:prstGeom prst="rect">
            <a:avLst/>
          </a:prstGeom>
        </p:spPr>
        <p:txBody>
          <a:bodyPr wrap="square">
            <a:spAutoFit/>
          </a:bodyPr>
          <a:lstStyle/>
          <a:p>
            <a:pPr algn="just"/>
            <a:r>
              <a:rPr lang="en-US" sz="3200" dirty="0"/>
              <a:t>A </a:t>
            </a:r>
            <a:r>
              <a:rPr lang="en-US" sz="3200" b="1" dirty="0"/>
              <a:t>COMBUSTION REACTION </a:t>
            </a:r>
            <a:r>
              <a:rPr lang="en-US" sz="3200" dirty="0"/>
              <a:t>is a result of organic compounds reacting rapidly with oxygen and in which both heat and light are given off. </a:t>
            </a:r>
          </a:p>
          <a:p>
            <a:pPr algn="just"/>
            <a:endParaRPr lang="en-US" sz="3200" dirty="0" smtClean="0"/>
          </a:p>
          <a:p>
            <a:pPr algn="just"/>
            <a:r>
              <a:rPr lang="en-US" sz="3200" dirty="0" smtClean="0"/>
              <a:t>When </a:t>
            </a:r>
            <a:r>
              <a:rPr lang="en-US" sz="3200" dirty="0"/>
              <a:t>hydrocarbons are burned when there is plenty of oxygen, </a:t>
            </a:r>
            <a:r>
              <a:rPr lang="en-US" sz="3200" b="1" dirty="0"/>
              <a:t>COMPLETE COMBUSTION</a:t>
            </a:r>
            <a:r>
              <a:rPr lang="en-US" sz="3200" dirty="0"/>
              <a:t> occurs. This reaction produces carbon dioxide and water </a:t>
            </a:r>
            <a:r>
              <a:rPr lang="en-US" sz="3200" dirty="0" err="1"/>
              <a:t>vapour</a:t>
            </a:r>
            <a:r>
              <a:rPr lang="en-US" sz="3200" dirty="0"/>
              <a:t>, and at the same time generates energy.  </a:t>
            </a:r>
            <a:endParaRPr lang="en-US" sz="3200" dirty="0" smtClean="0"/>
          </a:p>
          <a:p>
            <a:pPr algn="just"/>
            <a:endParaRPr lang="en-US" sz="3200" dirty="0"/>
          </a:p>
          <a:p>
            <a:pPr algn="just"/>
            <a:endParaRPr lang="en-US" sz="3200" dirty="0" smtClean="0"/>
          </a:p>
          <a:p>
            <a:pPr algn="just"/>
            <a:r>
              <a:rPr lang="en-US" sz="2400" dirty="0" smtClean="0"/>
              <a:t>hydrocarbon + oxygen gas(good supply) </a:t>
            </a:r>
            <a:r>
              <a:rPr lang="en-US" sz="2400" dirty="0" smtClean="0">
                <a:sym typeface="Wingdings"/>
              </a:rPr>
              <a:t> carbon dioxide + water</a:t>
            </a:r>
            <a:endParaRPr lang="en-US" sz="2400" dirty="0" smtClean="0"/>
          </a:p>
          <a:p>
            <a:pPr algn="just"/>
            <a:endParaRPr lang="en-US" sz="3200" dirty="0"/>
          </a:p>
        </p:txBody>
      </p:sp>
    </p:spTree>
    <p:extLst>
      <p:ext uri="{BB962C8B-B14F-4D97-AF65-F5344CB8AC3E}">
        <p14:creationId xmlns:p14="http://schemas.microsoft.com/office/powerpoint/2010/main" val="11595114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b2b.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490" y="339545"/>
            <a:ext cx="8251029" cy="4459654"/>
          </a:xfrm>
          <a:prstGeom prst="rect">
            <a:avLst/>
          </a:prstGeom>
        </p:spPr>
      </p:pic>
      <p:pic>
        <p:nvPicPr>
          <p:cNvPr id="4" name="Picture 3" descr="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357" y="5079308"/>
            <a:ext cx="5511800" cy="1473200"/>
          </a:xfrm>
          <a:prstGeom prst="rect">
            <a:avLst/>
          </a:prstGeom>
        </p:spPr>
      </p:pic>
    </p:spTree>
    <p:extLst>
      <p:ext uri="{BB962C8B-B14F-4D97-AF65-F5344CB8AC3E}">
        <p14:creationId xmlns:p14="http://schemas.microsoft.com/office/powerpoint/2010/main" val="29857190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510" y="226926"/>
            <a:ext cx="8273254" cy="4832093"/>
          </a:xfrm>
          <a:prstGeom prst="rect">
            <a:avLst/>
          </a:prstGeom>
        </p:spPr>
        <p:txBody>
          <a:bodyPr wrap="square">
            <a:spAutoFit/>
          </a:bodyPr>
          <a:lstStyle/>
          <a:p>
            <a:pPr algn="just"/>
            <a:r>
              <a:rPr lang="en-US" sz="2800" dirty="0"/>
              <a:t>Hydrocarbons that are burned in a poor supply of oxygen, results </a:t>
            </a:r>
            <a:r>
              <a:rPr lang="en-US" sz="2800" b="1" dirty="0"/>
              <a:t>INCOMPLETE COMBUSTION</a:t>
            </a:r>
            <a:r>
              <a:rPr lang="en-US" sz="2800" dirty="0" smtClean="0"/>
              <a:t>.</a:t>
            </a:r>
          </a:p>
          <a:p>
            <a:pPr algn="just"/>
            <a:endParaRPr lang="en-US" sz="2800" dirty="0"/>
          </a:p>
          <a:p>
            <a:pPr algn="just"/>
            <a:r>
              <a:rPr lang="en-US" sz="2800" dirty="0" smtClean="0"/>
              <a:t>In </a:t>
            </a:r>
            <a:r>
              <a:rPr lang="en-US" sz="2800" dirty="0"/>
              <a:t>this case, the products of incomplete combustion are carbon dioxide and water, as well as carbon (SOOT) and carbon monoxide. </a:t>
            </a:r>
            <a:r>
              <a:rPr lang="en-US" sz="2800" b="1" dirty="0"/>
              <a:t>CARBON MONOXIDE</a:t>
            </a:r>
            <a:r>
              <a:rPr lang="en-US" sz="2800" dirty="0"/>
              <a:t> is a </a:t>
            </a:r>
            <a:r>
              <a:rPr lang="en-US" sz="2800" dirty="0" err="1"/>
              <a:t>colourless</a:t>
            </a:r>
            <a:r>
              <a:rPr lang="en-US" sz="2800" dirty="0"/>
              <a:t> highly toxic gas. If carbon monoxide enters in our lungs, it will bond faster with hemoglobin than oxygen. All living organisms require oxygen to survive. If there is less hemoglobin available to carry oxygen, cells may die.</a:t>
            </a:r>
            <a:endParaRPr lang="en-US" sz="2800" dirty="0"/>
          </a:p>
        </p:txBody>
      </p:sp>
    </p:spTree>
    <p:extLst>
      <p:ext uri="{BB962C8B-B14F-4D97-AF65-F5344CB8AC3E}">
        <p14:creationId xmlns:p14="http://schemas.microsoft.com/office/powerpoint/2010/main" val="23353261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smtClean="0"/>
              <a:t>Which flame from a </a:t>
            </a:r>
            <a:r>
              <a:rPr lang="en-US" dirty="0" err="1" smtClean="0"/>
              <a:t>bunsen</a:t>
            </a:r>
            <a:r>
              <a:rPr lang="en-US" dirty="0" smtClean="0"/>
              <a:t> burner do you think that undergoes incomplete combustion?</a:t>
            </a:r>
            <a:endParaRPr lang="en-US" dirty="0"/>
          </a:p>
        </p:txBody>
      </p:sp>
      <p:pic>
        <p:nvPicPr>
          <p:cNvPr id="8" name="Picture Placeholder 7" descr="667px-Bunsen_burner_flame_types_.jpg"/>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3895" b="13895"/>
          <a:stretch>
            <a:fillRect/>
          </a:stretch>
        </p:blipFill>
        <p:spPr/>
      </p:pic>
    </p:spTree>
    <p:extLst>
      <p:ext uri="{BB962C8B-B14F-4D97-AF65-F5344CB8AC3E}">
        <p14:creationId xmlns:p14="http://schemas.microsoft.com/office/powerpoint/2010/main" val="10701876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atewaysci_05.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53" y="541544"/>
            <a:ext cx="7152723" cy="5788918"/>
          </a:xfrm>
          <a:prstGeom prst="rect">
            <a:avLst/>
          </a:prstGeom>
        </p:spPr>
      </p:pic>
    </p:spTree>
    <p:extLst>
      <p:ext uri="{BB962C8B-B14F-4D97-AF65-F5344CB8AC3E}">
        <p14:creationId xmlns:p14="http://schemas.microsoft.com/office/powerpoint/2010/main" val="215917569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co23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669" y="263260"/>
            <a:ext cx="7619611" cy="6121400"/>
          </a:xfrm>
          <a:prstGeom prst="rect">
            <a:avLst/>
          </a:prstGeom>
        </p:spPr>
      </p:pic>
    </p:spTree>
    <p:extLst>
      <p:ext uri="{BB962C8B-B14F-4D97-AF65-F5344CB8AC3E}">
        <p14:creationId xmlns:p14="http://schemas.microsoft.com/office/powerpoint/2010/main" val="1307650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Silent Reading</a:t>
            </a:r>
            <a:endParaRPr lang="en-US" dirty="0"/>
          </a:p>
        </p:txBody>
      </p:sp>
      <p:sp>
        <p:nvSpPr>
          <p:cNvPr id="5" name="Content Placeholder 4"/>
          <p:cNvSpPr>
            <a:spLocks noGrp="1"/>
          </p:cNvSpPr>
          <p:nvPr>
            <p:ph idx="1"/>
          </p:nvPr>
        </p:nvSpPr>
        <p:spPr>
          <a:xfrm>
            <a:off x="503238" y="1828800"/>
            <a:ext cx="7313612" cy="1456809"/>
          </a:xfrm>
          <a:prstGeom prst="rect">
            <a:avLst/>
          </a:prstGeom>
        </p:spPr>
        <p:txBody>
          <a:bodyPr wrap="square">
            <a:spAutoFit/>
          </a:bodyPr>
          <a:lstStyle/>
          <a:p>
            <a:r>
              <a:rPr lang="en-US" b="1" i="1" dirty="0"/>
              <a:t>(Refer to the map of Canada’s oil and gas resources on page 203</a:t>
            </a:r>
            <a:r>
              <a:rPr lang="en-US" b="1" i="1" dirty="0" smtClean="0"/>
              <a:t>.)</a:t>
            </a:r>
          </a:p>
          <a:p>
            <a:r>
              <a:rPr lang="en-US" b="1" i="1" dirty="0" smtClean="0"/>
              <a:t>Read page 205 “Off the Wall” about </a:t>
            </a:r>
            <a:r>
              <a:rPr lang="en-US" b="1" i="1" dirty="0" err="1" smtClean="0"/>
              <a:t>Ethenes</a:t>
            </a:r>
            <a:r>
              <a:rPr lang="en-US" b="1" i="1" dirty="0" smtClean="0"/>
              <a:t>.</a:t>
            </a:r>
            <a:endParaRPr lang="en-US" dirty="0"/>
          </a:p>
        </p:txBody>
      </p:sp>
    </p:spTree>
    <p:extLst>
      <p:ext uri="{BB962C8B-B14F-4D97-AF65-F5344CB8AC3E}">
        <p14:creationId xmlns:p14="http://schemas.microsoft.com/office/powerpoint/2010/main" val="2362799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are expected to:</a:t>
            </a:r>
            <a:endParaRPr lang="en-US" dirty="0"/>
          </a:p>
        </p:txBody>
      </p:sp>
      <p:sp>
        <p:nvSpPr>
          <p:cNvPr id="3" name="Content Placeholder 2"/>
          <p:cNvSpPr>
            <a:spLocks noGrp="1"/>
          </p:cNvSpPr>
          <p:nvPr>
            <p:ph idx="1"/>
          </p:nvPr>
        </p:nvSpPr>
        <p:spPr/>
        <p:txBody>
          <a:bodyPr/>
          <a:lstStyle/>
          <a:p>
            <a:pPr lvl="2"/>
            <a:r>
              <a:rPr lang="en-US" dirty="0"/>
              <a:t>Illustrate, using chemical formulas, a variety of natural and synthetic compounds that contain </a:t>
            </a:r>
            <a:r>
              <a:rPr lang="en-US" dirty="0" smtClean="0"/>
              <a:t>carbon.</a:t>
            </a:r>
            <a:endParaRPr lang="en-US" sz="1800" dirty="0"/>
          </a:p>
          <a:p>
            <a:pPr lvl="2"/>
            <a:r>
              <a:rPr lang="en-US" dirty="0"/>
              <a:t>Distinguish between organic and inorganic compounds on the basis of their </a:t>
            </a:r>
            <a:r>
              <a:rPr lang="en-US" dirty="0" smtClean="0"/>
              <a:t>formulas.</a:t>
            </a:r>
            <a:endParaRPr lang="en-US" sz="1800" dirty="0"/>
          </a:p>
          <a:p>
            <a:pPr lvl="2"/>
            <a:r>
              <a:rPr lang="en-US" dirty="0"/>
              <a:t>Represent chemical reactions and the conservation of mass using molecular models, and balanced symbolic </a:t>
            </a:r>
            <a:r>
              <a:rPr lang="en-US" dirty="0" smtClean="0"/>
              <a:t>equations.</a:t>
            </a:r>
            <a:endParaRPr lang="en-US" sz="1800" dirty="0"/>
          </a:p>
          <a:p>
            <a:pPr marL="0" indent="0">
              <a:buNone/>
            </a:pPr>
            <a:endParaRPr lang="en-US" dirty="0"/>
          </a:p>
        </p:txBody>
      </p:sp>
    </p:spTree>
    <p:extLst>
      <p:ext uri="{BB962C8B-B14F-4D97-AF65-F5344CB8AC3E}">
        <p14:creationId xmlns:p14="http://schemas.microsoft.com/office/powerpoint/2010/main" val="4087431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pPr lvl="0"/>
            <a:r>
              <a:rPr lang="en-US" dirty="0"/>
              <a:t>What is organic chemistry? Give four examples of organic compounds.</a:t>
            </a:r>
          </a:p>
          <a:p>
            <a:pPr lvl="0"/>
            <a:r>
              <a:rPr lang="en-US" dirty="0"/>
              <a:t>How are the products of the complete combustion of a hydrocarbon different from those of incomplete combustion? </a:t>
            </a:r>
          </a:p>
          <a:p>
            <a:pPr lvl="0"/>
            <a:r>
              <a:rPr lang="en-US" dirty="0"/>
              <a:t>How would observing the flame of a burning hydrocarbon help you determine whether the combustion is complete or incomplete?</a:t>
            </a:r>
          </a:p>
          <a:p>
            <a:endParaRPr lang="en-US" dirty="0"/>
          </a:p>
        </p:txBody>
      </p:sp>
    </p:spTree>
    <p:extLst>
      <p:ext uri="{BB962C8B-B14F-4D97-AF65-F5344CB8AC3E}">
        <p14:creationId xmlns:p14="http://schemas.microsoft.com/office/powerpoint/2010/main" val="11613122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 Project</a:t>
            </a:r>
            <a:endParaRPr lang="en-US" dirty="0"/>
          </a:p>
        </p:txBody>
      </p:sp>
      <p:sp>
        <p:nvSpPr>
          <p:cNvPr id="3" name="Content Placeholder 2"/>
          <p:cNvSpPr>
            <a:spLocks noGrp="1"/>
          </p:cNvSpPr>
          <p:nvPr>
            <p:ph idx="1"/>
          </p:nvPr>
        </p:nvSpPr>
        <p:spPr>
          <a:xfrm>
            <a:off x="311150" y="1376363"/>
            <a:ext cx="3673475" cy="4056062"/>
          </a:xfrm>
        </p:spPr>
        <p:txBody>
          <a:bodyPr/>
          <a:lstStyle/>
          <a:p>
            <a:r>
              <a:rPr lang="en-US" dirty="0" smtClean="0"/>
              <a:t>You are going to design a T-shirt (white or black) with different chemical logos or chemical formula!</a:t>
            </a:r>
          </a:p>
          <a:p>
            <a:r>
              <a:rPr lang="en-US" dirty="0" smtClean="0"/>
              <a:t>All students will wear it on a special day. No one should have the same prints!</a:t>
            </a:r>
            <a:endParaRPr lang="en-US" dirty="0"/>
          </a:p>
        </p:txBody>
      </p:sp>
      <p:pic>
        <p:nvPicPr>
          <p:cNvPr id="4" name="Picture 3" descr="i_love_organic_chemistry_round_sticker-p217816347314875120en7l1_2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33" y="5281716"/>
            <a:ext cx="3547892" cy="1206500"/>
          </a:xfrm>
          <a:prstGeom prst="rect">
            <a:avLst/>
          </a:prstGeom>
        </p:spPr>
      </p:pic>
      <p:pic>
        <p:nvPicPr>
          <p:cNvPr id="9" name="Picture 8" descr="chemistry_solution_precipitate_shirt-r8546c14e24fa411ba0f32733d1e487db_va6lr_5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371600"/>
            <a:ext cx="4876800" cy="5116616"/>
          </a:xfrm>
          <a:prstGeom prst="rect">
            <a:avLst/>
          </a:prstGeom>
        </p:spPr>
      </p:pic>
    </p:spTree>
    <p:extLst>
      <p:ext uri="{BB962C8B-B14F-4D97-AF65-F5344CB8AC3E}">
        <p14:creationId xmlns:p14="http://schemas.microsoft.com/office/powerpoint/2010/main" val="2660446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w_does_organic_chemistry_save_lives_t_shirt-r5da7d307f2b048e5b3bee7da2efc2e76_f0cj7_5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3" y="406720"/>
            <a:ext cx="3483428" cy="5991133"/>
          </a:xfrm>
          <a:prstGeom prst="rect">
            <a:avLst/>
          </a:prstGeom>
        </p:spPr>
      </p:pic>
      <p:pic>
        <p:nvPicPr>
          <p:cNvPr id="5" name="Picture 4" descr="solar_power_t_shirts-r8ac22fdb2cda4c8a8c4bed6387d3d46f_8041k_5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2656" y="406720"/>
            <a:ext cx="4431991" cy="5991133"/>
          </a:xfrm>
          <a:prstGeom prst="rect">
            <a:avLst/>
          </a:prstGeom>
        </p:spPr>
      </p:pic>
    </p:spTree>
    <p:extLst>
      <p:ext uri="{BB962C8B-B14F-4D97-AF65-F5344CB8AC3E}">
        <p14:creationId xmlns:p14="http://schemas.microsoft.com/office/powerpoint/2010/main" val="41259008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st_important_lesson_in_chemistry_t_shirt-rdc72f719cace4697bcbe4f24b60927a8_f0cjb_5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707" y="599776"/>
            <a:ext cx="3305423" cy="5267601"/>
          </a:xfrm>
          <a:prstGeom prst="rect">
            <a:avLst/>
          </a:prstGeom>
        </p:spPr>
      </p:pic>
      <p:pic>
        <p:nvPicPr>
          <p:cNvPr id="3" name="Picture 2" descr="kevlar_t_shirts-r6be9b105edec49588eb786998f1c226d_804gs_5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599775"/>
            <a:ext cx="4876800" cy="5267601"/>
          </a:xfrm>
          <a:prstGeom prst="rect">
            <a:avLst/>
          </a:prstGeom>
        </p:spPr>
      </p:pic>
    </p:spTree>
    <p:extLst>
      <p:ext uri="{BB962C8B-B14F-4D97-AF65-F5344CB8AC3E}">
        <p14:creationId xmlns:p14="http://schemas.microsoft.com/office/powerpoint/2010/main" val="8335259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5564" y="1949600"/>
            <a:ext cx="8497360" cy="4278094"/>
          </a:xfrm>
          <a:prstGeom prst="rect">
            <a:avLst/>
          </a:prstGeom>
        </p:spPr>
        <p:txBody>
          <a:bodyPr wrap="square">
            <a:spAutoFit/>
          </a:bodyPr>
          <a:lstStyle/>
          <a:p>
            <a:pPr algn="just"/>
            <a:r>
              <a:rPr lang="en-US" sz="2800" dirty="0" smtClean="0"/>
              <a:t>Organic </a:t>
            </a:r>
            <a:r>
              <a:rPr lang="en-US" sz="2800" dirty="0"/>
              <a:t>compounds consist mostly of atoms of carbon bonded together. The study of compounds that contain carbon and their properties is called </a:t>
            </a:r>
            <a:r>
              <a:rPr lang="en-US" sz="3600" b="1" dirty="0"/>
              <a:t>ORGANIC CHEMISTRY</a:t>
            </a:r>
            <a:r>
              <a:rPr lang="en-US" sz="3600" dirty="0"/>
              <a:t>.  </a:t>
            </a:r>
            <a:endParaRPr lang="en-US" sz="3600" dirty="0" smtClean="0"/>
          </a:p>
          <a:p>
            <a:pPr algn="just"/>
            <a:endParaRPr lang="en-US" sz="3600" dirty="0"/>
          </a:p>
          <a:p>
            <a:pPr algn="just"/>
            <a:r>
              <a:rPr lang="en-US" sz="3600" dirty="0" smtClean="0"/>
              <a:t>A </a:t>
            </a:r>
            <a:r>
              <a:rPr lang="en-US" sz="3600" dirty="0"/>
              <a:t>few carbon-containing compounds such as </a:t>
            </a:r>
            <a:r>
              <a:rPr lang="en-US" sz="3600" dirty="0">
                <a:solidFill>
                  <a:srgbClr val="FF0000"/>
                </a:solidFill>
              </a:rPr>
              <a:t>carbon dioxide</a:t>
            </a:r>
            <a:r>
              <a:rPr lang="en-US" sz="3600" dirty="0"/>
              <a:t>, </a:t>
            </a:r>
            <a:r>
              <a:rPr lang="en-US" sz="3600" dirty="0">
                <a:solidFill>
                  <a:srgbClr val="FF0000"/>
                </a:solidFill>
              </a:rPr>
              <a:t>carbon monoxide</a:t>
            </a:r>
            <a:r>
              <a:rPr lang="en-US" sz="3600" dirty="0"/>
              <a:t>, and </a:t>
            </a:r>
            <a:r>
              <a:rPr lang="en-US" sz="3600" dirty="0">
                <a:solidFill>
                  <a:srgbClr val="FF0000"/>
                </a:solidFill>
              </a:rPr>
              <a:t>ionic carbonates</a:t>
            </a:r>
            <a:r>
              <a:rPr lang="en-US" sz="3600" dirty="0"/>
              <a:t> are not considered as organic. </a:t>
            </a:r>
          </a:p>
        </p:txBody>
      </p:sp>
      <p:sp>
        <p:nvSpPr>
          <p:cNvPr id="5" name="Rectangle 4"/>
          <p:cNvSpPr/>
          <p:nvPr/>
        </p:nvSpPr>
        <p:spPr>
          <a:xfrm>
            <a:off x="803047" y="652804"/>
            <a:ext cx="7918419" cy="769441"/>
          </a:xfrm>
          <a:prstGeom prst="rect">
            <a:avLst/>
          </a:prstGeom>
        </p:spPr>
        <p:txBody>
          <a:bodyPr wrap="square">
            <a:spAutoFit/>
          </a:bodyPr>
          <a:lstStyle/>
          <a:p>
            <a:pPr algn="ctr"/>
            <a:r>
              <a:rPr lang="en-US" sz="4400" b="1" dirty="0" smtClean="0">
                <a:ln w="1905"/>
                <a:solidFill>
                  <a:srgbClr val="008000"/>
                </a:solidFill>
                <a:effectLst>
                  <a:outerShdw blurRad="60007" dist="310007" dir="7680000" sy="30000" kx="1300200" algn="ctr" rotWithShape="0">
                    <a:prstClr val="black">
                      <a:alpha val="32000"/>
                    </a:prstClr>
                  </a:outerShdw>
                </a:effectLst>
              </a:rPr>
              <a:t>ORGANIC CHEMISTRY</a:t>
            </a:r>
            <a:endParaRPr lang="en-US" sz="4400" b="1" dirty="0">
              <a:ln w="1905"/>
              <a:solidFill>
                <a:srgbClr val="0080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206149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Organic Compounds</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p:cNvSpPr>
            <a:spLocks noGrp="1"/>
          </p:cNvSpPr>
          <p:nvPr>
            <p:ph idx="1"/>
          </p:nvPr>
        </p:nvSpPr>
        <p:spPr/>
        <p:txBody>
          <a:bodyPr>
            <a:normAutofit/>
          </a:bodyPr>
          <a:lstStyle/>
          <a:p>
            <a:r>
              <a:rPr lang="en-US" sz="3200" dirty="0" smtClean="0"/>
              <a:t>Always contain carbon and hydrogen.</a:t>
            </a:r>
          </a:p>
          <a:p>
            <a:r>
              <a:rPr lang="en-US" sz="3200" dirty="0" smtClean="0"/>
              <a:t>Always formed  by covalent bonding.</a:t>
            </a:r>
          </a:p>
          <a:p>
            <a:r>
              <a:rPr lang="en-US" sz="3200" dirty="0" smtClean="0"/>
              <a:t>Often quite large molecules or with many connected atoms.</a:t>
            </a:r>
          </a:p>
          <a:p>
            <a:r>
              <a:rPr lang="en-US" sz="3200" dirty="0" smtClean="0"/>
              <a:t>Usually associated with living systems.</a:t>
            </a:r>
            <a:endParaRPr lang="en-US" sz="3200" dirty="0"/>
          </a:p>
        </p:txBody>
      </p:sp>
    </p:spTree>
    <p:extLst>
      <p:ext uri="{BB962C8B-B14F-4D97-AF65-F5344CB8AC3E}">
        <p14:creationId xmlns:p14="http://schemas.microsoft.com/office/powerpoint/2010/main" val="2119820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Organic compounds are usually found in common foods like:</a:t>
            </a:r>
            <a:endParaRPr lang="en-US" sz="3600" dirty="0"/>
          </a:p>
        </p:txBody>
      </p:sp>
      <p:sp>
        <p:nvSpPr>
          <p:cNvPr id="5" name="Content Placeholder 4"/>
          <p:cNvSpPr>
            <a:spLocks noGrp="1"/>
          </p:cNvSpPr>
          <p:nvPr>
            <p:ph idx="1"/>
          </p:nvPr>
        </p:nvSpPr>
        <p:spPr>
          <a:xfrm>
            <a:off x="914400" y="4261444"/>
            <a:ext cx="7313613" cy="2126372"/>
          </a:xfrm>
        </p:spPr>
        <p:txBody>
          <a:bodyPr>
            <a:normAutofit/>
          </a:bodyPr>
          <a:lstStyle/>
          <a:p>
            <a:pPr marL="0" indent="0">
              <a:buNone/>
            </a:pPr>
            <a:r>
              <a:rPr lang="en-US" dirty="0" smtClean="0"/>
              <a:t>Can also be found in:</a:t>
            </a:r>
          </a:p>
          <a:p>
            <a:r>
              <a:rPr lang="en-US" dirty="0" smtClean="0"/>
              <a:t>sugar, starch, alcohol, medicines, polymers, steroids, waxes, polymers, perfumes</a:t>
            </a:r>
          </a:p>
          <a:p>
            <a:r>
              <a:rPr lang="en-US" dirty="0" smtClean="0"/>
              <a:t>body PROTEINS (DNA – amino acids)</a:t>
            </a:r>
            <a:endParaRPr lang="en-US" dirty="0"/>
          </a:p>
        </p:txBody>
      </p:sp>
      <p:pic>
        <p:nvPicPr>
          <p:cNvPr id="6" name="Picture 5"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9" y="1550891"/>
            <a:ext cx="7172099" cy="2425700"/>
          </a:xfrm>
          <a:prstGeom prst="rect">
            <a:avLst/>
          </a:prstGeom>
        </p:spPr>
      </p:pic>
    </p:spTree>
    <p:extLst>
      <p:ext uri="{BB962C8B-B14F-4D97-AF65-F5344CB8AC3E}">
        <p14:creationId xmlns:p14="http://schemas.microsoft.com/office/powerpoint/2010/main" val="13173942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9911" y="474359"/>
            <a:ext cx="7713253" cy="3970318"/>
          </a:xfrm>
          <a:prstGeom prst="rect">
            <a:avLst/>
          </a:prstGeom>
        </p:spPr>
        <p:txBody>
          <a:bodyPr wrap="square">
            <a:spAutoFit/>
          </a:bodyPr>
          <a:lstStyle/>
          <a:p>
            <a:pPr algn="ctr"/>
            <a:r>
              <a:rPr lang="en-US" sz="2800" dirty="0"/>
              <a:t>Carbon contains four valence electrons. Rather than gaining or losing four electrons to obtain a stable </a:t>
            </a:r>
            <a:r>
              <a:rPr lang="en-US" sz="2800" dirty="0">
                <a:solidFill>
                  <a:schemeClr val="accent1">
                    <a:lumMod val="60000"/>
                    <a:lumOff val="40000"/>
                  </a:schemeClr>
                </a:solidFill>
              </a:rPr>
              <a:t>octet</a:t>
            </a:r>
            <a:r>
              <a:rPr lang="en-US" sz="2800" dirty="0"/>
              <a:t>, it forms covalent bonds readily. Carbon can form single, double, or triple bonds. </a:t>
            </a:r>
            <a:endParaRPr lang="en-US" sz="2800" dirty="0" smtClean="0"/>
          </a:p>
          <a:p>
            <a:pPr algn="ctr"/>
            <a:endParaRPr lang="en-US" sz="2800" dirty="0"/>
          </a:p>
          <a:p>
            <a:pPr algn="ctr"/>
            <a:r>
              <a:rPr lang="en-US" sz="2800" dirty="0" smtClean="0"/>
              <a:t>For </a:t>
            </a:r>
            <a:r>
              <a:rPr lang="en-US" sz="2800" dirty="0"/>
              <a:t>example, carbon can make two single bonds with neighboring carbon atoms, and still have the ability to make two more single bonds or a double bond with atoms of carbon or other elements.</a:t>
            </a:r>
          </a:p>
        </p:txBody>
      </p:sp>
      <p:pic>
        <p:nvPicPr>
          <p:cNvPr id="1025" name="Picture 1" descr="c-ethane"/>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42950" y="5463330"/>
            <a:ext cx="187162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ethene"/>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922541" y="5620852"/>
            <a:ext cx="1792167" cy="64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ethyne"/>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453824" y="5663118"/>
            <a:ext cx="2049340" cy="6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3316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900" cmpd="sng">
                  <a:solidFill>
                    <a:schemeClr val="accent1">
                      <a:satMod val="190000"/>
                      <a:alpha val="55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rPr>
              <a:t>Carbon Atoms</a:t>
            </a:r>
            <a:endParaRPr lang="en-US" b="1" dirty="0">
              <a:ln w="900" cmpd="sng">
                <a:solidFill>
                  <a:schemeClr val="accent1">
                    <a:satMod val="190000"/>
                    <a:alpha val="55000"/>
                  </a:schemeClr>
                </a:solidFill>
                <a:prstDash val="solid"/>
              </a:ln>
              <a:solidFill>
                <a:schemeClr val="tx1">
                  <a:lumMod val="95000"/>
                  <a:lumOff val="5000"/>
                </a:schemeClr>
              </a:solidFill>
              <a:effectLst>
                <a:outerShdw blurRad="60007" dist="310007" dir="7680000" sy="30000" kx="1300200" algn="ctr" rotWithShape="0">
                  <a:prstClr val="black">
                    <a:alpha val="32000"/>
                  </a:prstClr>
                </a:outerShdw>
              </a:effectLst>
            </a:endParaRPr>
          </a:p>
        </p:txBody>
      </p:sp>
      <p:sp>
        <p:nvSpPr>
          <p:cNvPr id="3" name="Content Placeholder 2"/>
          <p:cNvSpPr>
            <a:spLocks noGrp="1"/>
          </p:cNvSpPr>
          <p:nvPr>
            <p:ph idx="1"/>
          </p:nvPr>
        </p:nvSpPr>
        <p:spPr/>
        <p:txBody>
          <a:bodyPr>
            <a:normAutofit lnSpcReduction="10000"/>
          </a:bodyPr>
          <a:lstStyle/>
          <a:p>
            <a:r>
              <a:rPr lang="en-US" dirty="0" smtClean="0"/>
              <a:t>Contain a total of 6 electrons.</a:t>
            </a:r>
          </a:p>
          <a:p>
            <a:r>
              <a:rPr lang="en-US" dirty="0" smtClean="0"/>
              <a:t>Only four electrons in the outer shell.</a:t>
            </a:r>
          </a:p>
          <a:p>
            <a:r>
              <a:rPr lang="en-US" dirty="0" smtClean="0"/>
              <a:t>Very diverse as one atom can bound with four other atoms.</a:t>
            </a:r>
          </a:p>
          <a:p>
            <a:r>
              <a:rPr lang="en-US" dirty="0" smtClean="0"/>
              <a:t>Often bond with other carbon atoms to make hydrocarbons.</a:t>
            </a:r>
          </a:p>
          <a:p>
            <a:r>
              <a:rPr lang="en-US" dirty="0" smtClean="0"/>
              <a:t>Can produce long carbon chains like octane.</a:t>
            </a:r>
          </a:p>
          <a:p>
            <a:r>
              <a:rPr lang="en-US" dirty="0" smtClean="0"/>
              <a:t>Can produce ring forms like cyclohexane.</a:t>
            </a:r>
            <a:endParaRPr lang="en-US" dirty="0"/>
          </a:p>
        </p:txBody>
      </p:sp>
    </p:spTree>
    <p:extLst>
      <p:ext uri="{BB962C8B-B14F-4D97-AF65-F5344CB8AC3E}">
        <p14:creationId xmlns:p14="http://schemas.microsoft.com/office/powerpoint/2010/main" val="19210777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3300"/>
                </a:solidFill>
                <a:latin typeface="Arial" charset="0"/>
                <a:ea typeface="ＭＳ Ｐゴシック" charset="0"/>
              </a:defRPr>
            </a:lvl1pPr>
            <a:lvl2pPr marL="742950" indent="-285750" eaLnBrk="0" hangingPunct="0">
              <a:defRPr sz="2400" b="1">
                <a:solidFill>
                  <a:srgbClr val="003300"/>
                </a:solidFill>
                <a:latin typeface="Arial" charset="0"/>
                <a:ea typeface="ＭＳ Ｐゴシック" charset="0"/>
              </a:defRPr>
            </a:lvl2pPr>
            <a:lvl3pPr marL="1143000" indent="-228600" eaLnBrk="0" hangingPunct="0">
              <a:defRPr sz="2400" b="1">
                <a:solidFill>
                  <a:srgbClr val="003300"/>
                </a:solidFill>
                <a:latin typeface="Arial" charset="0"/>
                <a:ea typeface="ＭＳ Ｐゴシック" charset="0"/>
              </a:defRPr>
            </a:lvl3pPr>
            <a:lvl4pPr marL="1600200" indent="-228600" eaLnBrk="0" hangingPunct="0">
              <a:defRPr sz="2400" b="1">
                <a:solidFill>
                  <a:srgbClr val="003300"/>
                </a:solidFill>
                <a:latin typeface="Arial" charset="0"/>
                <a:ea typeface="ＭＳ Ｐゴシック" charset="0"/>
              </a:defRPr>
            </a:lvl4pPr>
            <a:lvl5pPr marL="2057400" indent="-228600" eaLnBrk="0" hangingPunct="0">
              <a:defRPr sz="2400" b="1">
                <a:solidFill>
                  <a:srgbClr val="003300"/>
                </a:solidFill>
                <a:latin typeface="Arial" charset="0"/>
                <a:ea typeface="ＭＳ Ｐゴシック" charset="0"/>
              </a:defRPr>
            </a:lvl5pPr>
            <a:lvl6pPr marL="2514600" indent="-228600" algn="ctr" eaLnBrk="0" fontAlgn="base" hangingPunct="0">
              <a:lnSpc>
                <a:spcPct val="80000"/>
              </a:lnSpc>
              <a:spcBef>
                <a:spcPct val="0"/>
              </a:spcBef>
              <a:spcAft>
                <a:spcPct val="0"/>
              </a:spcAft>
              <a:defRPr sz="2400" b="1">
                <a:solidFill>
                  <a:srgbClr val="003300"/>
                </a:solidFill>
                <a:latin typeface="Arial" charset="0"/>
                <a:ea typeface="ＭＳ Ｐゴシック" charset="0"/>
              </a:defRPr>
            </a:lvl6pPr>
            <a:lvl7pPr marL="2971800" indent="-228600" algn="ctr" eaLnBrk="0" fontAlgn="base" hangingPunct="0">
              <a:lnSpc>
                <a:spcPct val="80000"/>
              </a:lnSpc>
              <a:spcBef>
                <a:spcPct val="0"/>
              </a:spcBef>
              <a:spcAft>
                <a:spcPct val="0"/>
              </a:spcAft>
              <a:defRPr sz="2400" b="1">
                <a:solidFill>
                  <a:srgbClr val="003300"/>
                </a:solidFill>
                <a:latin typeface="Arial" charset="0"/>
                <a:ea typeface="ＭＳ Ｐゴシック" charset="0"/>
              </a:defRPr>
            </a:lvl7pPr>
            <a:lvl8pPr marL="3429000" indent="-228600" algn="ctr" eaLnBrk="0" fontAlgn="base" hangingPunct="0">
              <a:lnSpc>
                <a:spcPct val="80000"/>
              </a:lnSpc>
              <a:spcBef>
                <a:spcPct val="0"/>
              </a:spcBef>
              <a:spcAft>
                <a:spcPct val="0"/>
              </a:spcAft>
              <a:defRPr sz="2400" b="1">
                <a:solidFill>
                  <a:srgbClr val="003300"/>
                </a:solidFill>
                <a:latin typeface="Arial" charset="0"/>
                <a:ea typeface="ＭＳ Ｐゴシック" charset="0"/>
              </a:defRPr>
            </a:lvl8pPr>
            <a:lvl9pPr marL="3886200" indent="-228600" algn="ctr" eaLnBrk="0" fontAlgn="base" hangingPunct="0">
              <a:lnSpc>
                <a:spcPct val="80000"/>
              </a:lnSpc>
              <a:spcBef>
                <a:spcPct val="0"/>
              </a:spcBef>
              <a:spcAft>
                <a:spcPct val="0"/>
              </a:spcAft>
              <a:defRPr sz="2400" b="1">
                <a:solidFill>
                  <a:srgbClr val="003300"/>
                </a:solidFill>
                <a:latin typeface="Arial" charset="0"/>
                <a:ea typeface="ＭＳ Ｐゴシック" charset="0"/>
              </a:defRPr>
            </a:lvl9pPr>
          </a:lstStyle>
          <a:p>
            <a:pPr eaLnBrk="1" hangingPunct="1"/>
            <a:fld id="{58CF2739-1ED4-7F4A-A217-180A131A2E3F}" type="slidenum">
              <a:rPr lang="en-US" sz="2800" b="0">
                <a:solidFill>
                  <a:srgbClr val="777777"/>
                </a:solidFill>
              </a:rPr>
              <a:pPr eaLnBrk="1" hangingPunct="1"/>
              <a:t>8</a:t>
            </a:fld>
            <a:endParaRPr lang="en-US" sz="2800" b="0">
              <a:solidFill>
                <a:srgbClr val="777777"/>
              </a:solidFill>
            </a:endParaRPr>
          </a:p>
        </p:txBody>
      </p:sp>
      <p:grpSp>
        <p:nvGrpSpPr>
          <p:cNvPr id="16387" name="Group 10"/>
          <p:cNvGrpSpPr>
            <a:grpSpLocks/>
          </p:cNvGrpSpPr>
          <p:nvPr/>
        </p:nvGrpSpPr>
        <p:grpSpPr bwMode="auto">
          <a:xfrm>
            <a:off x="178376" y="1081093"/>
            <a:ext cx="8780462" cy="5233368"/>
            <a:chOff x="109" y="421"/>
            <a:chExt cx="5531" cy="3750"/>
          </a:xfrm>
        </p:grpSpPr>
        <p:pic>
          <p:nvPicPr>
            <p:cNvPr id="16389" name="Picture 7" descr="03_p03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 y="421"/>
              <a:ext cx="5531" cy="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descr="03_p036b"/>
            <p:cNvPicPr>
              <a:picLocks noChangeAspect="1" noChangeArrowheads="1"/>
            </p:cNvPicPr>
            <p:nvPr/>
          </p:nvPicPr>
          <p:blipFill>
            <a:blip r:embed="rId4">
              <a:extLst>
                <a:ext uri="{28A0092B-C50C-407E-A947-70E740481C1C}">
                  <a14:useLocalDpi xmlns:a14="http://schemas.microsoft.com/office/drawing/2010/main" val="0"/>
                </a:ext>
              </a:extLst>
            </a:blip>
            <a:srcRect t="3964"/>
            <a:stretch>
              <a:fillRect/>
            </a:stretch>
          </p:blipFill>
          <p:spPr bwMode="auto">
            <a:xfrm>
              <a:off x="109" y="2034"/>
              <a:ext cx="5531" cy="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8" name="Rectangle 4"/>
          <p:cNvSpPr>
            <a:spLocks noGrp="1" noChangeArrowheads="1"/>
          </p:cNvSpPr>
          <p:nvPr>
            <p:ph type="title"/>
          </p:nvPr>
        </p:nvSpPr>
        <p:spPr>
          <a:xfrm>
            <a:off x="1909315" y="241300"/>
            <a:ext cx="6326588" cy="482600"/>
          </a:xfrm>
        </p:spPr>
        <p:txBody>
          <a:bodyPr/>
          <a:lstStyle/>
          <a:p>
            <a:pPr eaLnBrk="1" hangingPunct="1"/>
            <a:r>
              <a:rPr lang="en-US" dirty="0">
                <a:latin typeface="Arial" charset="0"/>
              </a:rPr>
              <a:t>Octane &amp; Cyclohexane</a:t>
            </a:r>
          </a:p>
        </p:txBody>
      </p:sp>
    </p:spTree>
    <p:extLst>
      <p:ext uri="{BB962C8B-B14F-4D97-AF65-F5344CB8AC3E}">
        <p14:creationId xmlns:p14="http://schemas.microsoft.com/office/powerpoint/2010/main" val="4692819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915" y="538163"/>
            <a:ext cx="7862392" cy="5324535"/>
          </a:xfrm>
          <a:prstGeom prst="rect">
            <a:avLst/>
          </a:prstGeom>
        </p:spPr>
        <p:txBody>
          <a:bodyPr wrap="square">
            <a:spAutoFit/>
          </a:bodyPr>
          <a:lstStyle/>
          <a:p>
            <a:pPr algn="ctr"/>
            <a:r>
              <a:rPr lang="en-US" sz="3600" dirty="0"/>
              <a:t>A </a:t>
            </a:r>
            <a:r>
              <a:rPr lang="en-US" sz="3600" b="1" dirty="0"/>
              <a:t>HYDROCARBON</a:t>
            </a:r>
            <a:r>
              <a:rPr lang="en-US" sz="3600" dirty="0"/>
              <a:t> is an organic compound that contains only carbon and hydrogen atoms. </a:t>
            </a:r>
            <a:endParaRPr lang="en-US" sz="3600" dirty="0" smtClean="0"/>
          </a:p>
          <a:p>
            <a:pPr algn="just"/>
            <a:endParaRPr lang="en-US" sz="3600" dirty="0"/>
          </a:p>
          <a:p>
            <a:pPr algn="just"/>
            <a:r>
              <a:rPr lang="en-US" sz="2800" dirty="0" smtClean="0"/>
              <a:t>The </a:t>
            </a:r>
            <a:r>
              <a:rPr lang="en-US" sz="2800" dirty="0"/>
              <a:t>two main sources for the hydrocarbons we use are crude oil and natural gas. </a:t>
            </a:r>
            <a:endParaRPr lang="en-US" sz="2800" dirty="0" smtClean="0"/>
          </a:p>
          <a:p>
            <a:pPr algn="just"/>
            <a:endParaRPr lang="en-US" sz="2800" dirty="0"/>
          </a:p>
          <a:p>
            <a:pPr algn="just"/>
            <a:r>
              <a:rPr lang="en-US" sz="2800" dirty="0" smtClean="0"/>
              <a:t>Gasoline(with octane C</a:t>
            </a:r>
            <a:r>
              <a:rPr lang="en-US" sz="2800" baseline="-25000" dirty="0" smtClean="0"/>
              <a:t>8</a:t>
            </a:r>
            <a:r>
              <a:rPr lang="en-US" sz="2800" dirty="0" smtClean="0"/>
              <a:t>H</a:t>
            </a:r>
            <a:r>
              <a:rPr lang="en-US" sz="2800" baseline="-25000" dirty="0" smtClean="0"/>
              <a:t>18</a:t>
            </a:r>
            <a:r>
              <a:rPr lang="en-US" sz="2800" dirty="0" smtClean="0"/>
              <a:t>) </a:t>
            </a:r>
            <a:r>
              <a:rPr lang="en-US" sz="2800" dirty="0"/>
              <a:t>is a homogenous mixture of hydrocarbons.  The result of burning crude oil and natural gas is that we can heat our homes, businesses and schools, and provide energy for transportation. </a:t>
            </a:r>
          </a:p>
        </p:txBody>
      </p:sp>
    </p:spTree>
    <p:extLst>
      <p:ext uri="{BB962C8B-B14F-4D97-AF65-F5344CB8AC3E}">
        <p14:creationId xmlns:p14="http://schemas.microsoft.com/office/powerpoint/2010/main" val="206027290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majorFont>
      <a:minorFont>
        <a:latin typeface="Goudy Old Style"/>
        <a:ea typeface=""/>
        <a:cs typeface=""/>
        <a:font script="Jpan" typeface="ＭＳ 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140</TotalTime>
  <Words>751</Words>
  <Application>Microsoft Macintosh PowerPoint</Application>
  <PresentationFormat>On-screen Show (4:3)</PresentationFormat>
  <Paragraphs>67</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Inkwell</vt:lpstr>
      <vt:lpstr>ORGANIC CHEMISTRY</vt:lpstr>
      <vt:lpstr>Students are expected to:</vt:lpstr>
      <vt:lpstr>PowerPoint Presentation</vt:lpstr>
      <vt:lpstr>Organic Compounds</vt:lpstr>
      <vt:lpstr>Organic compounds are usually found in common foods like:</vt:lpstr>
      <vt:lpstr>PowerPoint Presentation</vt:lpstr>
      <vt:lpstr>Carbon Atoms</vt:lpstr>
      <vt:lpstr>Octane &amp; Cyclohexane</vt:lpstr>
      <vt:lpstr>PowerPoint Presentation</vt:lpstr>
      <vt:lpstr>Did You Know?</vt:lpstr>
      <vt:lpstr>HYDROCARBON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Silent Reading</vt:lpstr>
      <vt:lpstr>Homework!</vt:lpstr>
      <vt:lpstr>Fun Project</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ORGANIC CHEMISTRY</dc:title>
  <dc:creator>mac apple</dc:creator>
  <cp:lastModifiedBy>mac apple</cp:lastModifiedBy>
  <cp:revision>11</cp:revision>
  <dcterms:created xsi:type="dcterms:W3CDTF">2012-12-03T14:59:00Z</dcterms:created>
  <dcterms:modified xsi:type="dcterms:W3CDTF">2013-01-03T04:58:01Z</dcterms:modified>
</cp:coreProperties>
</file>